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58" r:id="rId5"/>
    <p:sldId id="260" r:id="rId6"/>
    <p:sldId id="261"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tr-TR" smtClean="0"/>
              <a:t>Asıl başlık stili için tıklatın</a:t>
            </a:r>
            <a:endParaRPr kumimoji="0" lang="en-US"/>
          </a:p>
        </p:txBody>
      </p:sp>
      <p:sp>
        <p:nvSpPr>
          <p:cNvPr id="28" name="27 Veri Yer Tutucusu"/>
          <p:cNvSpPr>
            <a:spLocks noGrp="1"/>
          </p:cNvSpPr>
          <p:nvPr>
            <p:ph type="dt" sz="half" idx="10"/>
          </p:nvPr>
        </p:nvSpPr>
        <p:spPr/>
        <p:txBody>
          <a:bodyPr/>
          <a:lstStyle/>
          <a:p>
            <a:fld id="{20C1BE47-106B-4731-996C-A12031C47571}" type="datetimeFigureOut">
              <a:rPr lang="tr-TR" smtClean="0"/>
              <a:t>30.04.2020</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a:lstStyle/>
          <a:p>
            <a:fld id="{38C51E18-C07A-45E6-979F-A9661F106F5D}" type="slidenum">
              <a:rPr lang="tr-TR" smtClean="0"/>
              <a:t>‹#›</a:t>
            </a:fld>
            <a:endParaRPr lang="tr-TR"/>
          </a:p>
        </p:txBody>
      </p:sp>
      <p:sp>
        <p:nvSpPr>
          <p:cNvPr id="9" name="8 Alt Başlık"/>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0C1BE47-106B-4731-996C-A12031C47571}"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8C51E18-C07A-45E6-979F-A9661F106F5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0C1BE47-106B-4731-996C-A12031C47571}"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8C51E18-C07A-45E6-979F-A9661F106F5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0C1BE47-106B-4731-996C-A12031C47571}"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8C51E18-C07A-45E6-979F-A9661F106F5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3">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20C1BE47-106B-4731-996C-A12031C47571}"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7924800" y="6416675"/>
            <a:ext cx="762000" cy="365125"/>
          </a:xfrm>
        </p:spPr>
        <p:txBody>
          <a:bodyPr/>
          <a:lstStyle/>
          <a:p>
            <a:fld id="{38C51E18-C07A-45E6-979F-A9661F106F5D}"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0C1BE47-106B-4731-996C-A12031C47571}" type="datetimeFigureOut">
              <a:rPr lang="tr-TR" smtClean="0"/>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8C51E18-C07A-45E6-979F-A9661F106F5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20C1BE47-106B-4731-996C-A12031C47571}" type="datetimeFigureOut">
              <a:rPr lang="tr-TR" smtClean="0"/>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8C51E18-C07A-45E6-979F-A9661F106F5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20C1BE47-106B-4731-996C-A12031C47571}" type="datetimeFigureOut">
              <a:rPr lang="tr-TR" smtClean="0"/>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8C51E18-C07A-45E6-979F-A9661F106F5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0C1BE47-106B-4731-996C-A12031C47571}" type="datetimeFigureOut">
              <a:rPr lang="tr-TR" smtClean="0"/>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8C51E18-C07A-45E6-979F-A9661F106F5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0C1BE47-106B-4731-996C-A12031C47571}" type="datetimeFigureOut">
              <a:rPr lang="tr-TR" smtClean="0"/>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8C51E18-C07A-45E6-979F-A9661F106F5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4" name="3 Metin Yer Tutucusu"/>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20C1BE47-106B-4731-996C-A12031C47571}" type="datetimeFigureOut">
              <a:rPr lang="tr-TR" smtClean="0"/>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8C51E18-C07A-45E6-979F-A9661F106F5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0C1BE47-106B-4731-996C-A12031C47571}" type="datetimeFigureOut">
              <a:rPr lang="tr-TR" smtClean="0"/>
              <a:t>30.04.2020</a:t>
            </a:fld>
            <a:endParaRPr lang="tr-TR"/>
          </a:p>
        </p:txBody>
      </p:sp>
      <p:sp>
        <p:nvSpPr>
          <p:cNvPr id="3" name="2 Altbilgi Yer Tutucusu"/>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tr-TR"/>
          </a:p>
        </p:txBody>
      </p:sp>
      <p:sp>
        <p:nvSpPr>
          <p:cNvPr id="23" name="22 Slayt Numarası Yer Tutucusu"/>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8C51E18-C07A-45E6-979F-A9661F106F5D}"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tr.wikipedia.org/wiki/T%C3%BCrkiy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latin typeface="Comic Sans MS" pitchFamily="66" charset="0"/>
              </a:rPr>
              <a:t>MESLEK ETİĞİ</a:t>
            </a:r>
            <a:endParaRPr lang="tr-TR" dirty="0">
              <a:latin typeface="Comic Sans MS" pitchFamily="66" charset="0"/>
            </a:endParaRP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Comic Sans MS" pitchFamily="66" charset="0"/>
              </a:rPr>
              <a:t>Meslek Nedir?</a:t>
            </a:r>
            <a:endParaRPr lang="tr-TR" dirty="0">
              <a:latin typeface="Comic Sans MS" pitchFamily="66" charset="0"/>
            </a:endParaRPr>
          </a:p>
        </p:txBody>
      </p:sp>
      <p:sp>
        <p:nvSpPr>
          <p:cNvPr id="3" name="2 İçerik Yer Tutucusu"/>
          <p:cNvSpPr>
            <a:spLocks noGrp="1"/>
          </p:cNvSpPr>
          <p:nvPr>
            <p:ph idx="1"/>
          </p:nvPr>
        </p:nvSpPr>
        <p:spPr>
          <a:xfrm>
            <a:off x="304800" y="1340768"/>
            <a:ext cx="8227640" cy="4739357"/>
          </a:xfrm>
        </p:spPr>
        <p:txBody>
          <a:bodyPr/>
          <a:lstStyle/>
          <a:p>
            <a:pPr algn="just"/>
            <a:endParaRPr lang="tr-TR" dirty="0" smtClean="0">
              <a:latin typeface="Comic Sans MS" pitchFamily="66" charset="0"/>
              <a:cs typeface="Times New Roman" pitchFamily="18" charset="0"/>
            </a:endParaRPr>
          </a:p>
          <a:p>
            <a:pPr algn="just"/>
            <a:r>
              <a:rPr lang="tr-TR" dirty="0" err="1" smtClean="0">
                <a:latin typeface="Comic Sans MS" pitchFamily="66" charset="0"/>
                <a:cs typeface="Times New Roman" pitchFamily="18" charset="0"/>
              </a:rPr>
              <a:t>Ünvandır</a:t>
            </a:r>
            <a:r>
              <a:rPr lang="tr-TR" dirty="0" smtClean="0">
                <a:latin typeface="Comic Sans MS" pitchFamily="66" charset="0"/>
                <a:cs typeface="Times New Roman" pitchFamily="18" charset="0"/>
              </a:rPr>
              <a:t>.</a:t>
            </a:r>
          </a:p>
          <a:p>
            <a:pPr marL="0" indent="0" algn="just">
              <a:buNone/>
            </a:pPr>
            <a:endParaRPr lang="tr-TR" dirty="0" smtClean="0">
              <a:latin typeface="Comic Sans MS" pitchFamily="66" charset="0"/>
              <a:cs typeface="Times New Roman" pitchFamily="18" charset="0"/>
            </a:endParaRPr>
          </a:p>
          <a:p>
            <a:pPr algn="just"/>
            <a:r>
              <a:rPr lang="tr-TR" dirty="0" smtClean="0">
                <a:latin typeface="Comic Sans MS" pitchFamily="66" charset="0"/>
                <a:cs typeface="Times New Roman" pitchFamily="18" charset="0"/>
              </a:rPr>
              <a:t>Belli bir eğitim ile kazanılan sistemli bilgi ve becerilere dayalı, insanlara yararlı mal üretmek, hizmet vermek ve karşılığında para kazanmak için yapılan, kuralları belirlenmiş iş olarak tanımlanmaktadır.”</a:t>
            </a:r>
            <a:endParaRPr lang="tr-TR"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400" y="274638"/>
            <a:ext cx="7467600" cy="922114"/>
          </a:xfrm>
        </p:spPr>
        <p:txBody>
          <a:bodyPr/>
          <a:lstStyle/>
          <a:p>
            <a:r>
              <a:rPr lang="tr-TR" dirty="0" smtClean="0">
                <a:latin typeface="Comic Sans MS" pitchFamily="66" charset="0"/>
              </a:rPr>
              <a:t>Meslek Nedir?</a:t>
            </a:r>
            <a:endParaRPr lang="tr-TR" dirty="0">
              <a:latin typeface="Comic Sans MS" pitchFamily="66" charset="0"/>
            </a:endParaRPr>
          </a:p>
        </p:txBody>
      </p:sp>
      <p:sp>
        <p:nvSpPr>
          <p:cNvPr id="3" name="2 İçerik Yer Tutucusu"/>
          <p:cNvSpPr>
            <a:spLocks noGrp="1"/>
          </p:cNvSpPr>
          <p:nvPr>
            <p:ph idx="1"/>
          </p:nvPr>
        </p:nvSpPr>
        <p:spPr>
          <a:xfrm>
            <a:off x="285720" y="1412776"/>
            <a:ext cx="7941920" cy="5112568"/>
          </a:xfrm>
        </p:spPr>
        <p:txBody>
          <a:bodyPr>
            <a:normAutofit/>
          </a:bodyPr>
          <a:lstStyle/>
          <a:p>
            <a:pPr algn="just">
              <a:lnSpc>
                <a:spcPct val="120000"/>
              </a:lnSpc>
            </a:pPr>
            <a:r>
              <a:rPr lang="tr-TR" sz="2400" dirty="0" smtClean="0">
                <a:latin typeface="Comic Sans MS" pitchFamily="66" charset="0"/>
                <a:cs typeface="Times New Roman" pitchFamily="18" charset="0"/>
              </a:rPr>
              <a:t>Genellikle her meslek o mesleğin değerlerini, gelişimini, lisanslanmasını ve diğer insanlar açısından tanınmasını sağlayan kuruluşlara sahiptir. Yeryüzünde binlerce meslek bulunmaktadır. </a:t>
            </a:r>
            <a:r>
              <a:rPr lang="tr-TR" sz="2400" dirty="0" smtClean="0">
                <a:latin typeface="Comic Sans MS" pitchFamily="66" charset="0"/>
                <a:cs typeface="Times New Roman" pitchFamily="18" charset="0"/>
                <a:hlinkClick r:id="rId2" tooltip="Türkiye"/>
              </a:rPr>
              <a:t>Türkiye</a:t>
            </a:r>
            <a:r>
              <a:rPr lang="tr-TR" sz="2400" dirty="0" smtClean="0">
                <a:latin typeface="Comic Sans MS" pitchFamily="66" charset="0"/>
                <a:cs typeface="Times New Roman" pitchFamily="18" charset="0"/>
              </a:rPr>
              <a:t>'de resmi olarak tanımı yapılmış 600 civarında meslek vardır</a:t>
            </a:r>
            <a:r>
              <a:rPr lang="tr-TR" sz="2400" dirty="0" smtClean="0">
                <a:latin typeface="Comic Sans MS" pitchFamily="66" charset="0"/>
                <a:cs typeface="Times New Roman" pitchFamily="18" charset="0"/>
              </a:rPr>
              <a:t>.</a:t>
            </a:r>
            <a:endParaRPr lang="tr-TR" sz="2400" dirty="0" smtClean="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400" y="274638"/>
            <a:ext cx="7467600" cy="922114"/>
          </a:xfrm>
        </p:spPr>
        <p:txBody>
          <a:bodyPr/>
          <a:lstStyle/>
          <a:p>
            <a:r>
              <a:rPr lang="tr-TR" dirty="0" smtClean="0">
                <a:latin typeface="Comic Sans MS" pitchFamily="66" charset="0"/>
              </a:rPr>
              <a:t>Meslek Nedir?</a:t>
            </a:r>
            <a:endParaRPr lang="tr-TR" dirty="0">
              <a:latin typeface="Comic Sans MS" pitchFamily="66" charset="0"/>
            </a:endParaRPr>
          </a:p>
        </p:txBody>
      </p:sp>
      <p:sp>
        <p:nvSpPr>
          <p:cNvPr id="3" name="2 İçerik Yer Tutucusu"/>
          <p:cNvSpPr>
            <a:spLocks noGrp="1"/>
          </p:cNvSpPr>
          <p:nvPr>
            <p:ph idx="1"/>
          </p:nvPr>
        </p:nvSpPr>
        <p:spPr>
          <a:xfrm>
            <a:off x="357158" y="1412776"/>
            <a:ext cx="8286808" cy="5112568"/>
          </a:xfrm>
        </p:spPr>
        <p:txBody>
          <a:bodyPr>
            <a:normAutofit/>
          </a:bodyPr>
          <a:lstStyle/>
          <a:p>
            <a:pPr algn="just">
              <a:lnSpc>
                <a:spcPct val="120000"/>
              </a:lnSpc>
            </a:pPr>
            <a:r>
              <a:rPr lang="tr-TR" sz="2200" dirty="0" smtClean="0">
                <a:latin typeface="Comic Sans MS" pitchFamily="66" charset="0"/>
                <a:cs typeface="Times New Roman" pitchFamily="18" charset="0"/>
              </a:rPr>
              <a:t>Her </a:t>
            </a:r>
            <a:r>
              <a:rPr lang="tr-TR" sz="2200" dirty="0" smtClean="0">
                <a:latin typeface="Comic Sans MS" pitchFamily="66" charset="0"/>
                <a:cs typeface="Times New Roman" pitchFamily="18" charset="0"/>
              </a:rPr>
              <a:t>bir meslek için tanım, görev alanları, genel olarak kullandığı araç ve gereçler, mesleğin gerektirdiği özellikler, çalışma ortamı ve koşulları, çalışma alanı ve iş bulma olanakları, meslek eğitiminin verildiği yerler, meslek eğitimine giriş koşulları, eğitimin süresi ve içeriği, meslekte ilerleyebilme ve yeni meslekleri seçebilme olanakları, destekleyici meslek kuruluşları, farklı özellikler gösterir.</a:t>
            </a: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714356"/>
            <a:ext cx="8229600" cy="1143000"/>
          </a:xfrm>
        </p:spPr>
        <p:txBody>
          <a:bodyPr/>
          <a:lstStyle/>
          <a:p>
            <a:r>
              <a:rPr lang="tr-TR" dirty="0" smtClean="0">
                <a:latin typeface="Comic Sans MS" pitchFamily="66" charset="0"/>
              </a:rPr>
              <a:t>Meslek değer kavramı</a:t>
            </a:r>
            <a:endParaRPr lang="tr-TR" dirty="0">
              <a:latin typeface="Comic Sans MS" pitchFamily="66" charset="0"/>
            </a:endParaRPr>
          </a:p>
        </p:txBody>
      </p:sp>
      <p:sp>
        <p:nvSpPr>
          <p:cNvPr id="3" name="2 İçerik Yer Tutucusu"/>
          <p:cNvSpPr>
            <a:spLocks noGrp="1"/>
          </p:cNvSpPr>
          <p:nvPr>
            <p:ph idx="1"/>
          </p:nvPr>
        </p:nvSpPr>
        <p:spPr>
          <a:xfrm>
            <a:off x="304800" y="1988840"/>
            <a:ext cx="8299648" cy="4091285"/>
          </a:xfrm>
        </p:spPr>
        <p:txBody>
          <a:bodyPr/>
          <a:lstStyle/>
          <a:p>
            <a:pPr algn="just">
              <a:lnSpc>
                <a:spcPct val="110000"/>
              </a:lnSpc>
            </a:pPr>
            <a:r>
              <a:rPr lang="tr-TR" dirty="0" smtClean="0">
                <a:latin typeface="Comic Sans MS" pitchFamily="66" charset="0"/>
                <a:cs typeface="Times New Roman" pitchFamily="18" charset="0"/>
              </a:rPr>
              <a:t>“Meslekî görevler yapılırken sağlanan doyum ilgiden kaynaklanır. Gerek ilgiyi yaratırken, gerekse görevleri yerine getirdikten sonra sağlanan doyum” şeklinde tanımlanmaktadır.</a:t>
            </a:r>
          </a:p>
          <a:p>
            <a:pPr algn="just">
              <a:lnSpc>
                <a:spcPct val="110000"/>
              </a:lnSpc>
            </a:pPr>
            <a:endParaRPr lang="tr-TR"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Comic Sans MS" pitchFamily="66" charset="0"/>
              </a:rPr>
              <a:t>İş ve meslek ahlakı</a:t>
            </a:r>
            <a:endParaRPr lang="tr-TR" dirty="0">
              <a:latin typeface="Comic Sans MS" pitchFamily="66" charset="0"/>
            </a:endParaRPr>
          </a:p>
        </p:txBody>
      </p:sp>
      <p:sp>
        <p:nvSpPr>
          <p:cNvPr id="3" name="2 İçerik Yer Tutucusu"/>
          <p:cNvSpPr>
            <a:spLocks noGrp="1"/>
          </p:cNvSpPr>
          <p:nvPr>
            <p:ph idx="1"/>
          </p:nvPr>
        </p:nvSpPr>
        <p:spPr>
          <a:xfrm>
            <a:off x="304800" y="1556792"/>
            <a:ext cx="8443664" cy="4523333"/>
          </a:xfrm>
        </p:spPr>
        <p:txBody>
          <a:bodyPr>
            <a:normAutofit/>
          </a:bodyPr>
          <a:lstStyle/>
          <a:p>
            <a:pPr algn="just"/>
            <a:r>
              <a:rPr lang="tr-TR" dirty="0" smtClean="0">
                <a:latin typeface="Comic Sans MS" pitchFamily="66" charset="0"/>
                <a:cs typeface="Times New Roman" pitchFamily="18" charset="0"/>
              </a:rPr>
              <a:t>Meslek ahlakının konusu, özel iş uygulamalarının kabul edilebilir olup olmadığı sorusuyla ilgilidir. Bu anlamda meslek ahlakı, bütün ilişkilerde dürüstlük, güven, saygı ve adaletli davranmadır</a:t>
            </a:r>
            <a:r>
              <a:rPr lang="tr-TR" dirty="0" smtClean="0">
                <a:latin typeface="Comic Sans MS" pitchFamily="66" charset="0"/>
                <a:cs typeface="Times New Roman" pitchFamily="18" charset="0"/>
              </a:rPr>
              <a:t>.</a:t>
            </a:r>
            <a:endParaRPr lang="tr-TR" dirty="0" smtClean="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Comic Sans MS" pitchFamily="66" charset="0"/>
              </a:rPr>
              <a:t>İş ve meslek ahlakı</a:t>
            </a:r>
            <a:endParaRPr lang="tr-TR" dirty="0">
              <a:latin typeface="Comic Sans MS" pitchFamily="66" charset="0"/>
            </a:endParaRPr>
          </a:p>
        </p:txBody>
      </p:sp>
      <p:sp>
        <p:nvSpPr>
          <p:cNvPr id="3" name="2 İçerik Yer Tutucusu"/>
          <p:cNvSpPr>
            <a:spLocks noGrp="1"/>
          </p:cNvSpPr>
          <p:nvPr>
            <p:ph idx="1"/>
          </p:nvPr>
        </p:nvSpPr>
        <p:spPr>
          <a:xfrm>
            <a:off x="304800" y="1556792"/>
            <a:ext cx="8443664" cy="4523333"/>
          </a:xfrm>
        </p:spPr>
        <p:txBody>
          <a:bodyPr>
            <a:normAutofit/>
          </a:bodyPr>
          <a:lstStyle/>
          <a:p>
            <a:pPr algn="just"/>
            <a:r>
              <a:rPr lang="tr-TR" dirty="0" smtClean="0">
                <a:latin typeface="Comic Sans MS" pitchFamily="66" charset="0"/>
                <a:cs typeface="Times New Roman" pitchFamily="18" charset="0"/>
              </a:rPr>
              <a:t>Meslek </a:t>
            </a:r>
            <a:r>
              <a:rPr lang="tr-TR" dirty="0" smtClean="0">
                <a:latin typeface="Comic Sans MS" pitchFamily="66" charset="0"/>
                <a:cs typeface="Times New Roman" pitchFamily="18" charset="0"/>
              </a:rPr>
              <a:t>ahlakı hukukun koyduğu yasaların da üzerinde, uyulması zorunlu kabul edilen daha üst değer yargılarına dayandırılmaktadır. </a:t>
            </a:r>
            <a:endParaRPr lang="tr-TR" smtClean="0">
              <a:latin typeface="Comic Sans MS" pitchFamily="66" charset="0"/>
              <a:cs typeface="Times New Roman" pitchFamily="18" charset="0"/>
            </a:endParaRPr>
          </a:p>
          <a:p>
            <a:pPr algn="just">
              <a:buNone/>
            </a:pPr>
            <a:endParaRPr lang="tr-TR" dirty="0" smtClean="0">
              <a:latin typeface="Comic Sans MS" pitchFamily="66" charset="0"/>
              <a:cs typeface="Times New Roman" pitchFamily="18" charset="0"/>
            </a:endParaRPr>
          </a:p>
          <a:p>
            <a:pPr algn="just"/>
            <a:r>
              <a:rPr lang="tr-TR" dirty="0" smtClean="0">
                <a:latin typeface="Comic Sans MS" pitchFamily="66" charset="0"/>
                <a:cs typeface="Times New Roman" pitchFamily="18" charset="0"/>
              </a:rPr>
              <a:t>Mesleki  davranışı belirleyen kurallar dizisi yasalardan daha geniş bir kavram olarak kabul edilmektedir.</a:t>
            </a:r>
            <a:endParaRPr lang="tr-TR"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7</a:t>
            </a:fld>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ven">
  <a:themeElements>
    <a:clrScheme name="Güven">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Güven">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Güven">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53</TotalTime>
  <Words>244</Words>
  <Application>Microsoft Office PowerPoint</Application>
  <PresentationFormat>Ekran Gösterisi (4:3)</PresentationFormat>
  <Paragraphs>24</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Güven</vt:lpstr>
      <vt:lpstr>MESLEK ETİĞİ</vt:lpstr>
      <vt:lpstr>Meslek Nedir?</vt:lpstr>
      <vt:lpstr>Meslek Nedir?</vt:lpstr>
      <vt:lpstr>Meslek Nedir?</vt:lpstr>
      <vt:lpstr>Meslek değer kavramı</vt:lpstr>
      <vt:lpstr>İş ve meslek ahlakı</vt:lpstr>
      <vt:lpstr>İş ve meslek ahlakı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User</cp:lastModifiedBy>
  <cp:revision>4</cp:revision>
  <dcterms:created xsi:type="dcterms:W3CDTF">2020-04-29T21:33:25Z</dcterms:created>
  <dcterms:modified xsi:type="dcterms:W3CDTF">2020-04-29T22:26:55Z</dcterms:modified>
</cp:coreProperties>
</file>