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E566E-59F7-47A4-B486-DAE214142067}" type="datetimeFigureOut">
              <a:rPr lang="tr-TR" smtClean="0"/>
              <a:t>15.11.2017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9033B0-6DFC-471A-BE1D-9E2C3636C1C7}" type="slidenum">
              <a:rPr lang="tr-TR" smtClean="0"/>
              <a:t>‹#›</a:t>
            </a:fld>
            <a:endParaRPr lang="tr-TR"/>
          </a:p>
        </p:txBody>
      </p:sp>
    </p:spTree>
    <p:extLst>
      <p:ext uri="{BB962C8B-B14F-4D97-AF65-F5344CB8AC3E}">
        <p14:creationId xmlns:p14="http://schemas.microsoft.com/office/powerpoint/2010/main" val="2456679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13926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BE700B0-E94B-42ED-8A00-C3081AC9CB52}" type="slidenum">
              <a:rPr lang="tr-TR" altLang="tr-TR">
                <a:solidFill>
                  <a:prstClr val="black"/>
                </a:solidFill>
                <a:latin typeface="Arial" charset="0"/>
              </a:rPr>
              <a:pPr/>
              <a:t>8</a:t>
            </a:fld>
            <a:endParaRPr lang="tr-TR" altLang="tr-TR">
              <a:solidFill>
                <a:prstClr val="black"/>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B45991F1-B092-4917-B49A-85B7612D6D99}" type="datetime1">
              <a:rPr lang="tr-TR">
                <a:solidFill>
                  <a:srgbClr val="DBF5F9">
                    <a:shade val="90000"/>
                  </a:srgbClr>
                </a:solidFill>
              </a:rPr>
              <a:pPr>
                <a:defRPr/>
              </a:pPr>
              <a:t>15.11.2017</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C7CAF4A5-94C3-4814-905D-F81E1759C6C6}"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285788499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B4DDAED9-63CC-4725-A943-5987DF6B4486}"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3EBAB87-8BF9-4997-80EC-9F752D731AA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112628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82C34CAB-C5B0-46BC-B171-25CD3938D77A}" type="datetime1">
              <a:rPr lang="tr-TR">
                <a:solidFill>
                  <a:srgbClr val="DBF5F9">
                    <a:shade val="90000"/>
                  </a:srgbClr>
                </a:solidFill>
              </a:rPr>
              <a:pPr>
                <a:defRPr/>
              </a:pPr>
              <a:t>15.11.2017</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9645529F-A85E-467B-ABEC-D2B180CC6DD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146780409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F3D9E6D2-AEFD-4615-9296-F8A0294D6944}"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595C126B-3D31-4097-94EF-7ED2131785B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679530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7E0F4EF7-6306-4E57-9EED-DF7E061E3F70}" type="datetime1">
              <a:rPr lang="tr-TR">
                <a:solidFill>
                  <a:srgbClr val="04617B">
                    <a:shade val="90000"/>
                  </a:srgbClr>
                </a:solidFill>
              </a:rPr>
              <a:pPr>
                <a:defRPr/>
              </a:pPr>
              <a:t>15.11.2017</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22778597-E45E-4690-A73A-63C742B8B66C}"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2183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44D30B6C-E9D1-4FB8-8726-A8307E612936}" type="datetime1">
              <a:rPr lang="tr-TR">
                <a:solidFill>
                  <a:srgbClr val="04617B">
                    <a:shade val="90000"/>
                  </a:srgbClr>
                </a:solidFill>
              </a:rPr>
              <a:pPr>
                <a:defRPr/>
              </a:pPr>
              <a:t>15.11.2017</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D077DAC-7161-400D-9466-1DDFB011EE8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266464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5218E748-BD30-43A6-B67D-76FCA43CE369}" type="datetime1">
              <a:rPr lang="tr-TR">
                <a:solidFill>
                  <a:srgbClr val="04617B">
                    <a:shade val="90000"/>
                  </a:srgbClr>
                </a:solidFill>
              </a:rPr>
              <a:pPr>
                <a:defRPr/>
              </a:pPr>
              <a:t>15.11.2017</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4E9BEDF5-417D-4629-A8B1-D494DF6E52B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640201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FCA155-5230-4DD4-8154-67A697849A1B}"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D37D0A94-E9B4-43B2-B00B-D292491AF6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49180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0271C0F-09EB-4453-9475-D83D59D95EDE}" type="datetime1">
              <a:rPr lang="tr-TR">
                <a:solidFill>
                  <a:srgbClr val="04617B">
                    <a:shade val="90000"/>
                  </a:srgbClr>
                </a:solidFill>
              </a:rPr>
              <a:pPr>
                <a:defRPr/>
              </a:pPr>
              <a:t>15.11.2017</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D814F068-7237-4F6F-814A-5B8A90F85D16}"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027454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C30BFCB-6F11-47C9-ADB7-2A30154A0457}"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DFBD80B9-8D95-4208-ABF5-8736B9EE2B35}"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005111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5A829EB-5C7E-4594-AA04-ECEB4178DEF5}"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9C35FDB-6973-43F0-A5C4-9A08E2353A9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105337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15.11.2017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25562D45-8485-43B9-B2E7-B9A2832A2F56}" type="datetime1">
              <a:rPr lang="tr-TR">
                <a:solidFill>
                  <a:srgbClr val="04617B">
                    <a:shade val="90000"/>
                  </a:srgbClr>
                </a:solidFill>
              </a:rPr>
              <a:pPr>
                <a:defRPr/>
              </a:pPr>
              <a:t>15.11.2017</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47AEF05-D6CC-44F7-904F-4212C1AFD887}"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1726047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İNSAN HAKLARI</a:t>
            </a:r>
            <a:endParaRPr lang="tr-TR" dirty="0"/>
          </a:p>
        </p:txBody>
      </p:sp>
      <p:sp>
        <p:nvSpPr>
          <p:cNvPr id="3" name="Alt Başlık 2"/>
          <p:cNvSpPr>
            <a:spLocks noGrp="1"/>
          </p:cNvSpPr>
          <p:nvPr>
            <p:ph type="subTitle" idx="1"/>
          </p:nvPr>
        </p:nvSpPr>
        <p:spPr/>
        <p:txBody>
          <a:bodyPr/>
          <a:lstStyle/>
          <a:p>
            <a:r>
              <a:rPr lang="tr-TR" dirty="0" smtClean="0"/>
              <a:t>KONU </a:t>
            </a:r>
            <a:r>
              <a:rPr lang="tr-TR" dirty="0" smtClean="0"/>
              <a:t> X</a:t>
            </a:r>
            <a:endParaRPr lang="tr-TR" dirty="0" smtClean="0"/>
          </a:p>
          <a:p>
            <a:r>
              <a:rPr lang="tr-TR" sz="2400" dirty="0"/>
              <a:t>İNSAN HAKLARININ ULUSLARARASI ALANDA </a:t>
            </a:r>
            <a:r>
              <a:rPr lang="tr-TR" sz="2400" dirty="0" smtClean="0"/>
              <a:t>KORUNMASI</a:t>
            </a:r>
          </a:p>
          <a:p>
            <a:r>
              <a:rPr lang="tr-TR" altLang="tr-TR" dirty="0"/>
              <a:t>(Sözleşme İçi – Sözleşme Dışı – Bölgesel </a:t>
            </a:r>
            <a:r>
              <a:rPr lang="tr-TR" altLang="tr-TR" dirty="0" smtClean="0"/>
              <a:t>Koruma)</a:t>
            </a:r>
            <a:endParaRPr lang="tr-TR" dirty="0" smtClean="0"/>
          </a:p>
          <a:p>
            <a:endParaRPr lang="tr-TR" dirty="0"/>
          </a:p>
        </p:txBody>
      </p:sp>
    </p:spTree>
    <p:extLst>
      <p:ext uri="{BB962C8B-B14F-4D97-AF65-F5344CB8AC3E}">
        <p14:creationId xmlns:p14="http://schemas.microsoft.com/office/powerpoint/2010/main" val="102612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Başlık 1"/>
          <p:cNvSpPr>
            <a:spLocks noGrp="1"/>
          </p:cNvSpPr>
          <p:nvPr>
            <p:ph type="title"/>
          </p:nvPr>
        </p:nvSpPr>
        <p:spPr/>
        <p:txBody>
          <a:bodyPr/>
          <a:lstStyle/>
          <a:p>
            <a:pPr algn="ctr"/>
            <a:r>
              <a:rPr lang="tr-TR" altLang="tr-TR" sz="3200" smtClean="0"/>
              <a:t>1235 ve 1503 usulleri ve İnsan Hakları Konseyi</a:t>
            </a:r>
          </a:p>
        </p:txBody>
      </p:sp>
      <p:sp>
        <p:nvSpPr>
          <p:cNvPr id="105475" name="İçerik Yer Tutucusu 2"/>
          <p:cNvSpPr>
            <a:spLocks noGrp="1"/>
          </p:cNvSpPr>
          <p:nvPr>
            <p:ph idx="1"/>
          </p:nvPr>
        </p:nvSpPr>
        <p:spPr/>
        <p:txBody>
          <a:bodyPr/>
          <a:lstStyle/>
          <a:p>
            <a:pPr algn="just"/>
            <a:r>
              <a:rPr lang="tr-TR" altLang="tr-TR" sz="1800" smtClean="0"/>
              <a:t>Her iki usulde de amaç konuyu uluslararasılaştırarak ilgili devlet üzerinde </a:t>
            </a:r>
            <a:r>
              <a:rPr lang="tr-TR" altLang="tr-TR" sz="1800" smtClean="0">
                <a:solidFill>
                  <a:srgbClr val="FF0000"/>
                </a:solidFill>
              </a:rPr>
              <a:t>manevi etki </a:t>
            </a:r>
            <a:r>
              <a:rPr lang="tr-TR" altLang="tr-TR" sz="1800" smtClean="0"/>
              <a:t>yaratmak suretiyle büyük çaplı, sistematik insan hakları ihlallerine dikkat çekmek, kamuoyu yaratmak ve bu ihlallerin son bulmasını sağlama yoluna gitmektir. Bağlayıcı bir yargısal karar söz konusu değilir. </a:t>
            </a:r>
          </a:p>
          <a:p>
            <a:pPr algn="just"/>
            <a:r>
              <a:rPr lang="tr-TR" altLang="tr-TR" sz="1800" smtClean="0"/>
              <a:t>Birleşmiş Milletler Genel Kurulu, 15 Mart 2006da İnsan Hakları Konseyi’ni kurmuştur. İnsan Hakları Komisyonu’nun yerini alan Konsey, aynı zamanda yeni bir denetim mekanizması yaratmıştır. </a:t>
            </a:r>
            <a:r>
              <a:rPr lang="tr-TR" altLang="tr-TR" sz="1800" smtClean="0">
                <a:solidFill>
                  <a:srgbClr val="FF0000"/>
                </a:solidFill>
              </a:rPr>
              <a:t>Evrensel Dönemsel Değerlendirme (Universal Periodic Review) </a:t>
            </a:r>
            <a:r>
              <a:rPr lang="tr-TR" altLang="tr-TR" sz="1800" smtClean="0"/>
              <a:t>adlı bu sisteme göre, Birleşmiş Milletler üyesi devletler, ülkelerindeki insan haklarına ilişkin durumların iyileştirilmesi ve insan haklarına ilişkin yükümlülüklerinin yerine getirilmesine dair neler yaptıklarını, her dört yılda bir sunacakları raporlarında anlatacaklardır. Raporlar, İnsan Hakları Konseyi tarafından değerlendirilecektir.</a:t>
            </a:r>
          </a:p>
          <a:p>
            <a:pPr algn="just"/>
            <a:r>
              <a:rPr lang="tr-TR" altLang="tr-TR" sz="1800" smtClean="0"/>
              <a:t>Söz konusu yeni kurumların halefi oldukları kurumlarla aynı işlevleri üstlendikleri söylenebilecektir; nitekim, İnsan Hakları Konseyi, Haziran 2007′de aldığı bir kararla, 1503 ve 1235 usullerini sürdürme kararı almıştır.</a:t>
            </a:r>
          </a:p>
          <a:p>
            <a:endParaRPr lang="tr-TR" altLang="tr-TR" sz="2000" smtClean="0"/>
          </a:p>
          <a:p>
            <a:endParaRPr lang="tr-TR" altLang="tr-TR" sz="2800" smtClean="0"/>
          </a:p>
          <a:p>
            <a:endParaRPr lang="tr-TR" altLang="tr-TR" smtClean="0"/>
          </a:p>
        </p:txBody>
      </p:sp>
      <p:sp>
        <p:nvSpPr>
          <p:cNvPr id="4" name="Slayt Numarası Yer Tutucusu 3"/>
          <p:cNvSpPr>
            <a:spLocks noGrp="1"/>
          </p:cNvSpPr>
          <p:nvPr>
            <p:ph type="sldNum" sz="quarter" idx="12"/>
          </p:nvPr>
        </p:nvSpPr>
        <p:spPr/>
        <p:txBody>
          <a:bodyPr/>
          <a:lstStyle/>
          <a:p>
            <a:pPr>
              <a:defRPr/>
            </a:pPr>
            <a:fld id="{50D7C808-411A-480A-B5F2-0D1A50A51145}" type="slidenum">
              <a:rPr lang="tr-TR" smtClean="0">
                <a:solidFill>
                  <a:srgbClr val="04617B">
                    <a:shade val="90000"/>
                  </a:srgbClr>
                </a:solidFill>
              </a:rPr>
              <a:pPr>
                <a:defRPr/>
              </a:pPr>
              <a:t>10</a:t>
            </a:fld>
            <a:endParaRPr lang="tr-TR" dirty="0">
              <a:solidFill>
                <a:srgbClr val="04617B">
                  <a:shade val="90000"/>
                </a:srgbClr>
              </a:solidFill>
            </a:endParaRPr>
          </a:p>
        </p:txBody>
      </p:sp>
    </p:spTree>
    <p:extLst>
      <p:ext uri="{BB962C8B-B14F-4D97-AF65-F5344CB8AC3E}">
        <p14:creationId xmlns:p14="http://schemas.microsoft.com/office/powerpoint/2010/main" val="3053594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Başlık"/>
          <p:cNvSpPr>
            <a:spLocks noGrp="1"/>
          </p:cNvSpPr>
          <p:nvPr>
            <p:ph type="title"/>
          </p:nvPr>
        </p:nvSpPr>
        <p:spPr/>
        <p:txBody>
          <a:bodyPr/>
          <a:lstStyle/>
          <a:p>
            <a:pPr algn="ctr"/>
            <a:r>
              <a:rPr lang="tr-TR" altLang="tr-TR" sz="4200" smtClean="0"/>
              <a:t>BÖLGESEL KORUMA SİSTEMİ: </a:t>
            </a:r>
            <a:br>
              <a:rPr lang="tr-TR" altLang="tr-TR" sz="4200" smtClean="0"/>
            </a:br>
            <a:r>
              <a:rPr lang="tr-TR" altLang="tr-TR" sz="4200" smtClean="0"/>
              <a:t>AVRUPA KONSEYİ</a:t>
            </a:r>
          </a:p>
        </p:txBody>
      </p:sp>
      <p:sp>
        <p:nvSpPr>
          <p:cNvPr id="106499" name="2 İçerik Yer Tutucusu"/>
          <p:cNvSpPr>
            <a:spLocks noGrp="1"/>
          </p:cNvSpPr>
          <p:nvPr>
            <p:ph idx="1"/>
          </p:nvPr>
        </p:nvSpPr>
        <p:spPr/>
        <p:txBody>
          <a:bodyPr/>
          <a:lstStyle/>
          <a:p>
            <a:r>
              <a:rPr lang="tr-TR" altLang="tr-TR" smtClean="0"/>
              <a:t>5 Mayıs 1949’da kurulmuştur.</a:t>
            </a:r>
          </a:p>
          <a:p>
            <a:pPr>
              <a:buFont typeface="Wingdings 2" pitchFamily="18" charset="2"/>
              <a:buNone/>
            </a:pPr>
            <a:endParaRPr lang="tr-TR" altLang="tr-TR" smtClean="0"/>
          </a:p>
          <a:p>
            <a:r>
              <a:rPr lang="tr-TR" altLang="tr-TR" smtClean="0"/>
              <a:t>Türkiye 9 Ağustos 1949’da Konsey’e üye olmuştur.</a:t>
            </a:r>
          </a:p>
          <a:p>
            <a:pPr>
              <a:buFont typeface="Wingdings 2" pitchFamily="18" charset="2"/>
              <a:buNone/>
            </a:pPr>
            <a:endParaRPr lang="tr-TR" altLang="tr-TR" smtClean="0"/>
          </a:p>
          <a:p>
            <a:pPr algn="just"/>
            <a:r>
              <a:rPr lang="tr-TR" altLang="tr-TR" b="1" smtClean="0"/>
              <a:t>Avrupa Konseyi'nin statüsü</a:t>
            </a:r>
            <a:r>
              <a:rPr lang="tr-TR" altLang="tr-TR" smtClean="0"/>
              <a:t> gereği, hukukun üstünlüğü, temel insan hakları ve özgürlüklerine saygı ilkelerine bağlı tüm Avrupa ülkeleri Avrupa Konseyi'ne üye olabilirler.</a:t>
            </a:r>
          </a:p>
        </p:txBody>
      </p:sp>
      <p:sp>
        <p:nvSpPr>
          <p:cNvPr id="4" name="3 Slayt Numarası Yer Tutucusu"/>
          <p:cNvSpPr>
            <a:spLocks noGrp="1"/>
          </p:cNvSpPr>
          <p:nvPr>
            <p:ph type="sldNum" sz="quarter" idx="12"/>
          </p:nvPr>
        </p:nvSpPr>
        <p:spPr/>
        <p:txBody>
          <a:bodyPr/>
          <a:lstStyle/>
          <a:p>
            <a:pPr>
              <a:defRPr/>
            </a:pPr>
            <a:fld id="{A7140197-5CEF-4A8F-8836-5F9B0BC8EE73}"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2288205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Başlık"/>
          <p:cNvSpPr>
            <a:spLocks noGrp="1"/>
          </p:cNvSpPr>
          <p:nvPr>
            <p:ph type="title"/>
          </p:nvPr>
        </p:nvSpPr>
        <p:spPr/>
        <p:txBody>
          <a:bodyPr/>
          <a:lstStyle/>
          <a:p>
            <a:pPr algn="ctr"/>
            <a:r>
              <a:rPr lang="tr-TR" altLang="tr-TR" smtClean="0"/>
              <a:t>Avrupa Konseyi</a:t>
            </a:r>
          </a:p>
        </p:txBody>
      </p:sp>
      <p:sp>
        <p:nvSpPr>
          <p:cNvPr id="107523" name="2 İçerik Yer Tutucusu"/>
          <p:cNvSpPr>
            <a:spLocks noGrp="1"/>
          </p:cNvSpPr>
          <p:nvPr>
            <p:ph idx="1"/>
          </p:nvPr>
        </p:nvSpPr>
        <p:spPr/>
        <p:txBody>
          <a:bodyPr/>
          <a:lstStyle/>
          <a:p>
            <a:pPr>
              <a:buFont typeface="Wingdings 2" pitchFamily="18" charset="2"/>
              <a:buNone/>
            </a:pPr>
            <a:r>
              <a:rPr lang="tr-TR" altLang="tr-TR" b="1" smtClean="0"/>
              <a:t>Amaçları: </a:t>
            </a:r>
            <a:endParaRPr lang="tr-TR" altLang="tr-TR" smtClean="0"/>
          </a:p>
          <a:p>
            <a:pPr algn="just"/>
            <a:r>
              <a:rPr lang="tr-TR" altLang="tr-TR" smtClean="0"/>
              <a:t>	- İnsan hakları, çoğulcu demokrasi ve hukukun üstünlüğü ilkelerini korumak ve güçlendirmek, </a:t>
            </a:r>
          </a:p>
          <a:p>
            <a:pPr algn="just"/>
            <a:r>
              <a:rPr lang="tr-TR" altLang="tr-TR" smtClean="0"/>
              <a:t>	- Irkçılık ve yabancı düşmanlığı, uyuşturucu madde, çevre sorunlarına çözüm aramak, </a:t>
            </a:r>
          </a:p>
          <a:p>
            <a:pPr algn="just"/>
            <a:r>
              <a:rPr lang="tr-TR" altLang="tr-TR" smtClean="0"/>
              <a:t>	- Avrupa kültürel benliğinin oluşmasına ve gelişmesine katkıda bulunmak, </a:t>
            </a:r>
          </a:p>
          <a:p>
            <a:pPr algn="just"/>
            <a:r>
              <a:rPr lang="tr-TR" altLang="tr-TR" smtClean="0"/>
              <a:t>	- Üye ülkeler vatandaşlarının daha iyi yaşam koşullarına kavuşmalarını sağlamak... </a:t>
            </a:r>
          </a:p>
        </p:txBody>
      </p:sp>
      <p:sp>
        <p:nvSpPr>
          <p:cNvPr id="4" name="3 Slayt Numarası Yer Tutucusu"/>
          <p:cNvSpPr>
            <a:spLocks noGrp="1"/>
          </p:cNvSpPr>
          <p:nvPr>
            <p:ph type="sldNum" sz="quarter" idx="12"/>
          </p:nvPr>
        </p:nvSpPr>
        <p:spPr/>
        <p:txBody>
          <a:bodyPr/>
          <a:lstStyle/>
          <a:p>
            <a:pPr>
              <a:defRPr/>
            </a:pPr>
            <a:fld id="{00E4B4F8-D97D-46D6-9D09-23B76317BFF2}"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925103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Başlık"/>
          <p:cNvSpPr>
            <a:spLocks noGrp="1"/>
          </p:cNvSpPr>
          <p:nvPr>
            <p:ph type="title"/>
          </p:nvPr>
        </p:nvSpPr>
        <p:spPr/>
        <p:txBody>
          <a:bodyPr/>
          <a:lstStyle/>
          <a:p>
            <a:pPr algn="ctr"/>
            <a:r>
              <a:rPr lang="tr-TR" altLang="tr-TR" smtClean="0"/>
              <a:t>Avrupa Konseyi</a:t>
            </a:r>
          </a:p>
        </p:txBody>
      </p:sp>
      <p:sp>
        <p:nvSpPr>
          <p:cNvPr id="3" name="2 İçerik Yer Tutucusu"/>
          <p:cNvSpPr>
            <a:spLocks noGrp="1"/>
          </p:cNvSpPr>
          <p:nvPr>
            <p:ph idx="1"/>
          </p:nvPr>
        </p:nvSpPr>
        <p:spPr/>
        <p:txBody>
          <a:bodyPr/>
          <a:lstStyle/>
          <a:p>
            <a:pPr algn="just">
              <a:defRPr/>
            </a:pPr>
            <a:r>
              <a:rPr lang="tr-TR" dirty="0" smtClean="0"/>
              <a:t>İnsan haklarıyla ilgili temel organ: İNSAN HAKLARI KOMİSERİ OFİSİ (1999)</a:t>
            </a:r>
          </a:p>
          <a:p>
            <a:pPr algn="just">
              <a:defRPr/>
            </a:pPr>
            <a:r>
              <a:rPr lang="tr-TR" dirty="0" smtClean="0"/>
              <a:t>Görevleri:</a:t>
            </a:r>
          </a:p>
          <a:p>
            <a:pPr marL="514350" indent="-514350" algn="just">
              <a:buFont typeface="Wingdings 2" pitchFamily="18" charset="2"/>
              <a:buAutoNum type="arabicParenR"/>
              <a:defRPr/>
            </a:pPr>
            <a:r>
              <a:rPr lang="tr-TR" dirty="0" smtClean="0"/>
              <a:t>Üye ülkelerde insan hakları eğitimi ve insan hakları bilincini artırmak;</a:t>
            </a:r>
          </a:p>
          <a:p>
            <a:pPr marL="514350" indent="-514350" algn="just">
              <a:buFont typeface="Wingdings 2" pitchFamily="18" charset="2"/>
              <a:buAutoNum type="arabicParenR"/>
              <a:defRPr/>
            </a:pPr>
            <a:r>
              <a:rPr lang="tr-TR" dirty="0" smtClean="0"/>
              <a:t>AİHM’nin, Konsey’in ve Bakanlar Komitesi’nin kararlarına üye ülkelerce uyulmasını sağlamak</a:t>
            </a:r>
          </a:p>
          <a:p>
            <a:pPr marL="514350" indent="-514350" algn="just">
              <a:buFont typeface="Wingdings 2" pitchFamily="18" charset="2"/>
              <a:buAutoNum type="arabicParenR"/>
              <a:defRPr/>
            </a:pPr>
            <a:endParaRPr lang="tr-TR" dirty="0" smtClean="0"/>
          </a:p>
          <a:p>
            <a:pPr algn="just">
              <a:defRPr/>
            </a:pPr>
            <a:r>
              <a:rPr lang="tr-TR" dirty="0" smtClean="0"/>
              <a:t>Yaptırım gücüne sahip değildir.</a:t>
            </a:r>
            <a:endParaRPr lang="tr-TR" dirty="0"/>
          </a:p>
        </p:txBody>
      </p:sp>
      <p:sp>
        <p:nvSpPr>
          <p:cNvPr id="4" name="3 Slayt Numarası Yer Tutucusu"/>
          <p:cNvSpPr>
            <a:spLocks noGrp="1"/>
          </p:cNvSpPr>
          <p:nvPr>
            <p:ph type="sldNum" sz="quarter" idx="12"/>
          </p:nvPr>
        </p:nvSpPr>
        <p:spPr/>
        <p:txBody>
          <a:bodyPr/>
          <a:lstStyle/>
          <a:p>
            <a:pPr>
              <a:defRPr/>
            </a:pPr>
            <a:fld id="{C2E88397-76FF-4F42-932C-F1AD7F8A6216}"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1886376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p:cNvSpPr>
            <a:spLocks noGrp="1"/>
          </p:cNvSpPr>
          <p:nvPr>
            <p:ph type="title"/>
          </p:nvPr>
        </p:nvSpPr>
        <p:spPr/>
        <p:txBody>
          <a:bodyPr/>
          <a:lstStyle/>
          <a:p>
            <a:pPr algn="ctr"/>
            <a:r>
              <a:rPr lang="tr-TR" altLang="tr-TR" sz="4200" smtClean="0"/>
              <a:t>Avrupa Konseyi:</a:t>
            </a:r>
            <a:br>
              <a:rPr lang="tr-TR" altLang="tr-TR" sz="4200" smtClean="0"/>
            </a:br>
            <a:r>
              <a:rPr lang="tr-TR" altLang="tr-TR" sz="4200" smtClean="0"/>
              <a:t>Temel İnsan Hakları Belgeleri</a:t>
            </a:r>
          </a:p>
        </p:txBody>
      </p:sp>
      <p:sp>
        <p:nvSpPr>
          <p:cNvPr id="109571" name="2 İçerik Yer Tutucusu"/>
          <p:cNvSpPr>
            <a:spLocks noGrp="1"/>
          </p:cNvSpPr>
          <p:nvPr>
            <p:ph idx="1"/>
          </p:nvPr>
        </p:nvSpPr>
        <p:spPr/>
        <p:txBody>
          <a:bodyPr/>
          <a:lstStyle/>
          <a:p>
            <a:r>
              <a:rPr lang="tr-TR" altLang="tr-TR" smtClean="0"/>
              <a:t>Avrupa İnsan Hakları Sözleşmesi (AİHS)</a:t>
            </a:r>
          </a:p>
          <a:p>
            <a:pPr>
              <a:buFont typeface="Wingdings 2" pitchFamily="18" charset="2"/>
              <a:buNone/>
            </a:pPr>
            <a:endParaRPr lang="tr-TR" altLang="tr-TR" smtClean="0"/>
          </a:p>
          <a:p>
            <a:r>
              <a:rPr lang="tr-TR" altLang="tr-TR" smtClean="0"/>
              <a:t>Avrupa Sosyal Şartı (ASŞ)</a:t>
            </a:r>
          </a:p>
          <a:p>
            <a:pPr>
              <a:buFont typeface="Wingdings 2" pitchFamily="18" charset="2"/>
              <a:buNone/>
            </a:pPr>
            <a:endParaRPr lang="tr-TR" altLang="tr-TR" smtClean="0"/>
          </a:p>
          <a:p>
            <a:r>
              <a:rPr lang="tr-TR" altLang="tr-TR" smtClean="0"/>
              <a:t>İşkencenin ya da İnsanlıkdışı ya da Aşağılayıcı Davranış ya da Cezanın Önlenmesi Avrupa Sözleşmesi</a:t>
            </a:r>
          </a:p>
          <a:p>
            <a:pPr>
              <a:buFont typeface="Wingdings 2" pitchFamily="18" charset="2"/>
              <a:buNone/>
            </a:pPr>
            <a:endParaRPr lang="tr-TR" altLang="tr-TR" smtClean="0"/>
          </a:p>
          <a:p>
            <a:r>
              <a:rPr lang="tr-TR" altLang="tr-TR" smtClean="0"/>
              <a:t>Ulusal Azınlıkları Koruma Çerçeve Sözleşmesi (Çerçeve sözleşme)</a:t>
            </a:r>
          </a:p>
        </p:txBody>
      </p:sp>
      <p:sp>
        <p:nvSpPr>
          <p:cNvPr id="4" name="3 Slayt Numarası Yer Tutucusu"/>
          <p:cNvSpPr>
            <a:spLocks noGrp="1"/>
          </p:cNvSpPr>
          <p:nvPr>
            <p:ph type="sldNum" sz="quarter" idx="12"/>
          </p:nvPr>
        </p:nvSpPr>
        <p:spPr/>
        <p:txBody>
          <a:bodyPr/>
          <a:lstStyle/>
          <a:p>
            <a:pPr>
              <a:defRPr/>
            </a:pPr>
            <a:fld id="{8E880D81-2393-4A7C-B55D-D0C0838BBAE5}"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993951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3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7283" name="4 İçerik Yer Tutucusu"/>
          <p:cNvSpPr>
            <a:spLocks noGrp="1"/>
          </p:cNvSpPr>
          <p:nvPr>
            <p:ph sz="half" idx="1"/>
          </p:nvPr>
        </p:nvSpPr>
        <p:spPr>
          <a:xfrm>
            <a:off x="457200" y="1920875"/>
            <a:ext cx="4038600" cy="4433888"/>
          </a:xfrm>
        </p:spPr>
        <p:txBody>
          <a:bodyPr/>
          <a:lstStyle/>
          <a:p>
            <a:r>
              <a:rPr lang="tr-TR" altLang="tr-TR" smtClean="0">
                <a:solidFill>
                  <a:srgbClr val="FF0000"/>
                </a:solidFill>
              </a:rPr>
              <a:t>Uluslararası Irk Ayrımcılığının Tüm Biçimlerinin Kaldırılması Sözleşmesi</a:t>
            </a:r>
          </a:p>
          <a:p>
            <a:pPr>
              <a:buFont typeface="Wingdings 2" pitchFamily="18" charset="2"/>
              <a:buNone/>
            </a:pPr>
            <a:endParaRPr lang="tr-TR" altLang="tr-TR" smtClean="0"/>
          </a:p>
          <a:p>
            <a:r>
              <a:rPr lang="tr-TR" altLang="tr-TR" smtClean="0">
                <a:solidFill>
                  <a:srgbClr val="FF0000"/>
                </a:solidFill>
              </a:rPr>
              <a:t>Kadınlar Arasında Tüm Ayrımcılık Biçimlerinin Kaldırılması Sözleşmesi</a:t>
            </a:r>
          </a:p>
        </p:txBody>
      </p:sp>
      <p:sp>
        <p:nvSpPr>
          <p:cNvPr id="97284" name="5 İçerik Yer Tutucusu"/>
          <p:cNvSpPr>
            <a:spLocks noGrp="1"/>
          </p:cNvSpPr>
          <p:nvPr>
            <p:ph sz="half" idx="2"/>
          </p:nvPr>
        </p:nvSpPr>
        <p:spPr>
          <a:xfrm>
            <a:off x="4648200" y="1920875"/>
            <a:ext cx="4038600" cy="4433888"/>
          </a:xfrm>
        </p:spPr>
        <p:txBody>
          <a:bodyPr/>
          <a:lstStyle/>
          <a:p>
            <a:r>
              <a:rPr lang="tr-TR" altLang="tr-TR" smtClean="0"/>
              <a:t>Irk Ayrımcılığının Kaldırılması Komitesi</a:t>
            </a:r>
          </a:p>
          <a:p>
            <a:endParaRPr lang="tr-TR" altLang="tr-TR" smtClean="0"/>
          </a:p>
          <a:p>
            <a:endParaRPr lang="tr-TR" altLang="tr-TR" smtClean="0"/>
          </a:p>
          <a:p>
            <a:pPr>
              <a:buFont typeface="Wingdings 2" pitchFamily="18" charset="2"/>
              <a:buNone/>
            </a:pPr>
            <a:endParaRPr lang="tr-TR" altLang="tr-TR" smtClean="0"/>
          </a:p>
          <a:p>
            <a:r>
              <a:rPr lang="tr-TR" altLang="tr-TR" smtClean="0"/>
              <a:t>Kadınlar Hakkında Ayrımcılığın Kaldırılması Komitesi</a:t>
            </a:r>
          </a:p>
        </p:txBody>
      </p:sp>
      <p:sp>
        <p:nvSpPr>
          <p:cNvPr id="5" name="4 Slayt Numarası Yer Tutucusu"/>
          <p:cNvSpPr>
            <a:spLocks noGrp="1"/>
          </p:cNvSpPr>
          <p:nvPr>
            <p:ph type="sldNum" sz="quarter" idx="12"/>
          </p:nvPr>
        </p:nvSpPr>
        <p:spPr/>
        <p:txBody>
          <a:bodyPr/>
          <a:lstStyle/>
          <a:p>
            <a:pPr>
              <a:defRPr/>
            </a:pPr>
            <a:fld id="{226EB3A7-F5F8-411C-9E02-7B45572EE25B}"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240263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8307" name="2 İçerik Yer Tutucusu"/>
          <p:cNvSpPr>
            <a:spLocks noGrp="1"/>
          </p:cNvSpPr>
          <p:nvPr>
            <p:ph sz="half" idx="1"/>
          </p:nvPr>
        </p:nvSpPr>
        <p:spPr>
          <a:xfrm>
            <a:off x="457200" y="1920875"/>
            <a:ext cx="4038600" cy="4433888"/>
          </a:xfrm>
        </p:spPr>
        <p:txBody>
          <a:bodyPr/>
          <a:lstStyle/>
          <a:p>
            <a:r>
              <a:rPr lang="tr-TR" altLang="tr-TR" smtClean="0">
                <a:solidFill>
                  <a:srgbClr val="FF0000"/>
                </a:solidFill>
              </a:rPr>
              <a:t>İşkenceye ve Başka Zalimce, İnsanlıkdışı ya da Onur Kırıcı Ceza ya da Davranışlara Karşı Sözleşme</a:t>
            </a:r>
          </a:p>
          <a:p>
            <a:r>
              <a:rPr lang="tr-TR" altLang="tr-TR" smtClean="0">
                <a:solidFill>
                  <a:srgbClr val="FF0000"/>
                </a:solidFill>
              </a:rPr>
              <a:t>Çocuk Hakları Sözleşmesi</a:t>
            </a:r>
          </a:p>
        </p:txBody>
      </p:sp>
      <p:sp>
        <p:nvSpPr>
          <p:cNvPr id="98308" name="3 İçerik Yer Tutucusu"/>
          <p:cNvSpPr>
            <a:spLocks noGrp="1"/>
          </p:cNvSpPr>
          <p:nvPr>
            <p:ph sz="half" idx="2"/>
          </p:nvPr>
        </p:nvSpPr>
        <p:spPr>
          <a:xfrm>
            <a:off x="4648200" y="1920875"/>
            <a:ext cx="4038600" cy="4433888"/>
          </a:xfrm>
        </p:spPr>
        <p:txBody>
          <a:bodyPr/>
          <a:lstStyle/>
          <a:p>
            <a:r>
              <a:rPr lang="tr-TR" altLang="tr-TR" smtClean="0"/>
              <a:t>İşkenceye Karşı Komite</a:t>
            </a:r>
          </a:p>
          <a:p>
            <a:endParaRPr lang="tr-TR" altLang="tr-TR" smtClean="0"/>
          </a:p>
          <a:p>
            <a:endParaRPr lang="tr-TR" altLang="tr-TR" smtClean="0"/>
          </a:p>
          <a:p>
            <a:endParaRPr lang="tr-TR" altLang="tr-TR" smtClean="0"/>
          </a:p>
          <a:p>
            <a:r>
              <a:rPr lang="tr-TR" altLang="tr-TR" smtClean="0"/>
              <a:t>Çocuk Hakları Komitesi</a:t>
            </a:r>
          </a:p>
          <a:p>
            <a:endParaRPr lang="tr-TR" altLang="tr-TR" smtClean="0"/>
          </a:p>
          <a:p>
            <a:endParaRPr lang="tr-TR" altLang="tr-TR" smtClean="0"/>
          </a:p>
          <a:p>
            <a:endParaRPr lang="tr-TR" altLang="tr-TR" smtClean="0"/>
          </a:p>
          <a:p>
            <a:endParaRPr lang="tr-TR" altLang="tr-TR" smtClean="0"/>
          </a:p>
          <a:p>
            <a:pPr>
              <a:buFont typeface="Wingdings 2" pitchFamily="18" charset="2"/>
              <a:buNone/>
            </a:pPr>
            <a:endParaRPr lang="tr-TR" altLang="tr-TR" smtClean="0"/>
          </a:p>
        </p:txBody>
      </p:sp>
      <p:sp>
        <p:nvSpPr>
          <p:cNvPr id="5" name="4 Slayt Numarası Yer Tutucusu"/>
          <p:cNvSpPr>
            <a:spLocks noGrp="1"/>
          </p:cNvSpPr>
          <p:nvPr>
            <p:ph type="sldNum" sz="quarter" idx="12"/>
          </p:nvPr>
        </p:nvSpPr>
        <p:spPr/>
        <p:txBody>
          <a:bodyPr/>
          <a:lstStyle/>
          <a:p>
            <a:pPr>
              <a:defRPr/>
            </a:pPr>
            <a:fld id="{24646DA2-922A-4D79-B8B2-42DFF28944E9}"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12642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9331" name="2 İçerik Yer Tutucusu"/>
          <p:cNvSpPr>
            <a:spLocks noGrp="1"/>
          </p:cNvSpPr>
          <p:nvPr>
            <p:ph sz="half" idx="1"/>
          </p:nvPr>
        </p:nvSpPr>
        <p:spPr>
          <a:xfrm>
            <a:off x="457200" y="1920875"/>
            <a:ext cx="4038600" cy="4433888"/>
          </a:xfrm>
        </p:spPr>
        <p:txBody>
          <a:bodyPr/>
          <a:lstStyle/>
          <a:p>
            <a:r>
              <a:rPr lang="tr-TR" altLang="tr-TR" smtClean="0">
                <a:solidFill>
                  <a:srgbClr val="FF0000"/>
                </a:solidFill>
              </a:rPr>
              <a:t>Uluslararası Tüm Göçmen İşçilerin ve Aile Üyelerinin Korunması Sözleşmesi</a:t>
            </a:r>
          </a:p>
          <a:p>
            <a:r>
              <a:rPr lang="tr-TR" altLang="tr-TR" smtClean="0">
                <a:solidFill>
                  <a:srgbClr val="FF0000"/>
                </a:solidFill>
              </a:rPr>
              <a:t>Bütün Kişilerin Zorla Kayıp Edilmesinden Korunması Uluslararası Sözleşmesi (2010)</a:t>
            </a:r>
          </a:p>
          <a:p>
            <a:r>
              <a:rPr lang="tr-TR" altLang="tr-TR" smtClean="0">
                <a:solidFill>
                  <a:srgbClr val="FF0000"/>
                </a:solidFill>
              </a:rPr>
              <a:t>Engelli Kişilerin Hakları Sözleşmesi</a:t>
            </a:r>
          </a:p>
          <a:p>
            <a:endParaRPr lang="tr-TR" altLang="tr-TR" smtClean="0">
              <a:solidFill>
                <a:srgbClr val="FF0000"/>
              </a:solidFill>
            </a:endParaRPr>
          </a:p>
        </p:txBody>
      </p:sp>
      <p:sp>
        <p:nvSpPr>
          <p:cNvPr id="99332" name="3 İçerik Yer Tutucusu"/>
          <p:cNvSpPr>
            <a:spLocks noGrp="1"/>
          </p:cNvSpPr>
          <p:nvPr>
            <p:ph sz="half" idx="2"/>
          </p:nvPr>
        </p:nvSpPr>
        <p:spPr>
          <a:xfrm>
            <a:off x="4648200" y="1920875"/>
            <a:ext cx="4038600" cy="4433888"/>
          </a:xfrm>
        </p:spPr>
        <p:txBody>
          <a:bodyPr/>
          <a:lstStyle/>
          <a:p>
            <a:r>
              <a:rPr lang="tr-TR" altLang="tr-TR" smtClean="0"/>
              <a:t>Göçmen İşçiler Komitesi</a:t>
            </a:r>
          </a:p>
          <a:p>
            <a:endParaRPr lang="tr-TR" altLang="tr-TR" smtClean="0"/>
          </a:p>
          <a:p>
            <a:endParaRPr lang="tr-TR" altLang="tr-TR" smtClean="0"/>
          </a:p>
          <a:p>
            <a:endParaRPr lang="tr-TR" altLang="tr-TR" smtClean="0"/>
          </a:p>
          <a:p>
            <a:r>
              <a:rPr lang="tr-TR" altLang="tr-TR" smtClean="0"/>
              <a:t>Zorla Kayıp Edilme Komitesi</a:t>
            </a:r>
          </a:p>
          <a:p>
            <a:endParaRPr lang="tr-TR" altLang="tr-TR" smtClean="0"/>
          </a:p>
          <a:p>
            <a:endParaRPr lang="tr-TR" altLang="tr-TR" smtClean="0"/>
          </a:p>
          <a:p>
            <a:r>
              <a:rPr lang="tr-TR" altLang="tr-TR" smtClean="0"/>
              <a:t>Engelli Hakları Komitesi</a:t>
            </a:r>
          </a:p>
        </p:txBody>
      </p:sp>
      <p:sp>
        <p:nvSpPr>
          <p:cNvPr id="5" name="4 Slayt Numarası Yer Tutucusu"/>
          <p:cNvSpPr>
            <a:spLocks noGrp="1"/>
          </p:cNvSpPr>
          <p:nvPr>
            <p:ph type="sldNum" sz="quarter" idx="12"/>
          </p:nvPr>
        </p:nvSpPr>
        <p:spPr/>
        <p:txBody>
          <a:bodyPr/>
          <a:lstStyle/>
          <a:p>
            <a:pPr>
              <a:defRPr/>
            </a:pPr>
            <a:fld id="{A9450AA1-A282-4F92-B07D-6FCDD503ADD2}"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126037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Başlık"/>
          <p:cNvSpPr>
            <a:spLocks noGrp="1"/>
          </p:cNvSpPr>
          <p:nvPr>
            <p:ph type="title"/>
          </p:nvPr>
        </p:nvSpPr>
        <p:spPr/>
        <p:txBody>
          <a:bodyPr/>
          <a:lstStyle/>
          <a:p>
            <a:pPr algn="ctr"/>
            <a:r>
              <a:rPr lang="tr-TR" altLang="tr-TR" sz="4000" smtClean="0"/>
              <a:t>Sözleşmeler Çerçevesinde </a:t>
            </a:r>
            <a:br>
              <a:rPr lang="tr-TR" altLang="tr-TR" sz="4000" smtClean="0"/>
            </a:br>
            <a:r>
              <a:rPr lang="tr-TR" altLang="tr-TR" sz="4000" smtClean="0"/>
              <a:t>Kurulan Sistem</a:t>
            </a:r>
          </a:p>
        </p:txBody>
      </p:sp>
      <p:sp>
        <p:nvSpPr>
          <p:cNvPr id="100355" name="2 İçerik Yer Tutucusu"/>
          <p:cNvSpPr>
            <a:spLocks noGrp="1"/>
          </p:cNvSpPr>
          <p:nvPr>
            <p:ph idx="1"/>
          </p:nvPr>
        </p:nvSpPr>
        <p:spPr/>
        <p:txBody>
          <a:bodyPr/>
          <a:lstStyle/>
          <a:p>
            <a:pPr algn="just"/>
            <a:r>
              <a:rPr lang="tr-TR" altLang="tr-TR" sz="4000" smtClean="0"/>
              <a:t>Ortak Özellik: </a:t>
            </a:r>
            <a:r>
              <a:rPr lang="tr-TR" altLang="tr-TR" sz="3200" smtClean="0"/>
              <a:t>Tüm sözleşmelerde denetim organı olarak birer KOMİTE kurulmuştur. Bu komiteler denetim organı olarak görev yaparlar.</a:t>
            </a:r>
          </a:p>
          <a:p>
            <a:pPr>
              <a:buFont typeface="Wingdings 2" pitchFamily="18" charset="2"/>
              <a:buNone/>
            </a:pPr>
            <a:r>
              <a:rPr lang="tr-TR" altLang="tr-TR" sz="3200" smtClean="0"/>
              <a:t>-Bireysel başvuru;</a:t>
            </a:r>
          </a:p>
          <a:p>
            <a:pPr>
              <a:buFont typeface="Wingdings 2" pitchFamily="18" charset="2"/>
              <a:buNone/>
            </a:pPr>
            <a:r>
              <a:rPr lang="tr-TR" altLang="tr-TR" sz="3200" smtClean="0"/>
              <a:t>-Devlet başvurusu;</a:t>
            </a:r>
          </a:p>
          <a:p>
            <a:pPr>
              <a:buFont typeface="Wingdings 2" pitchFamily="18" charset="2"/>
              <a:buNone/>
            </a:pPr>
            <a:r>
              <a:rPr lang="tr-TR" altLang="tr-TR" sz="3200" smtClean="0"/>
              <a:t>-Raporlara dayalı denetim.</a:t>
            </a:r>
          </a:p>
        </p:txBody>
      </p:sp>
      <p:sp>
        <p:nvSpPr>
          <p:cNvPr id="4" name="3 Slayt Numarası Yer Tutucusu"/>
          <p:cNvSpPr>
            <a:spLocks noGrp="1"/>
          </p:cNvSpPr>
          <p:nvPr>
            <p:ph type="sldNum" sz="quarter" idx="12"/>
          </p:nvPr>
        </p:nvSpPr>
        <p:spPr/>
        <p:txBody>
          <a:bodyPr/>
          <a:lstStyle/>
          <a:p>
            <a:pPr>
              <a:defRPr/>
            </a:pPr>
            <a:fld id="{7423948D-7F95-4579-9C98-7D9A599D0687}"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392831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Başlık"/>
          <p:cNvSpPr>
            <a:spLocks noGrp="1"/>
          </p:cNvSpPr>
          <p:nvPr>
            <p:ph type="title"/>
          </p:nvPr>
        </p:nvSpPr>
        <p:spPr/>
        <p:txBody>
          <a:bodyPr/>
          <a:lstStyle/>
          <a:p>
            <a:pPr algn="ctr"/>
            <a:r>
              <a:rPr lang="tr-TR" altLang="tr-TR" sz="4800" smtClean="0"/>
              <a:t>Sözleşme Dışı Denetim Sistemleri</a:t>
            </a:r>
          </a:p>
        </p:txBody>
      </p:sp>
      <p:sp>
        <p:nvSpPr>
          <p:cNvPr id="101379" name="2 İçerik Yer Tutucusu"/>
          <p:cNvSpPr>
            <a:spLocks noGrp="1"/>
          </p:cNvSpPr>
          <p:nvPr>
            <p:ph idx="1"/>
          </p:nvPr>
        </p:nvSpPr>
        <p:spPr/>
        <p:txBody>
          <a:bodyPr/>
          <a:lstStyle/>
          <a:p>
            <a:r>
              <a:rPr lang="tr-TR" altLang="tr-TR" smtClean="0"/>
              <a:t>Yukarıda sayılı sözleşmelere dayanmayan BM çerçevesindeki değişik denetim biçimleri.</a:t>
            </a:r>
          </a:p>
          <a:p>
            <a:endParaRPr lang="tr-TR" altLang="tr-TR" smtClean="0"/>
          </a:p>
          <a:p>
            <a:r>
              <a:rPr lang="tr-TR" altLang="tr-TR" sz="2400" smtClean="0"/>
              <a:t>Konulara göre denetim (tematik)</a:t>
            </a:r>
          </a:p>
          <a:p>
            <a:pPr>
              <a:buFont typeface="Wingdings 2" pitchFamily="18" charset="2"/>
              <a:buNone/>
            </a:pPr>
            <a:endParaRPr lang="tr-TR" altLang="tr-TR" sz="2400" smtClean="0"/>
          </a:p>
          <a:p>
            <a:r>
              <a:rPr lang="tr-TR" altLang="tr-TR" sz="2400" smtClean="0"/>
              <a:t>Ülkelere göre denetim</a:t>
            </a:r>
          </a:p>
          <a:p>
            <a:endParaRPr lang="tr-TR" altLang="tr-TR" sz="2400" smtClean="0"/>
          </a:p>
          <a:p>
            <a:r>
              <a:rPr lang="tr-TR" altLang="tr-TR" sz="2400" smtClean="0"/>
              <a:t>Ekonomik ve Sosyal Konsey’e bağlı İnsan Hakları Komisyonunun gerçekleştirdiği ESK’nin kabul ettiği denetim usulleri </a:t>
            </a:r>
            <a:r>
              <a:rPr lang="tr-TR" altLang="tr-TR" sz="2400" smtClean="0">
                <a:solidFill>
                  <a:srgbClr val="FF0000"/>
                </a:solidFill>
              </a:rPr>
              <a:t>1235 usulü </a:t>
            </a:r>
            <a:r>
              <a:rPr lang="tr-TR" altLang="tr-TR" sz="2400" smtClean="0"/>
              <a:t>ve </a:t>
            </a:r>
            <a:r>
              <a:rPr lang="tr-TR" altLang="tr-TR" sz="2400" smtClean="0">
                <a:solidFill>
                  <a:srgbClr val="FF0000"/>
                </a:solidFill>
              </a:rPr>
              <a:t>1503 usulü </a:t>
            </a:r>
            <a:r>
              <a:rPr lang="tr-TR" altLang="tr-TR" sz="2400" smtClean="0"/>
              <a:t>denetim</a:t>
            </a:r>
          </a:p>
        </p:txBody>
      </p:sp>
      <p:sp>
        <p:nvSpPr>
          <p:cNvPr id="4" name="3 Slayt Numarası Yer Tutucusu"/>
          <p:cNvSpPr>
            <a:spLocks noGrp="1"/>
          </p:cNvSpPr>
          <p:nvPr>
            <p:ph type="sldNum" sz="quarter" idx="12"/>
          </p:nvPr>
        </p:nvSpPr>
        <p:spPr/>
        <p:txBody>
          <a:bodyPr/>
          <a:lstStyle/>
          <a:p>
            <a:pPr>
              <a:defRPr/>
            </a:pPr>
            <a:fld id="{DBED9EAD-973F-4927-A5A6-975E2820681B}"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2020719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Başlık"/>
          <p:cNvSpPr>
            <a:spLocks noGrp="1"/>
          </p:cNvSpPr>
          <p:nvPr>
            <p:ph type="title"/>
          </p:nvPr>
        </p:nvSpPr>
        <p:spPr/>
        <p:txBody>
          <a:bodyPr/>
          <a:lstStyle/>
          <a:p>
            <a:pPr algn="ctr"/>
            <a:r>
              <a:rPr lang="tr-TR" altLang="tr-TR" smtClean="0"/>
              <a:t>Konulara Göre Denetim</a:t>
            </a:r>
          </a:p>
        </p:txBody>
      </p:sp>
      <p:sp>
        <p:nvSpPr>
          <p:cNvPr id="102403" name="2 İçerik Yer Tutucusu"/>
          <p:cNvSpPr>
            <a:spLocks noGrp="1"/>
          </p:cNvSpPr>
          <p:nvPr>
            <p:ph idx="1"/>
          </p:nvPr>
        </p:nvSpPr>
        <p:spPr/>
        <p:txBody>
          <a:bodyPr/>
          <a:lstStyle/>
          <a:p>
            <a:r>
              <a:rPr lang="tr-TR" altLang="tr-TR" smtClean="0"/>
              <a:t>Örnekler: Keyfi tutuklamalar, yargısız infazlar, keyfi infazlar, ifade özgürlüğü gibi.</a:t>
            </a:r>
          </a:p>
          <a:p>
            <a:endParaRPr lang="tr-TR" altLang="tr-TR" smtClean="0"/>
          </a:p>
          <a:p>
            <a:pPr>
              <a:buFont typeface="Wingdings 2" pitchFamily="18" charset="2"/>
              <a:buNone/>
            </a:pPr>
            <a:endParaRPr lang="tr-TR" altLang="tr-TR" smtClean="0"/>
          </a:p>
          <a:p>
            <a:pPr algn="just"/>
            <a:r>
              <a:rPr lang="tr-TR" altLang="tr-TR" smtClean="0"/>
              <a:t>Türkiye  geçmişte konulara göre denetim kapsamında zaman zaman denetlenmiş, bağımsız uzman ya da raportörlerce denetlenmiş ve ciddi insan hakları sorunları tespit edildiği durumlar olmuştur.</a:t>
            </a:r>
          </a:p>
        </p:txBody>
      </p:sp>
      <p:sp>
        <p:nvSpPr>
          <p:cNvPr id="4" name="3 Slayt Numarası Yer Tutucusu"/>
          <p:cNvSpPr>
            <a:spLocks noGrp="1"/>
          </p:cNvSpPr>
          <p:nvPr>
            <p:ph type="sldNum" sz="quarter" idx="12"/>
          </p:nvPr>
        </p:nvSpPr>
        <p:spPr/>
        <p:txBody>
          <a:bodyPr/>
          <a:lstStyle/>
          <a:p>
            <a:pPr>
              <a:defRPr/>
            </a:pPr>
            <a:fld id="{A1E5BA70-B3BD-433F-957C-10E21A15DE67}"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49639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Başlık"/>
          <p:cNvSpPr>
            <a:spLocks noGrp="1"/>
          </p:cNvSpPr>
          <p:nvPr>
            <p:ph type="title"/>
          </p:nvPr>
        </p:nvSpPr>
        <p:spPr/>
        <p:txBody>
          <a:bodyPr/>
          <a:lstStyle/>
          <a:p>
            <a:pPr algn="ctr"/>
            <a:r>
              <a:rPr lang="tr-TR" altLang="tr-TR" smtClean="0"/>
              <a:t>Ülkelere Göre Denetim</a:t>
            </a:r>
          </a:p>
        </p:txBody>
      </p:sp>
      <p:sp>
        <p:nvSpPr>
          <p:cNvPr id="103427" name="2 İçerik Yer Tutucusu"/>
          <p:cNvSpPr>
            <a:spLocks noGrp="1"/>
          </p:cNvSpPr>
          <p:nvPr>
            <p:ph idx="1"/>
          </p:nvPr>
        </p:nvSpPr>
        <p:spPr/>
        <p:txBody>
          <a:bodyPr/>
          <a:lstStyle/>
          <a:p>
            <a:r>
              <a:rPr lang="tr-TR" altLang="tr-TR" smtClean="0"/>
              <a:t>Bazen de bir ülkedeki çeşitli durumları incelemek üzere denetim çalışmaları yapılmıştır.</a:t>
            </a:r>
          </a:p>
          <a:p>
            <a:pPr>
              <a:buFont typeface="Wingdings 2" pitchFamily="18" charset="2"/>
              <a:buNone/>
            </a:pPr>
            <a:endParaRPr lang="tr-TR" altLang="tr-TR" smtClean="0"/>
          </a:p>
          <a:p>
            <a:pPr>
              <a:buFont typeface="Wingdings 2" pitchFamily="18" charset="2"/>
              <a:buNone/>
            </a:pPr>
            <a:endParaRPr lang="tr-TR" altLang="tr-TR" smtClean="0"/>
          </a:p>
          <a:p>
            <a:r>
              <a:rPr lang="tr-TR" altLang="tr-TR" smtClean="0"/>
              <a:t>Ör: Filistin, Irak, İran, Pakistan, Afganistan, Küba, El Salvador, Haiti, Myanmar, Güney Afrika Cumhuriyeti, Sudan, Nijerya vb...</a:t>
            </a:r>
          </a:p>
        </p:txBody>
      </p:sp>
      <p:sp>
        <p:nvSpPr>
          <p:cNvPr id="4" name="3 Slayt Numarası Yer Tutucusu"/>
          <p:cNvSpPr>
            <a:spLocks noGrp="1"/>
          </p:cNvSpPr>
          <p:nvPr>
            <p:ph type="sldNum" sz="quarter" idx="12"/>
          </p:nvPr>
        </p:nvSpPr>
        <p:spPr/>
        <p:txBody>
          <a:bodyPr/>
          <a:lstStyle/>
          <a:p>
            <a:pPr>
              <a:defRPr/>
            </a:pPr>
            <a:fld id="{0E16C4F0-D75D-45F2-9934-1ABA481C175D}"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1126657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Başlık 1"/>
          <p:cNvSpPr>
            <a:spLocks noGrp="1"/>
          </p:cNvSpPr>
          <p:nvPr>
            <p:ph type="title"/>
          </p:nvPr>
        </p:nvSpPr>
        <p:spPr/>
        <p:txBody>
          <a:bodyPr/>
          <a:lstStyle/>
          <a:p>
            <a:pPr algn="ctr"/>
            <a:r>
              <a:rPr lang="tr-TR" altLang="tr-TR" smtClean="0"/>
              <a:t>1235 ve 1503 usulleri</a:t>
            </a:r>
          </a:p>
        </p:txBody>
      </p:sp>
      <p:sp>
        <p:nvSpPr>
          <p:cNvPr id="104451" name="İçerik Yer Tutucusu 2"/>
          <p:cNvSpPr>
            <a:spLocks noGrp="1"/>
          </p:cNvSpPr>
          <p:nvPr>
            <p:ph idx="1"/>
          </p:nvPr>
        </p:nvSpPr>
        <p:spPr>
          <a:xfrm>
            <a:off x="457200" y="1935163"/>
            <a:ext cx="8229600" cy="4589462"/>
          </a:xfrm>
        </p:spPr>
        <p:txBody>
          <a:bodyPr/>
          <a:lstStyle/>
          <a:p>
            <a:pPr algn="just"/>
            <a:r>
              <a:rPr lang="tr-TR" altLang="tr-TR" sz="1800" smtClean="0"/>
              <a:t>İnsan Hakları Komisyonu </a:t>
            </a:r>
            <a:r>
              <a:rPr lang="tr-TR" altLang="tr-TR" sz="1800" smtClean="0">
                <a:solidFill>
                  <a:srgbClr val="FF0000"/>
                </a:solidFill>
              </a:rPr>
              <a:t>1235 Usulü </a:t>
            </a:r>
            <a:r>
              <a:rPr lang="tr-TR" altLang="tr-TR" sz="1800" smtClean="0"/>
              <a:t>aracılığıyla “insan hakları ve temel özgürlüklerin ağır ihlâllerine ilişkin bilgileri” inceledikten sonra, bu ihlallerin süreklilik kazanmış olduğunu gösteren örnekleri etraflıca araştırıp, bu konudaki bulgularını kendi tavsiyeleri ile birlikte Ekonomik ve Sosyal Konsey’e sunacaktır. Bu usul çerçevesinde Komisyon’a tanınan yetki bir “soruşturma” yetkisi niteliğinde değildir. İnceleme sürecinde alenilik esastır.  (Şili darbesi 1973 sırasında gerçekleşen hak ihlalleri için bu yöntem işletilmiştir.)</a:t>
            </a:r>
          </a:p>
          <a:p>
            <a:pPr algn="just"/>
            <a:r>
              <a:rPr lang="tr-TR" altLang="tr-TR" sz="1800" smtClean="0"/>
              <a:t>İnsan Hakları Komisyonu, varsa, ‘büyük insan hakları ihlallerinin süreklilik gösterdiği durumları teşhir etmek üzere’, hükümetlerin cevaplarıyla birlikte insan hakları şikâyetlerini inceleme yetkisinin olması gerektiğine dair bir öneride bulunmuştur. Komisyon’un bu önerisi doğrultusunda, Ekonomik ve Sosyal Konsey, 1970 tarihli ve 1503 sayılı kararıyla İnsan Hakları Komisyonu’nu bu işlevi yerine getirmek üzere yetkilendirmiştir.</a:t>
            </a:r>
          </a:p>
          <a:p>
            <a:pPr algn="just"/>
            <a:r>
              <a:rPr lang="tr-TR" altLang="tr-TR" sz="1800" smtClean="0">
                <a:solidFill>
                  <a:srgbClr val="FF0000"/>
                </a:solidFill>
              </a:rPr>
              <a:t>1503 usulü</a:t>
            </a:r>
            <a:r>
              <a:rPr lang="tr-TR" altLang="tr-TR" sz="1800" smtClean="0"/>
              <a:t>, her başvuruyu değil, sadece süreklilik arz eden büyük insan hakları ihlallerini konu alan başvuruları kapsamaktadır. (Tekil nitelik gösteren bireysel insan hakları şikâyetleri reddedilmektedir.) İnceleme sürecinde gizlilik esastır.</a:t>
            </a:r>
          </a:p>
        </p:txBody>
      </p:sp>
      <p:sp>
        <p:nvSpPr>
          <p:cNvPr id="4" name="Slayt Numarası Yer Tutucusu 3"/>
          <p:cNvSpPr>
            <a:spLocks noGrp="1"/>
          </p:cNvSpPr>
          <p:nvPr>
            <p:ph type="sldNum" sz="quarter" idx="12"/>
          </p:nvPr>
        </p:nvSpPr>
        <p:spPr/>
        <p:txBody>
          <a:bodyPr/>
          <a:lstStyle/>
          <a:p>
            <a:pPr>
              <a:defRPr/>
            </a:pPr>
            <a:fld id="{1C67155E-DDB3-4EFD-98A2-0E7F10A3B3B1}"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245376783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5</TotalTime>
  <Words>760</Words>
  <Application>Microsoft Office PowerPoint</Application>
  <PresentationFormat>Ekran Gösterisi (4:3)</PresentationFormat>
  <Paragraphs>109</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Arial</vt:lpstr>
      <vt:lpstr>Calibri</vt:lpstr>
      <vt:lpstr>Constantia</vt:lpstr>
      <vt:lpstr>Wingdings 2</vt:lpstr>
      <vt:lpstr>Ofis Teması</vt:lpstr>
      <vt:lpstr>Akış</vt:lpstr>
      <vt:lpstr>İNSAN HAKLARI</vt:lpstr>
      <vt:lpstr>Diğer Sözleşmeler ve Denetim Organları</vt:lpstr>
      <vt:lpstr>Diğer Sözleşmeler ve Denetim Organları</vt:lpstr>
      <vt:lpstr>Diğer Sözleşmeler ve Denetim Organları</vt:lpstr>
      <vt:lpstr>Sözleşmeler Çerçevesinde  Kurulan Sistem</vt:lpstr>
      <vt:lpstr>Sözleşme Dışı Denetim Sistemleri</vt:lpstr>
      <vt:lpstr>Konulara Göre Denetim</vt:lpstr>
      <vt:lpstr>Ülkelere Göre Denetim</vt:lpstr>
      <vt:lpstr>1235 ve 1503 usulleri</vt:lpstr>
      <vt:lpstr>1235 ve 1503 usulleri ve İnsan Hakları Konseyi</vt:lpstr>
      <vt:lpstr>BÖLGESEL KORUMA SİSTEMİ:  AVRUPA KONSEYİ</vt:lpstr>
      <vt:lpstr>Avrupa Konseyi</vt:lpstr>
      <vt:lpstr>Avrupa Konseyi</vt:lpstr>
      <vt:lpstr>Avrupa Konseyi: Temel İnsan Hakları Belgeleri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HAKLARININ ULUSLARARASI ALANDA KORUNMASI</dc:title>
  <dc:creator>Salim</dc:creator>
  <cp:lastModifiedBy>Bülent Algan</cp:lastModifiedBy>
  <cp:revision>3</cp:revision>
  <dcterms:created xsi:type="dcterms:W3CDTF">2015-12-23T22:25:19Z</dcterms:created>
  <dcterms:modified xsi:type="dcterms:W3CDTF">2017-11-15T11:59:50Z</dcterms:modified>
</cp:coreProperties>
</file>