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48"/>
  </p:notesMasterIdLst>
  <p:sldIdLst>
    <p:sldId id="1082" r:id="rId4"/>
    <p:sldId id="1093" r:id="rId5"/>
    <p:sldId id="1092" r:id="rId6"/>
    <p:sldId id="1095" r:id="rId7"/>
    <p:sldId id="1096" r:id="rId8"/>
    <p:sldId id="1097" r:id="rId9"/>
    <p:sldId id="1098" r:id="rId10"/>
    <p:sldId id="1099" r:id="rId11"/>
    <p:sldId id="1100" r:id="rId12"/>
    <p:sldId id="1101" r:id="rId13"/>
    <p:sldId id="1102" r:id="rId14"/>
    <p:sldId id="1103" r:id="rId15"/>
    <p:sldId id="1104" r:id="rId16"/>
    <p:sldId id="1105" r:id="rId17"/>
    <p:sldId id="1106" r:id="rId18"/>
    <p:sldId id="1107" r:id="rId19"/>
    <p:sldId id="1108" r:id="rId20"/>
    <p:sldId id="1109" r:id="rId21"/>
    <p:sldId id="1110" r:id="rId22"/>
    <p:sldId id="1111" r:id="rId23"/>
    <p:sldId id="1112" r:id="rId24"/>
    <p:sldId id="1113" r:id="rId25"/>
    <p:sldId id="1114" r:id="rId26"/>
    <p:sldId id="1115" r:id="rId27"/>
    <p:sldId id="1116" r:id="rId28"/>
    <p:sldId id="1118" r:id="rId29"/>
    <p:sldId id="1119" r:id="rId30"/>
    <p:sldId id="1120" r:id="rId31"/>
    <p:sldId id="1121" r:id="rId32"/>
    <p:sldId id="1122" r:id="rId33"/>
    <p:sldId id="1123" r:id="rId34"/>
    <p:sldId id="1124" r:id="rId35"/>
    <p:sldId id="1125" r:id="rId36"/>
    <p:sldId id="1126" r:id="rId37"/>
    <p:sldId id="1127" r:id="rId38"/>
    <p:sldId id="1128" r:id="rId39"/>
    <p:sldId id="1129" r:id="rId40"/>
    <p:sldId id="1130" r:id="rId41"/>
    <p:sldId id="1131" r:id="rId42"/>
    <p:sldId id="1132" r:id="rId43"/>
    <p:sldId id="1133" r:id="rId44"/>
    <p:sldId id="1134" r:id="rId45"/>
    <p:sldId id="1135" r:id="rId46"/>
    <p:sldId id="1094" r:id="rId4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1471" autoAdjust="0"/>
  </p:normalViewPr>
  <p:slideViewPr>
    <p:cSldViewPr snapToGrid="0">
      <p:cViewPr varScale="1">
        <p:scale>
          <a:sx n="79" d="100"/>
          <a:sy n="79" d="100"/>
        </p:scale>
        <p:origin x="1686"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4/17/2020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4/17/2020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4/17/2020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4/17/2020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4/17/2020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4/17/2020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4/17/2020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4/17/2020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4/17/2020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4/17/2020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4/17/2020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4/17/2020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4/17/2020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4/17/2020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4/17/2020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4/17/2020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4/17/2020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4/17/2020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4/17/2020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4/17/2020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4/17/2020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907470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4501" y="51739"/>
            <a:ext cx="7654996" cy="513080"/>
          </a:xfrm>
          <a:prstGeom prst="rect">
            <a:avLst/>
          </a:prstGeom>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169320" y="1357782"/>
            <a:ext cx="4191000" cy="3683000"/>
          </a:xfrm>
          <a:prstGeom prst="rect">
            <a:avLst/>
          </a:prstGeom>
        </p:spPr>
        <p:txBody>
          <a:bodyPr lIns="0" tIns="0" rIns="0" bIns="0"/>
          <a:lstStyle>
            <a:lvl1pPr>
              <a:defRPr sz="20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4/17/2020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560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4/17/2020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4/17/2020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4/17/2020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4/17/2020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4/17/2020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4/17/2020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4/17/2020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4/17/2020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6" r:id="rId3"/>
    <p:sldLayoutId id="2147483697"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endParaRPr lang="tr-TR" sz="3200" b="1" dirty="0" smtClean="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GGY 209</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Yerel Yönetimler (3-0) </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868100" y="4393802"/>
            <a:ext cx="7558269" cy="338554"/>
          </a:xfrm>
          <a:prstGeom prst="rect">
            <a:avLst/>
          </a:prstGeom>
        </p:spPr>
        <p:txBody>
          <a:bodyPr wrap="square">
            <a:spAutoFit/>
          </a:bodyPr>
          <a:lstStyle/>
          <a:p>
            <a:pPr algn="ctr">
              <a:spcAft>
                <a:spcPts val="0"/>
              </a:spcAft>
            </a:pP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Dr. Veysel Tiryaki</a:t>
            </a:r>
          </a:p>
        </p:txBody>
      </p:sp>
    </p:spTree>
    <p:extLst>
      <p:ext uri="{BB962C8B-B14F-4D97-AF65-F5344CB8AC3E}">
        <p14:creationId xmlns:p14="http://schemas.microsoft.com/office/powerpoint/2010/main" val="1974351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smtClean="0"/>
              <a:t>ANAYASAL VE YASAL ÇERÇEVE </a:t>
            </a:r>
            <a:endParaRPr lang="tr-TR" dirty="0"/>
          </a:p>
        </p:txBody>
      </p:sp>
      <p:sp>
        <p:nvSpPr>
          <p:cNvPr id="3" name="Metin Yer Tutucusu 2"/>
          <p:cNvSpPr>
            <a:spLocks noGrp="1"/>
          </p:cNvSpPr>
          <p:nvPr>
            <p:ph type="body" idx="1"/>
          </p:nvPr>
        </p:nvSpPr>
        <p:spPr>
          <a:xfrm>
            <a:off x="169320" y="1357782"/>
            <a:ext cx="8775504" cy="3683000"/>
          </a:xfrm>
        </p:spPr>
        <p:txBody>
          <a:bodyPr/>
          <a:lstStyle/>
          <a:p>
            <a:pPr algn="just"/>
            <a:r>
              <a:rPr lang="tr-TR" dirty="0" smtClean="0"/>
              <a:t>Türkiye’de </a:t>
            </a:r>
            <a:r>
              <a:rPr lang="tr-TR" dirty="0"/>
              <a:t>yerel yönetimler Anayasa’nın 123. ve 127. Maddesi ile düzenlenmiştir. </a:t>
            </a:r>
            <a:endParaRPr lang="tr-TR" dirty="0" smtClean="0"/>
          </a:p>
          <a:p>
            <a:pPr algn="just"/>
            <a:r>
              <a:rPr lang="tr-TR" dirty="0" smtClean="0"/>
              <a:t>123</a:t>
            </a:r>
            <a:r>
              <a:rPr lang="tr-TR" dirty="0"/>
              <a:t>. Madde ile idarenin bütünlüğü ilkesi vurgulanmakta, idarenin hem merkezden yönetim hem de yerinden yönetim esaslarına dayandığı ifade edilmektedir. </a:t>
            </a:r>
            <a:endParaRPr lang="tr-TR" dirty="0" smtClean="0"/>
          </a:p>
          <a:p>
            <a:pPr algn="just"/>
            <a:r>
              <a:rPr lang="tr-TR" dirty="0" smtClean="0"/>
              <a:t>127</a:t>
            </a:r>
            <a:r>
              <a:rPr lang="tr-TR" dirty="0"/>
              <a:t>. Madde ise direk yerel yönetimlerle ilgili kanundur. </a:t>
            </a:r>
            <a:endParaRPr lang="tr-TR" dirty="0" smtClean="0"/>
          </a:p>
          <a:p>
            <a:pPr algn="just"/>
            <a:r>
              <a:rPr lang="tr-TR" dirty="0" smtClean="0"/>
              <a:t>Mahallî </a:t>
            </a:r>
            <a:r>
              <a:rPr lang="tr-TR" dirty="0"/>
              <a:t>idareler; il, belediye veya köy halkının mahallî müşterek ihtiyaçlarını karşılamak üzere kuruluş esasları kanunla belirtilen ve karar organları, gene kanunda gösterilen, seçmenler tarafından seçilerek oluşturulan kamu tüzel kişileridir. </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1693483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ANAYASAL VE YASAL ÇERÇEVE </a:t>
            </a:r>
          </a:p>
        </p:txBody>
      </p:sp>
      <p:sp>
        <p:nvSpPr>
          <p:cNvPr id="3" name="Metin Yer Tutucusu 2"/>
          <p:cNvSpPr>
            <a:spLocks noGrp="1"/>
          </p:cNvSpPr>
          <p:nvPr>
            <p:ph type="body" idx="1"/>
          </p:nvPr>
        </p:nvSpPr>
        <p:spPr>
          <a:xfrm>
            <a:off x="169320" y="1357782"/>
            <a:ext cx="8775504" cy="3683000"/>
          </a:xfrm>
        </p:spPr>
        <p:txBody>
          <a:bodyPr/>
          <a:lstStyle/>
          <a:p>
            <a:pPr algn="just"/>
            <a:r>
              <a:rPr lang="tr-TR" dirty="0" smtClean="0"/>
              <a:t>Mahallî </a:t>
            </a:r>
            <a:r>
              <a:rPr lang="tr-TR" dirty="0"/>
              <a:t>idarelerin kuruluş ve görevleri ile yetkileri, yerinden yönetim ilkesine uygun olarak kanunla düzenlenir. </a:t>
            </a:r>
            <a:endParaRPr lang="tr-TR" dirty="0" smtClean="0"/>
          </a:p>
          <a:p>
            <a:pPr algn="just"/>
            <a:r>
              <a:rPr lang="tr-TR" dirty="0" smtClean="0"/>
              <a:t>Kanun</a:t>
            </a:r>
            <a:r>
              <a:rPr lang="tr-TR" dirty="0"/>
              <a:t>, büyük yerleşim merkezleri için özel yönetim biçimleri getirebilir. </a:t>
            </a:r>
            <a:endParaRPr lang="tr-TR" dirty="0" smtClean="0"/>
          </a:p>
          <a:p>
            <a:pPr algn="just"/>
            <a:r>
              <a:rPr lang="tr-TR" dirty="0" smtClean="0"/>
              <a:t>Merkezin </a:t>
            </a:r>
            <a:r>
              <a:rPr lang="tr-TR" dirty="0"/>
              <a:t>idari vesayet yetkisi… </a:t>
            </a:r>
            <a:endParaRPr lang="tr-TR" dirty="0" smtClean="0"/>
          </a:p>
          <a:p>
            <a:pPr algn="just"/>
            <a:r>
              <a:rPr lang="tr-TR" dirty="0" smtClean="0"/>
              <a:t>Mali </a:t>
            </a:r>
            <a:r>
              <a:rPr lang="tr-TR" dirty="0"/>
              <a:t>kaynakların paylaşımı… </a:t>
            </a:r>
            <a:endParaRPr lang="tr-TR" dirty="0" smtClean="0"/>
          </a:p>
          <a:p>
            <a:pPr algn="just"/>
            <a:r>
              <a:rPr lang="tr-TR" dirty="0" smtClean="0"/>
              <a:t>Orantılı </a:t>
            </a:r>
            <a:r>
              <a:rPr lang="tr-TR" dirty="0"/>
              <a:t>gelir kaynağı sağlama... (Md 127). </a:t>
            </a:r>
            <a:endParaRPr lang="tr-TR" dirty="0" smtClean="0"/>
          </a:p>
          <a:p>
            <a:pPr algn="just"/>
            <a:r>
              <a:rPr lang="tr-TR" dirty="0" smtClean="0"/>
              <a:t>Bu </a:t>
            </a:r>
            <a:r>
              <a:rPr lang="tr-TR" dirty="0"/>
              <a:t>madde ile yerel yönetimlerin kuruluş esasları, seçimler, idari vesayetin hangi hallerde kullanılacağı anlatılmaktadır. </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2281401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ANAYASAL VE YASAL ÇERÇEVE </a:t>
            </a:r>
          </a:p>
        </p:txBody>
      </p:sp>
      <p:sp>
        <p:nvSpPr>
          <p:cNvPr id="3" name="Metin Yer Tutucusu 2"/>
          <p:cNvSpPr>
            <a:spLocks noGrp="1"/>
          </p:cNvSpPr>
          <p:nvPr>
            <p:ph type="body" idx="1"/>
          </p:nvPr>
        </p:nvSpPr>
        <p:spPr>
          <a:xfrm>
            <a:off x="169320" y="1357782"/>
            <a:ext cx="8775504" cy="4373062"/>
          </a:xfrm>
        </p:spPr>
        <p:txBody>
          <a:bodyPr/>
          <a:lstStyle/>
          <a:p>
            <a:pPr algn="just"/>
            <a:r>
              <a:rPr lang="tr-TR" dirty="0" smtClean="0"/>
              <a:t>İdare </a:t>
            </a:r>
            <a:r>
              <a:rPr lang="tr-TR" dirty="0"/>
              <a:t>kuruluş ve görevleriyle bir bütündür ve kanunla düzenlenir. </a:t>
            </a:r>
            <a:endParaRPr lang="tr-TR" dirty="0" smtClean="0"/>
          </a:p>
          <a:p>
            <a:pPr algn="just"/>
            <a:r>
              <a:rPr lang="tr-TR" dirty="0" smtClean="0"/>
              <a:t>İdarenin </a:t>
            </a:r>
            <a:r>
              <a:rPr lang="tr-TR" dirty="0"/>
              <a:t>kuruluş ve görevleri merkezden yönetim ve yerinden yönetim esaslarına dayanır. </a:t>
            </a:r>
            <a:endParaRPr lang="tr-TR" dirty="0" smtClean="0"/>
          </a:p>
          <a:p>
            <a:pPr algn="just"/>
            <a:r>
              <a:rPr lang="tr-TR" dirty="0" smtClean="0"/>
              <a:t>Türkiye</a:t>
            </a:r>
            <a:r>
              <a:rPr lang="tr-TR" dirty="0"/>
              <a:t>, merkezî idare kuruluşu bakımından, coğrafya durumuna, ekonomik şartlara ve kamu hizmetlerinin gereklerine göre, illere; iller de diğer kademeli bölümlere ayrılır. </a:t>
            </a:r>
            <a:endParaRPr lang="tr-TR" dirty="0" smtClean="0"/>
          </a:p>
          <a:p>
            <a:pPr algn="just"/>
            <a:r>
              <a:rPr lang="tr-TR" dirty="0" smtClean="0"/>
              <a:t>İllerin </a:t>
            </a:r>
            <a:r>
              <a:rPr lang="tr-TR" dirty="0"/>
              <a:t>idaresi yetki genişliği esasına dayanır. Kamu hizmetlerinin görülmesinde verim ve uyum sağlamak amacıyla, birden çok ili içine alan merkezî idare teşkilatı kurulabilir. Bu teşkilatın görev ve yetkileri kanunla düzenlenir (Md 123, 126). </a:t>
            </a:r>
            <a:endParaRPr lang="tr-TR" dirty="0" smtClean="0"/>
          </a:p>
          <a:p>
            <a:pPr algn="just"/>
            <a:r>
              <a:rPr lang="tr-TR" dirty="0" smtClean="0"/>
              <a:t>Ayrıca </a:t>
            </a:r>
            <a:r>
              <a:rPr lang="tr-TR" dirty="0"/>
              <a:t>yerel yönetimlerin kademeleri, seçim usulleri, İçişleri Bakanlığı’nca denetimi, idarenin bütünlüğü ilkesine uygun hareket etmesi ve sorumluluklarıyla doğru orantılı gelir sağlanması ilkeleri açıklanmaktadır.</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1080765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ANAYASAL VE YASAL ÇERÇEVE </a:t>
            </a:r>
          </a:p>
        </p:txBody>
      </p:sp>
      <p:sp>
        <p:nvSpPr>
          <p:cNvPr id="3" name="Metin Yer Tutucusu 2"/>
          <p:cNvSpPr>
            <a:spLocks noGrp="1"/>
          </p:cNvSpPr>
          <p:nvPr>
            <p:ph type="body" idx="1"/>
          </p:nvPr>
        </p:nvSpPr>
        <p:spPr>
          <a:xfrm>
            <a:off x="169320" y="1357782"/>
            <a:ext cx="8775504" cy="4373062"/>
          </a:xfrm>
        </p:spPr>
        <p:txBody>
          <a:bodyPr/>
          <a:lstStyle/>
          <a:p>
            <a:pPr algn="just"/>
            <a:r>
              <a:rPr lang="tr-TR" dirty="0" smtClean="0"/>
              <a:t>Yerel </a:t>
            </a:r>
            <a:r>
              <a:rPr lang="tr-TR" dirty="0"/>
              <a:t>Yönetimleri Düzenleyen Yasalar ise şu şekilde sıralanabilir: </a:t>
            </a:r>
          </a:p>
          <a:p>
            <a:pPr lvl="1" algn="just"/>
            <a:r>
              <a:rPr lang="tr-TR" sz="2000" dirty="0" smtClean="0">
                <a:latin typeface="Arial" panose="020B0604020202020204" pitchFamily="34" charset="0"/>
                <a:cs typeface="Arial" panose="020B0604020202020204" pitchFamily="34" charset="0"/>
              </a:rPr>
              <a:t>5216 </a:t>
            </a:r>
            <a:r>
              <a:rPr lang="tr-TR" sz="2000" dirty="0">
                <a:latin typeface="Arial" panose="020B0604020202020204" pitchFamily="34" charset="0"/>
                <a:cs typeface="Arial" panose="020B0604020202020204" pitchFamily="34" charset="0"/>
              </a:rPr>
              <a:t>Sayılı Büyükşehir Belediye Kanunu </a:t>
            </a:r>
          </a:p>
          <a:p>
            <a:pPr lvl="1" algn="just"/>
            <a:r>
              <a:rPr lang="tr-TR" sz="2000" dirty="0" smtClean="0">
                <a:latin typeface="Arial" panose="020B0604020202020204" pitchFamily="34" charset="0"/>
                <a:cs typeface="Arial" panose="020B0604020202020204" pitchFamily="34" charset="0"/>
              </a:rPr>
              <a:t>5393 </a:t>
            </a:r>
            <a:r>
              <a:rPr lang="tr-TR" sz="2000" dirty="0">
                <a:latin typeface="Arial" panose="020B0604020202020204" pitchFamily="34" charset="0"/>
                <a:cs typeface="Arial" panose="020B0604020202020204" pitchFamily="34" charset="0"/>
              </a:rPr>
              <a:t>Sayılı Belediye Kanunu </a:t>
            </a:r>
          </a:p>
          <a:p>
            <a:pPr lvl="1" algn="just"/>
            <a:r>
              <a:rPr lang="tr-TR" sz="2000" dirty="0" smtClean="0">
                <a:latin typeface="Arial" panose="020B0604020202020204" pitchFamily="34" charset="0"/>
                <a:cs typeface="Arial" panose="020B0604020202020204" pitchFamily="34" charset="0"/>
              </a:rPr>
              <a:t>5302 </a:t>
            </a:r>
            <a:r>
              <a:rPr lang="tr-TR" sz="2000" dirty="0">
                <a:latin typeface="Arial" panose="020B0604020202020204" pitchFamily="34" charset="0"/>
                <a:cs typeface="Arial" panose="020B0604020202020204" pitchFamily="34" charset="0"/>
              </a:rPr>
              <a:t>Sayılı İl Özel İdaresi Kanunu </a:t>
            </a:r>
          </a:p>
          <a:p>
            <a:pPr lvl="1" algn="just"/>
            <a:r>
              <a:rPr lang="tr-TR" sz="2000" dirty="0" smtClean="0">
                <a:latin typeface="Arial" panose="020B0604020202020204" pitchFamily="34" charset="0"/>
                <a:cs typeface="Arial" panose="020B0604020202020204" pitchFamily="34" charset="0"/>
              </a:rPr>
              <a:t>5018 </a:t>
            </a:r>
            <a:r>
              <a:rPr lang="tr-TR" sz="2000" dirty="0">
                <a:latin typeface="Arial" panose="020B0604020202020204" pitchFamily="34" charset="0"/>
                <a:cs typeface="Arial" panose="020B0604020202020204" pitchFamily="34" charset="0"/>
              </a:rPr>
              <a:t>Sayılı Kamu Mali Yönetimi ve Kontrol Kanunu </a:t>
            </a:r>
          </a:p>
          <a:p>
            <a:pPr lvl="1" algn="just"/>
            <a:r>
              <a:rPr lang="tr-TR" sz="2000" dirty="0" smtClean="0">
                <a:latin typeface="Arial" panose="020B0604020202020204" pitchFamily="34" charset="0"/>
                <a:cs typeface="Arial" panose="020B0604020202020204" pitchFamily="34" charset="0"/>
              </a:rPr>
              <a:t>5355 </a:t>
            </a:r>
            <a:r>
              <a:rPr lang="tr-TR" sz="2000" dirty="0">
                <a:latin typeface="Arial" panose="020B0604020202020204" pitchFamily="34" charset="0"/>
                <a:cs typeface="Arial" panose="020B0604020202020204" pitchFamily="34" charset="0"/>
              </a:rPr>
              <a:t>Sayılı Mahalli İdare Birlikleri Kanunu </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95168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ANAYASAL VE YASAL ÇERÇEVE </a:t>
            </a:r>
          </a:p>
        </p:txBody>
      </p:sp>
      <p:sp>
        <p:nvSpPr>
          <p:cNvPr id="3" name="Metin Yer Tutucusu 2"/>
          <p:cNvSpPr>
            <a:spLocks noGrp="1"/>
          </p:cNvSpPr>
          <p:nvPr>
            <p:ph type="body" idx="1"/>
          </p:nvPr>
        </p:nvSpPr>
        <p:spPr>
          <a:xfrm>
            <a:off x="169320" y="1176722"/>
            <a:ext cx="8775504" cy="4653712"/>
          </a:xfrm>
        </p:spPr>
        <p:txBody>
          <a:bodyPr/>
          <a:lstStyle/>
          <a:p>
            <a:pPr algn="just"/>
            <a:r>
              <a:rPr lang="tr-TR" dirty="0" smtClean="0"/>
              <a:t>Anayasa’nın </a:t>
            </a:r>
            <a:r>
              <a:rPr lang="tr-TR" dirty="0"/>
              <a:t>verdiği yetki çerçevesinde, belediyelerin kuruluş ve sınırları, görev yetki ve sorumlulukları, organları, teşkilatı, gelir ve giderleri, bütçesi, borçlanma ve ekonomik faaliyetleri, 2005 yılında yasalaşan 5393 sayılı Belediye Kanunu’nda,</a:t>
            </a:r>
          </a:p>
          <a:p>
            <a:pPr algn="just"/>
            <a:r>
              <a:rPr lang="tr-TR" dirty="0" smtClean="0"/>
              <a:t>Büyükşehir </a:t>
            </a:r>
            <a:r>
              <a:rPr lang="tr-TR" dirty="0"/>
              <a:t>belediyelerinin kuruluş ve sınırları, organları, teşkilatı ve personeli, gelir ve giderleri, bütçesi, 2004 yılında yasalaşan 5216 sayılı Büyükşehir Belediyesi Kanunu’nda,</a:t>
            </a:r>
          </a:p>
          <a:p>
            <a:pPr algn="just"/>
            <a:r>
              <a:rPr lang="tr-TR" dirty="0" smtClean="0"/>
              <a:t>Anayasa’nın </a:t>
            </a:r>
            <a:r>
              <a:rPr lang="tr-TR" dirty="0"/>
              <a:t>127’nci maddesinde hükmü çerçevesinde yerel yönetim birliklerinin kuruluşu, tüzüğü, görev ve yetkileri, organları, gelirleri, giderleri 2005 tarihli 5355 sayılı Mahalli İdare Birlikleri Kanunu’nda,</a:t>
            </a:r>
          </a:p>
          <a:p>
            <a:pPr algn="just"/>
            <a:r>
              <a:rPr lang="tr-TR" dirty="0" smtClean="0"/>
              <a:t>İl </a:t>
            </a:r>
            <a:r>
              <a:rPr lang="tr-TR" dirty="0"/>
              <a:t>özel idarelerinin kuruluşu, sınırları, görev, yetki ve sorumlulukları, organları, teşkilatı, denetimi, gelirleri, giderleri, bütçesi, borçlanması ve ekonomik girişimleri 2005 yılında çıkan 5302 sayılı İl Özel İdaresi Kanunu’nda düzenlenmiştir.</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3507863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YEREL YÖNETİM BİRİMLERİ</a:t>
            </a:r>
          </a:p>
        </p:txBody>
      </p:sp>
      <p:sp>
        <p:nvSpPr>
          <p:cNvPr id="3" name="Metin Yer Tutucusu 2"/>
          <p:cNvSpPr>
            <a:spLocks noGrp="1"/>
          </p:cNvSpPr>
          <p:nvPr>
            <p:ph type="body" idx="1"/>
          </p:nvPr>
        </p:nvSpPr>
        <p:spPr>
          <a:xfrm>
            <a:off x="169320" y="1357782"/>
            <a:ext cx="8775504" cy="3683000"/>
          </a:xfrm>
        </p:spPr>
        <p:txBody>
          <a:bodyPr/>
          <a:lstStyle/>
          <a:p>
            <a:pPr algn="just"/>
            <a:r>
              <a:rPr lang="tr-TR" dirty="0" smtClean="0"/>
              <a:t>5018 </a:t>
            </a:r>
            <a:r>
              <a:rPr lang="tr-TR" dirty="0"/>
              <a:t>sayılı Kamu Mali Yönetimi ve Kontrol Kanunu’nda yerel yönetim birimlerinin, yetkileri belirli bir coğrafi alan ve hizmetlerle sınırlı olarak kamusal faaliyet gösteren belediye, il özel idaresi ile bunların kurdukları birlik ve idareyi kapsadığı hüküm altına alınmıştır. </a:t>
            </a:r>
            <a:endParaRPr lang="tr-TR" dirty="0" smtClean="0"/>
          </a:p>
          <a:p>
            <a:pPr algn="just"/>
            <a:r>
              <a:rPr lang="tr-TR" dirty="0" smtClean="0"/>
              <a:t>Anayasada </a:t>
            </a:r>
            <a:r>
              <a:rPr lang="tr-TR" dirty="0"/>
              <a:t>yerel yönetim birimi olarak tanımlanan köylere, kamu mali yönetim sistemimizde yerel yönetim birimleri arasında yer verilmemiştir</a:t>
            </a:r>
            <a:r>
              <a:rPr lang="tr-TR" dirty="0" smtClean="0"/>
              <a:t>.</a:t>
            </a:r>
          </a:p>
          <a:p>
            <a:r>
              <a:rPr lang="tr-TR" dirty="0"/>
              <a:t>Bu çerçeve içinde yerel yönetim birimleri;</a:t>
            </a:r>
          </a:p>
          <a:p>
            <a:pPr lvl="1"/>
            <a:r>
              <a:rPr lang="tr-TR" sz="2000" dirty="0">
                <a:latin typeface="Arial" panose="020B0604020202020204" pitchFamily="34" charset="0"/>
                <a:cs typeface="Arial" panose="020B0604020202020204" pitchFamily="34" charset="0"/>
              </a:rPr>
              <a:t>İl özel idareleri ve</a:t>
            </a:r>
          </a:p>
          <a:p>
            <a:pPr lvl="1"/>
            <a:r>
              <a:rPr lang="tr-TR" sz="2000" dirty="0">
                <a:latin typeface="Arial" panose="020B0604020202020204" pitchFamily="34" charset="0"/>
                <a:cs typeface="Arial" panose="020B0604020202020204" pitchFamily="34" charset="0"/>
              </a:rPr>
              <a:t>Belediyeler olmak üzere iki ana başlık altında toplanabilir</a:t>
            </a:r>
            <a:r>
              <a:rPr lang="tr-TR" sz="2000" dirty="0" smtClean="0">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460104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YEREL YÖNETİM BİRİMLERİ</a:t>
            </a:r>
          </a:p>
        </p:txBody>
      </p:sp>
      <p:sp>
        <p:nvSpPr>
          <p:cNvPr id="3" name="Metin Yer Tutucusu 2"/>
          <p:cNvSpPr>
            <a:spLocks noGrp="1"/>
          </p:cNvSpPr>
          <p:nvPr>
            <p:ph type="body" idx="1"/>
          </p:nvPr>
        </p:nvSpPr>
        <p:spPr>
          <a:xfrm>
            <a:off x="477929" y="1357782"/>
            <a:ext cx="8013007" cy="3683000"/>
          </a:xfrm>
        </p:spPr>
        <p:txBody>
          <a:bodyPr/>
          <a:lstStyle/>
          <a:p>
            <a:pPr algn="just"/>
            <a:r>
              <a:rPr lang="tr-TR" dirty="0" smtClean="0"/>
              <a:t>İl </a:t>
            </a:r>
            <a:r>
              <a:rPr lang="tr-TR" dirty="0"/>
              <a:t>özel idareleri, başında merkezi yönetimin temsilcisi olan valinin bulunduğu, karar organında hem merkezi yönetimin ve hem de yerel yönetimin temsilcilerin yer aldığı ve bulunduğu il veya ilçe sınırları içinde faaliyet gösteren yerel yönetim birimleridir. </a:t>
            </a:r>
            <a:endParaRPr lang="tr-TR" dirty="0" smtClean="0"/>
          </a:p>
          <a:p>
            <a:pPr algn="just"/>
            <a:r>
              <a:rPr lang="tr-TR" dirty="0" smtClean="0"/>
              <a:t>Belediyeler</a:t>
            </a:r>
            <a:r>
              <a:rPr lang="tr-TR" dirty="0"/>
              <a:t>, belediye başkanının ve karar organlarının mahallin seçmenleri tarafından seçildiği yerel yönetim birimleridir.</a:t>
            </a:r>
            <a:endParaRPr lang="tr-TR" sz="2000"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1073886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YEREL YÖNETİM BİRİMLERİ</a:t>
            </a:r>
          </a:p>
        </p:txBody>
      </p:sp>
      <p:sp>
        <p:nvSpPr>
          <p:cNvPr id="3" name="Metin Yer Tutucusu 2"/>
          <p:cNvSpPr>
            <a:spLocks noGrp="1"/>
          </p:cNvSpPr>
          <p:nvPr>
            <p:ph type="body" idx="1"/>
          </p:nvPr>
        </p:nvSpPr>
        <p:spPr>
          <a:xfrm>
            <a:off x="169320" y="1357781"/>
            <a:ext cx="8775504" cy="3974709"/>
          </a:xfrm>
        </p:spPr>
        <p:txBody>
          <a:bodyPr/>
          <a:lstStyle/>
          <a:p>
            <a:pPr algn="just"/>
            <a:r>
              <a:rPr lang="tr-TR" dirty="0" smtClean="0"/>
              <a:t>Türkiye’de </a:t>
            </a:r>
            <a:r>
              <a:rPr lang="tr-TR" dirty="0"/>
              <a:t>yerel yönetimler, belediyeler ve il özel idareleri olarak örgütlenir. </a:t>
            </a:r>
            <a:endParaRPr lang="tr-TR" dirty="0" smtClean="0"/>
          </a:p>
          <a:p>
            <a:pPr algn="just"/>
            <a:r>
              <a:rPr lang="tr-TR" dirty="0" smtClean="0"/>
              <a:t>Köyler </a:t>
            </a:r>
            <a:r>
              <a:rPr lang="tr-TR" dirty="0"/>
              <a:t>en küçük yerel yönetim birimi olmakla beraber, köylerin ihtiyaçları çoğunlukla merkezi hükümet ya da il özel idarelerince karşılanmaktadır. </a:t>
            </a:r>
            <a:endParaRPr lang="tr-TR" dirty="0" smtClean="0"/>
          </a:p>
          <a:p>
            <a:pPr algn="just"/>
            <a:r>
              <a:rPr lang="tr-TR" dirty="0" smtClean="0"/>
              <a:t>Belediyeler </a:t>
            </a:r>
            <a:r>
              <a:rPr lang="tr-TR" dirty="0"/>
              <a:t>illerde, ilçelerde ve beldelerde örgütlenmektedir. </a:t>
            </a:r>
            <a:endParaRPr lang="tr-TR" dirty="0" smtClean="0"/>
          </a:p>
          <a:p>
            <a:pPr algn="just"/>
            <a:r>
              <a:rPr lang="tr-TR" dirty="0" smtClean="0"/>
              <a:t>Belediyeler</a:t>
            </a:r>
            <a:r>
              <a:rPr lang="tr-TR" dirty="0"/>
              <a:t>, nüfusu 5.000 ve üzerinde olan yerleşim birimlerinde kurulabilir. </a:t>
            </a:r>
            <a:endParaRPr lang="tr-TR" dirty="0" smtClean="0"/>
          </a:p>
          <a:p>
            <a:pPr algn="just"/>
            <a:r>
              <a:rPr lang="tr-TR" dirty="0" smtClean="0"/>
              <a:t>İl </a:t>
            </a:r>
            <a:r>
              <a:rPr lang="tr-TR" dirty="0"/>
              <a:t>ve ilçe merkezlerinde belediye kurulması zorunludur. </a:t>
            </a:r>
            <a:endParaRPr lang="tr-TR" dirty="0" smtClean="0"/>
          </a:p>
          <a:p>
            <a:pPr algn="just"/>
            <a:r>
              <a:rPr lang="tr-TR" dirty="0" smtClean="0"/>
              <a:t>İl </a:t>
            </a:r>
            <a:r>
              <a:rPr lang="tr-TR" dirty="0"/>
              <a:t>Özel İdareleri, her ilde, il sınırları içinde belediyelerin sorumlu olmadığı alanlardan sorumludur. </a:t>
            </a:r>
            <a:endParaRPr lang="tr-TR" dirty="0" smtClean="0"/>
          </a:p>
          <a:p>
            <a:pPr algn="just"/>
            <a:r>
              <a:rPr lang="tr-TR" dirty="0" smtClean="0"/>
              <a:t>Bu </a:t>
            </a:r>
            <a:r>
              <a:rPr lang="tr-TR" dirty="0"/>
              <a:t>da demektir ki, il özel idaresi en çok kırsal alanların ihtiyaçlarının karşılanmasında rol almaktadır. </a:t>
            </a:r>
            <a:endParaRPr lang="tr-TR" sz="2000" dirty="0">
              <a:latin typeface="Arial" panose="020B0604020202020204" pitchFamily="34" charset="0"/>
              <a:cs typeface="Arial" panose="020B0604020202020204" pitchFamily="34" charset="0"/>
            </a:endParaRP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1842617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BELEDİYELER</a:t>
            </a:r>
            <a:endParaRPr lang="tr-TR" dirty="0"/>
          </a:p>
        </p:txBody>
      </p:sp>
      <p:sp>
        <p:nvSpPr>
          <p:cNvPr id="3" name="Metin Yer Tutucusu 2"/>
          <p:cNvSpPr>
            <a:spLocks noGrp="1"/>
          </p:cNvSpPr>
          <p:nvPr>
            <p:ph type="body" idx="1"/>
          </p:nvPr>
        </p:nvSpPr>
        <p:spPr>
          <a:xfrm>
            <a:off x="560070" y="1312061"/>
            <a:ext cx="8030423" cy="3974709"/>
          </a:xfrm>
        </p:spPr>
        <p:txBody>
          <a:bodyPr/>
          <a:lstStyle/>
          <a:p>
            <a:pPr algn="just"/>
            <a:r>
              <a:rPr lang="tr-TR" dirty="0" smtClean="0"/>
              <a:t>Türkiye’de </a:t>
            </a:r>
            <a:r>
              <a:rPr lang="tr-TR" dirty="0"/>
              <a:t>belediyeler statü olarak değişik kategorilerde yer alır. </a:t>
            </a:r>
            <a:endParaRPr lang="tr-TR" dirty="0" smtClean="0"/>
          </a:p>
          <a:p>
            <a:pPr algn="just"/>
            <a:r>
              <a:rPr lang="tr-TR" dirty="0" smtClean="0"/>
              <a:t>En </a:t>
            </a:r>
            <a:r>
              <a:rPr lang="tr-TR" dirty="0"/>
              <a:t>önemli ayrım büyükşehir belediyeleri ve diğer belediyeler arasındadır. </a:t>
            </a:r>
            <a:endParaRPr lang="tr-TR" dirty="0" smtClean="0"/>
          </a:p>
          <a:p>
            <a:pPr algn="just"/>
            <a:r>
              <a:rPr lang="tr-TR" dirty="0" smtClean="0"/>
              <a:t>Bunun </a:t>
            </a:r>
            <a:r>
              <a:rPr lang="tr-TR" dirty="0"/>
              <a:t>dışındaki farklılıklar daha çok idari statüden ileri gelir. </a:t>
            </a:r>
            <a:endParaRPr lang="tr-TR" dirty="0" smtClean="0"/>
          </a:p>
          <a:p>
            <a:pPr algn="just"/>
            <a:r>
              <a:rPr lang="tr-TR" dirty="0" smtClean="0"/>
              <a:t>İl </a:t>
            </a:r>
            <a:r>
              <a:rPr lang="tr-TR" dirty="0"/>
              <a:t>merkezi belediyeleri, ilçe merkezi belediyeleri ve belde belediyeleri gibi farklılıklar buna örnektir. </a:t>
            </a:r>
            <a:endParaRPr lang="tr-TR" dirty="0" smtClean="0"/>
          </a:p>
          <a:p>
            <a:pPr algn="just"/>
            <a:r>
              <a:rPr lang="tr-TR" dirty="0" smtClean="0"/>
              <a:t>Büyükşehir </a:t>
            </a:r>
            <a:r>
              <a:rPr lang="tr-TR" dirty="0"/>
              <a:t>Belediyesi statüsü ise boyuttan ileri gelmektedir.</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241759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r>
              <a:rPr lang="tr-TR" dirty="0" smtClean="0"/>
              <a:t>BÜYÜKŞEHİR BELEDİYELERİ </a:t>
            </a:r>
            <a:endParaRPr lang="tr-TR" dirty="0"/>
          </a:p>
        </p:txBody>
      </p:sp>
      <p:sp>
        <p:nvSpPr>
          <p:cNvPr id="3" name="Metin Yer Tutucusu 2"/>
          <p:cNvSpPr>
            <a:spLocks noGrp="1"/>
          </p:cNvSpPr>
          <p:nvPr>
            <p:ph type="body" idx="1"/>
          </p:nvPr>
        </p:nvSpPr>
        <p:spPr>
          <a:xfrm>
            <a:off x="169320" y="1357781"/>
            <a:ext cx="8775504" cy="3974709"/>
          </a:xfrm>
        </p:spPr>
        <p:txBody>
          <a:bodyPr/>
          <a:lstStyle/>
          <a:p>
            <a:pPr algn="just"/>
            <a:r>
              <a:rPr lang="tr-TR" dirty="0" smtClean="0"/>
              <a:t>Büyükşehir </a:t>
            </a:r>
            <a:r>
              <a:rPr lang="tr-TR" dirty="0"/>
              <a:t>Belediyesi Kanunu ilk defa 1984 yılında artan göçle gelen hızlı kentleşme sorunuyla daha başarılı bir şekilde mücadele edebilmek için getirilmiştir. </a:t>
            </a:r>
            <a:endParaRPr lang="tr-TR" dirty="0" smtClean="0"/>
          </a:p>
          <a:p>
            <a:pPr algn="just"/>
            <a:r>
              <a:rPr lang="tr-TR" dirty="0" smtClean="0"/>
              <a:t>Bu </a:t>
            </a:r>
            <a:r>
              <a:rPr lang="tr-TR" dirty="0"/>
              <a:t>kanun 2004 yılında yeniden yazılarak, değişen şartlara uyarlanmıştır. </a:t>
            </a:r>
            <a:endParaRPr lang="tr-TR" dirty="0" smtClean="0"/>
          </a:p>
          <a:p>
            <a:pPr algn="just"/>
            <a:r>
              <a:rPr lang="tr-TR" dirty="0" smtClean="0"/>
              <a:t>Kanuna </a:t>
            </a:r>
            <a:r>
              <a:rPr lang="tr-TR" dirty="0"/>
              <a:t>göre Belediye sınırları içindeki ve bu sınırlara en fazla 10.000 metre uzaklıktaki yerleşim birimlerinin son nüfus sayımına göre toplam nüfusu 750.000’den fazla olan il belediyeleri, fizikî yerleşim durumları ve ekonomik gelişmişlik düzeyleri de dikkate alınarak, kanunla büyükşehir belediyesine dönüştürülebilir.</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3370189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50330" y="1737167"/>
            <a:ext cx="7545804" cy="3539430"/>
          </a:xfrm>
          <a:prstGeom prst="rect">
            <a:avLst/>
          </a:prstGeom>
        </p:spPr>
        <p:txBody>
          <a:bodyPr wrap="square">
            <a:spAutoFit/>
          </a:bodyPr>
          <a:lstStyle/>
          <a:p>
            <a:pPr marL="0" lvl="1" algn="ctr">
              <a:spcBef>
                <a:spcPct val="20000"/>
              </a:spcBef>
              <a:buClr>
                <a:schemeClr val="accent1"/>
              </a:buClr>
            </a:pPr>
            <a:endParaRPr lang="tr-TR" sz="2800" b="1" dirty="0">
              <a:latin typeface="Arial" panose="020B0604020202020204" pitchFamily="34" charset="0"/>
              <a:cs typeface="Arial" panose="020B0604020202020204" pitchFamily="34" charset="0"/>
            </a:endParaRPr>
          </a:p>
          <a:p>
            <a:pPr marL="0" lvl="1" algn="ctr">
              <a:spcBef>
                <a:spcPct val="20000"/>
              </a:spcBef>
              <a:buClr>
                <a:schemeClr val="tx1">
                  <a:lumMod val="95000"/>
                  <a:lumOff val="5000"/>
                </a:schemeClr>
              </a:buClr>
            </a:pPr>
            <a:r>
              <a:rPr lang="tr-TR" sz="2800" b="1" dirty="0" smtClean="0">
                <a:latin typeface="Arial" panose="020B0604020202020204" pitchFamily="34" charset="0"/>
                <a:cs typeface="Arial" panose="020B0604020202020204" pitchFamily="34" charset="0"/>
              </a:rPr>
              <a:t>7. HAFTA</a:t>
            </a:r>
          </a:p>
          <a:p>
            <a:pPr marL="514350" lvl="1" indent="-514350" algn="ctr">
              <a:spcBef>
                <a:spcPct val="20000"/>
              </a:spcBef>
              <a:buClr>
                <a:schemeClr val="accent1"/>
              </a:buClr>
              <a:buAutoNum type="arabicPeriod"/>
            </a:pPr>
            <a:endParaRPr lang="tr-TR" sz="2800" b="1" dirty="0">
              <a:latin typeface="Arial" panose="020B0604020202020204" pitchFamily="34" charset="0"/>
              <a:cs typeface="Arial" panose="020B0604020202020204" pitchFamily="34" charset="0"/>
            </a:endParaRPr>
          </a:p>
          <a:p>
            <a:pPr marL="514350" lvl="1" indent="-514350" algn="ctr">
              <a:spcBef>
                <a:spcPct val="20000"/>
              </a:spcBef>
              <a:buClr>
                <a:schemeClr val="accent1"/>
              </a:buClr>
              <a:buAutoNum type="arabicPeriod"/>
            </a:pPr>
            <a:endParaRPr lang="tr-TR" sz="2800" b="1" dirty="0" smtClean="0">
              <a:latin typeface="Arial" panose="020B0604020202020204" pitchFamily="34" charset="0"/>
              <a:cs typeface="Arial" panose="020B0604020202020204" pitchFamily="34" charset="0"/>
            </a:endParaRPr>
          </a:p>
          <a:p>
            <a:pPr marL="514350" lvl="1" indent="-514350" algn="ctr">
              <a:spcBef>
                <a:spcPct val="20000"/>
              </a:spcBef>
              <a:buClr>
                <a:schemeClr val="accent1"/>
              </a:buClr>
              <a:buAutoNum type="arabicPeriod"/>
            </a:pPr>
            <a:endParaRPr lang="tr-TR" sz="28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2800" b="1" dirty="0" smtClean="0">
                <a:latin typeface="Arial" panose="020B0604020202020204" pitchFamily="34" charset="0"/>
                <a:cs typeface="Arial" panose="020B0604020202020204" pitchFamily="34" charset="0"/>
              </a:rPr>
              <a:t>Yerel Yönetim ve Kent Yönetimi Sistemlerinin Analizi</a:t>
            </a:r>
            <a:endParaRPr lang="tr-TR"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68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BÜYÜKŞEHİR BELEDİYELERİ </a:t>
            </a:r>
          </a:p>
        </p:txBody>
      </p:sp>
      <p:sp>
        <p:nvSpPr>
          <p:cNvPr id="3" name="Metin Yer Tutucusu 2"/>
          <p:cNvSpPr>
            <a:spLocks noGrp="1"/>
          </p:cNvSpPr>
          <p:nvPr>
            <p:ph type="body" idx="1"/>
          </p:nvPr>
        </p:nvSpPr>
        <p:spPr>
          <a:xfrm>
            <a:off x="649380" y="1357781"/>
            <a:ext cx="7750117" cy="3974709"/>
          </a:xfrm>
        </p:spPr>
        <p:txBody>
          <a:bodyPr/>
          <a:lstStyle/>
          <a:p>
            <a:pPr algn="just"/>
            <a:r>
              <a:rPr lang="tr-TR" dirty="0" smtClean="0"/>
              <a:t>Büyükşehir </a:t>
            </a:r>
            <a:r>
              <a:rPr lang="tr-TR" dirty="0"/>
              <a:t>belediyesi en az üç ilçe veya ilk kademe belediyesini kapsar. </a:t>
            </a:r>
            <a:endParaRPr lang="tr-TR" dirty="0" smtClean="0"/>
          </a:p>
          <a:p>
            <a:pPr algn="just"/>
            <a:r>
              <a:rPr lang="tr-TR" dirty="0" smtClean="0"/>
              <a:t>İlçe </a:t>
            </a:r>
            <a:r>
              <a:rPr lang="tr-TR" dirty="0"/>
              <a:t>belediyesi, büyükşehir belediyesi sınırları içinde kalan ilçe belediyesini; ilk kademe belediyesi büyükşehir belediye sınırları içinde ilçe kurulmaksızın oluşturulan ve büyükşehir ilçe belediyeleriyle aynı yetki, imtiyaz ve sorumluluklara sahip belediyeyi ifade eder. </a:t>
            </a:r>
            <a:endParaRPr lang="tr-TR" dirty="0" smtClean="0"/>
          </a:p>
          <a:p>
            <a:pPr algn="just"/>
            <a:r>
              <a:rPr lang="tr-TR" dirty="0" smtClean="0"/>
              <a:t>Büyükşehir </a:t>
            </a:r>
            <a:r>
              <a:rPr lang="tr-TR" dirty="0"/>
              <a:t>belediyesi büyükşehir belediye meclisi, büyükşehir belediye encümeni ve büyükşehir belediye başkanından oluşur.</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383925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ORGANLAR - BELEDİYELER </a:t>
            </a:r>
            <a:endParaRPr lang="tr-TR" dirty="0"/>
          </a:p>
        </p:txBody>
      </p:sp>
      <p:sp>
        <p:nvSpPr>
          <p:cNvPr id="3" name="Metin Yer Tutucusu 2"/>
          <p:cNvSpPr>
            <a:spLocks noGrp="1"/>
          </p:cNvSpPr>
          <p:nvPr>
            <p:ph type="body" idx="1"/>
          </p:nvPr>
        </p:nvSpPr>
        <p:spPr>
          <a:xfrm>
            <a:off x="169320" y="1357781"/>
            <a:ext cx="8757397" cy="3974709"/>
          </a:xfrm>
        </p:spPr>
        <p:txBody>
          <a:bodyPr/>
          <a:lstStyle/>
          <a:p>
            <a:pPr algn="just"/>
            <a:r>
              <a:rPr lang="tr-TR" b="1" dirty="0"/>
              <a:t>Başkan </a:t>
            </a:r>
          </a:p>
          <a:p>
            <a:pPr algn="just"/>
            <a:r>
              <a:rPr lang="tr-TR" dirty="0"/>
              <a:t>Belediye başkanı her beş yılda bir seçimle başa geçer. </a:t>
            </a:r>
            <a:endParaRPr lang="tr-TR" dirty="0" smtClean="0"/>
          </a:p>
          <a:p>
            <a:pPr algn="just"/>
            <a:r>
              <a:rPr lang="tr-TR" dirty="0" smtClean="0"/>
              <a:t>Belediyeyi </a:t>
            </a:r>
            <a:r>
              <a:rPr lang="tr-TR" dirty="0"/>
              <a:t>temsil eden en yüksek kademeli yetkilidir. </a:t>
            </a:r>
            <a:endParaRPr lang="tr-TR" dirty="0" smtClean="0"/>
          </a:p>
          <a:p>
            <a:pPr algn="just"/>
            <a:r>
              <a:rPr lang="tr-TR" dirty="0" smtClean="0"/>
              <a:t>Büyükşehir </a:t>
            </a:r>
            <a:r>
              <a:rPr lang="tr-TR" dirty="0"/>
              <a:t>belediye başkanlarının büyükşehir ilçe belediye başkanlarının aldığı kararları veto etme hakkı vardır. </a:t>
            </a:r>
            <a:endParaRPr lang="tr-TR" dirty="0" smtClean="0"/>
          </a:p>
          <a:p>
            <a:pPr algn="just"/>
            <a:r>
              <a:rPr lang="tr-TR" dirty="0" smtClean="0"/>
              <a:t>Belediye </a:t>
            </a:r>
            <a:r>
              <a:rPr lang="tr-TR" dirty="0"/>
              <a:t>meclisi ve belediye encümenine belediye başkanı başkanlık eder. </a:t>
            </a:r>
            <a:endParaRPr lang="tr-TR" dirty="0" smtClean="0"/>
          </a:p>
          <a:p>
            <a:pPr algn="just"/>
            <a:r>
              <a:rPr lang="tr-TR" dirty="0" smtClean="0"/>
              <a:t>Başkanın </a:t>
            </a:r>
            <a:r>
              <a:rPr lang="tr-TR" dirty="0" err="1"/>
              <a:t>mevkisini</a:t>
            </a:r>
            <a:r>
              <a:rPr lang="tr-TR" dirty="0"/>
              <a:t> seçimlerden önce kaybetmesine sebep olabilecek tek şey, belediye meclisinin başkanın yıllık aktivite raporunu yetersiz bulması sonucu İçişleri Bakanlığı’nın isteği ve Danıştay’ın kararı ile görevinden alınmasıdır. </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566125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ORGANLAR - BELEDİYELER </a:t>
            </a:r>
            <a:endParaRPr lang="tr-TR" dirty="0"/>
          </a:p>
        </p:txBody>
      </p:sp>
      <p:sp>
        <p:nvSpPr>
          <p:cNvPr id="3" name="Metin Yer Tutucusu 2"/>
          <p:cNvSpPr>
            <a:spLocks noGrp="1"/>
          </p:cNvSpPr>
          <p:nvPr>
            <p:ph type="body" idx="1"/>
          </p:nvPr>
        </p:nvSpPr>
        <p:spPr>
          <a:xfrm>
            <a:off x="169320" y="1294414"/>
            <a:ext cx="8757397" cy="4128608"/>
          </a:xfrm>
        </p:spPr>
        <p:txBody>
          <a:bodyPr/>
          <a:lstStyle/>
          <a:p>
            <a:pPr algn="just"/>
            <a:r>
              <a:rPr lang="tr-TR" b="1" dirty="0"/>
              <a:t>Belediye Meclisi </a:t>
            </a:r>
          </a:p>
          <a:p>
            <a:pPr algn="just"/>
            <a:r>
              <a:rPr lang="tr-TR" dirty="0"/>
              <a:t>Belediye meclisi, belediyenin karar organıdır. </a:t>
            </a:r>
            <a:r>
              <a:rPr lang="tr-TR" dirty="0" smtClean="0"/>
              <a:t>Üyeleri </a:t>
            </a:r>
            <a:r>
              <a:rPr lang="tr-TR" dirty="0"/>
              <a:t>her beş yılda bir seçilir. </a:t>
            </a:r>
            <a:r>
              <a:rPr lang="tr-TR" dirty="0" smtClean="0"/>
              <a:t>Belediye </a:t>
            </a:r>
            <a:r>
              <a:rPr lang="tr-TR" dirty="0"/>
              <a:t>meclisi üyeleri belediyenin sınırları içindeki nüfusa göre beş ile elli beş arasında değişen bir sayıya sahiptir. </a:t>
            </a:r>
            <a:r>
              <a:rPr lang="tr-TR" dirty="0" smtClean="0"/>
              <a:t>Büyükşehir </a:t>
            </a:r>
            <a:r>
              <a:rPr lang="tr-TR" dirty="0"/>
              <a:t>belediyeleri için bu rakam daha da büyük olabilir. </a:t>
            </a:r>
            <a:endParaRPr lang="tr-TR" dirty="0" smtClean="0"/>
          </a:p>
          <a:p>
            <a:pPr algn="just"/>
            <a:r>
              <a:rPr lang="tr-TR" dirty="0" smtClean="0"/>
              <a:t>Belediye </a:t>
            </a:r>
            <a:r>
              <a:rPr lang="tr-TR" dirty="0"/>
              <a:t>meclisi, her ayın ilk haftası, önceden kararlaştırdığı günde toplanır. </a:t>
            </a:r>
            <a:endParaRPr lang="tr-TR" dirty="0" smtClean="0"/>
          </a:p>
          <a:p>
            <a:pPr algn="just"/>
            <a:r>
              <a:rPr lang="tr-TR" dirty="0" smtClean="0"/>
              <a:t>Belediye </a:t>
            </a:r>
            <a:r>
              <a:rPr lang="tr-TR" dirty="0"/>
              <a:t>meclisi, üyeleri arasından en az üç, en fazla beş kişiden oluşan ihtisas komisyonları kurabilir. Komisyonların bir yılı geçmemek üzere ne kadar süre için kurulacağı aynı meclis kararında belirtilir. İhtisas komisyonları, her siyasî parti grubunun ve bağımsız üyelerin meclisteki üye sayısının meclis üye tam sayısına oranlanması suretiyle oluşturulur. </a:t>
            </a:r>
            <a:endParaRPr lang="tr-TR" dirty="0" smtClean="0"/>
          </a:p>
          <a:p>
            <a:pPr algn="just"/>
            <a:r>
              <a:rPr lang="tr-TR" dirty="0" smtClean="0"/>
              <a:t>İl </a:t>
            </a:r>
            <a:r>
              <a:rPr lang="tr-TR" dirty="0"/>
              <a:t>ve ilçe belediyeleri ile nüfusu 10.000’in üzerindeki belediyelerde plân ve bütçe ile imar komisyonlarının kurulması zorunludur. </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1357520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ORGANLAR - BELEDİYELER </a:t>
            </a:r>
            <a:endParaRPr lang="tr-TR" dirty="0"/>
          </a:p>
        </p:txBody>
      </p:sp>
      <p:sp>
        <p:nvSpPr>
          <p:cNvPr id="3" name="Metin Yer Tutucusu 2"/>
          <p:cNvSpPr>
            <a:spLocks noGrp="1"/>
          </p:cNvSpPr>
          <p:nvPr>
            <p:ph type="body" idx="1"/>
          </p:nvPr>
        </p:nvSpPr>
        <p:spPr>
          <a:xfrm>
            <a:off x="169320" y="1294414"/>
            <a:ext cx="8757397" cy="4128608"/>
          </a:xfrm>
        </p:spPr>
        <p:txBody>
          <a:bodyPr/>
          <a:lstStyle/>
          <a:p>
            <a:pPr algn="just"/>
            <a:r>
              <a:rPr lang="tr-TR" b="1" dirty="0"/>
              <a:t>Belediye Encümeni </a:t>
            </a:r>
            <a:endParaRPr lang="tr-TR" dirty="0"/>
          </a:p>
          <a:p>
            <a:pPr algn="just"/>
            <a:r>
              <a:rPr lang="tr-TR" dirty="0"/>
              <a:t>Belediye encümeni belediyenin yürütme organıdır. </a:t>
            </a:r>
            <a:endParaRPr lang="tr-TR" dirty="0" smtClean="0"/>
          </a:p>
          <a:p>
            <a:pPr algn="just"/>
            <a:r>
              <a:rPr lang="tr-TR" dirty="0" smtClean="0"/>
              <a:t>Belediye </a:t>
            </a:r>
            <a:r>
              <a:rPr lang="tr-TR" dirty="0"/>
              <a:t>başkanının başkanlığında; </a:t>
            </a:r>
            <a:endParaRPr lang="tr-TR" dirty="0" smtClean="0"/>
          </a:p>
          <a:p>
            <a:pPr algn="just"/>
            <a:r>
              <a:rPr lang="tr-TR" dirty="0" smtClean="0"/>
              <a:t>il </a:t>
            </a:r>
            <a:r>
              <a:rPr lang="tr-TR" dirty="0"/>
              <a:t>belediyelerinde ve nüfusu 100.000’in üzerindeki belediyelerde, belediye meclisinin her yıl kendi üyeleri arasından bir yıl için gizli oyla seçeceği üç üye, </a:t>
            </a:r>
            <a:endParaRPr lang="tr-TR" dirty="0" smtClean="0"/>
          </a:p>
          <a:p>
            <a:pPr algn="just"/>
            <a:r>
              <a:rPr lang="tr-TR" dirty="0" smtClean="0"/>
              <a:t>malî </a:t>
            </a:r>
            <a:r>
              <a:rPr lang="tr-TR" dirty="0"/>
              <a:t>hizmetler birim amiri ve belediye başkanının birim amirleri arasından bir yıl için seçeceği iki üye olmak üzere yedi kişiden, </a:t>
            </a:r>
            <a:endParaRPr lang="tr-TR" dirty="0" smtClean="0"/>
          </a:p>
          <a:p>
            <a:pPr algn="just"/>
            <a:r>
              <a:rPr lang="tr-TR" dirty="0" smtClean="0"/>
              <a:t>diğer </a:t>
            </a:r>
            <a:r>
              <a:rPr lang="tr-TR" dirty="0"/>
              <a:t>belediyelerde, belediye meclisinin her yıl kendi üyeleri arasından bir yıl için gizli oyla seçeceği iki üye, malî hizmetler birim amiri ve belediye başkanının birim amirleri arasından bir yıl için seçeceği bir üye olmak üzere beş kişiden oluşur.</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337003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ORGANLAR </a:t>
            </a:r>
            <a:r>
              <a:rPr lang="tr-TR" dirty="0"/>
              <a:t>- </a:t>
            </a:r>
            <a:r>
              <a:rPr lang="tr-TR" dirty="0" smtClean="0"/>
              <a:t>İL ÖZEL İDARESİ </a:t>
            </a:r>
            <a:endParaRPr lang="tr-TR" dirty="0"/>
          </a:p>
        </p:txBody>
      </p:sp>
      <p:sp>
        <p:nvSpPr>
          <p:cNvPr id="3" name="Metin Yer Tutucusu 2"/>
          <p:cNvSpPr>
            <a:spLocks noGrp="1"/>
          </p:cNvSpPr>
          <p:nvPr>
            <p:ph type="body" idx="1"/>
          </p:nvPr>
        </p:nvSpPr>
        <p:spPr>
          <a:xfrm>
            <a:off x="169320" y="1294414"/>
            <a:ext cx="8757397" cy="4128608"/>
          </a:xfrm>
        </p:spPr>
        <p:txBody>
          <a:bodyPr/>
          <a:lstStyle/>
          <a:p>
            <a:pPr algn="just"/>
            <a:r>
              <a:rPr lang="tr-TR" b="1" dirty="0"/>
              <a:t>Vali </a:t>
            </a:r>
            <a:endParaRPr lang="tr-TR" dirty="0"/>
          </a:p>
          <a:p>
            <a:pPr algn="just"/>
            <a:r>
              <a:rPr lang="tr-TR" dirty="0"/>
              <a:t>Vali, il özel idaresinin başı ve tüzel kişiliğinin temsilcisidir. </a:t>
            </a:r>
            <a:endParaRPr lang="tr-TR" dirty="0" smtClean="0"/>
          </a:p>
          <a:p>
            <a:pPr algn="just"/>
            <a:r>
              <a:rPr lang="tr-TR" dirty="0" smtClean="0"/>
              <a:t>İl </a:t>
            </a:r>
            <a:r>
              <a:rPr lang="tr-TR" dirty="0"/>
              <a:t>özel idaresi teşkilâtının en üst amiri olarak il özel idaresi teşkilâtını sevk ve idare etmek; il özel idaresinin hak ve menfaatlerini korumak ile görevlidir. </a:t>
            </a:r>
            <a:endParaRPr lang="tr-TR" dirty="0" smtClean="0"/>
          </a:p>
          <a:p>
            <a:pPr algn="just"/>
            <a:r>
              <a:rPr lang="tr-TR" dirty="0" smtClean="0"/>
              <a:t>İl </a:t>
            </a:r>
            <a:r>
              <a:rPr lang="tr-TR" dirty="0"/>
              <a:t>özel idaresini stratejik plâna uygun olarak yönetmek; </a:t>
            </a:r>
            <a:endParaRPr lang="tr-TR" dirty="0" smtClean="0"/>
          </a:p>
          <a:p>
            <a:pPr algn="just"/>
            <a:r>
              <a:rPr lang="tr-TR" dirty="0" smtClean="0"/>
              <a:t>il </a:t>
            </a:r>
            <a:r>
              <a:rPr lang="tr-TR" dirty="0"/>
              <a:t>özel idaresinin kurumsal stratejilerini oluşturmak; </a:t>
            </a:r>
            <a:endParaRPr lang="tr-TR" dirty="0" smtClean="0"/>
          </a:p>
          <a:p>
            <a:pPr algn="just"/>
            <a:r>
              <a:rPr lang="tr-TR" dirty="0" smtClean="0"/>
              <a:t>bu </a:t>
            </a:r>
            <a:r>
              <a:rPr lang="tr-TR" dirty="0"/>
              <a:t>stratejilere uygun olarak bütçeyi, il özel idaresi faaliyetlerinin ve personelinin performans ölçütlerini hazırlamak, uygulamak, izlemek ve değerlendirmek; </a:t>
            </a:r>
            <a:endParaRPr lang="tr-TR" dirty="0" smtClean="0"/>
          </a:p>
          <a:p>
            <a:pPr algn="just"/>
            <a:r>
              <a:rPr lang="tr-TR" dirty="0" smtClean="0"/>
              <a:t>bunlarla </a:t>
            </a:r>
            <a:r>
              <a:rPr lang="tr-TR" dirty="0"/>
              <a:t>ilgili raporları meclise sunmak ile görevlidir. </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751010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ORGANLAR </a:t>
            </a:r>
            <a:r>
              <a:rPr lang="tr-TR" dirty="0"/>
              <a:t>- </a:t>
            </a:r>
            <a:r>
              <a:rPr lang="tr-TR" dirty="0" smtClean="0"/>
              <a:t>İL ÖZEL İDARESİ </a:t>
            </a:r>
            <a:endParaRPr lang="tr-TR" dirty="0"/>
          </a:p>
        </p:txBody>
      </p:sp>
      <p:sp>
        <p:nvSpPr>
          <p:cNvPr id="3" name="Metin Yer Tutucusu 2"/>
          <p:cNvSpPr>
            <a:spLocks noGrp="1"/>
          </p:cNvSpPr>
          <p:nvPr>
            <p:ph type="body" idx="1"/>
          </p:nvPr>
        </p:nvSpPr>
        <p:spPr>
          <a:xfrm>
            <a:off x="169320" y="1294414"/>
            <a:ext cx="8757397" cy="4128608"/>
          </a:xfrm>
        </p:spPr>
        <p:txBody>
          <a:bodyPr/>
          <a:lstStyle/>
          <a:p>
            <a:pPr algn="just"/>
            <a:r>
              <a:rPr lang="tr-TR" b="1" dirty="0"/>
              <a:t>İl Genel Meclisi </a:t>
            </a:r>
            <a:endParaRPr lang="tr-TR" dirty="0"/>
          </a:p>
          <a:p>
            <a:pPr algn="just"/>
            <a:r>
              <a:rPr lang="tr-TR" dirty="0"/>
              <a:t>İl Genel Meclisi, il özel idaresinin karar organıdır ve ilgili kanunda gösterilen esas ve usullere göre ildeki seçmenler tarafından seçilmiş üyelerden oluşur. </a:t>
            </a:r>
          </a:p>
          <a:p>
            <a:pPr algn="just"/>
            <a:r>
              <a:rPr lang="tr-TR" b="1" dirty="0"/>
              <a:t>İl Encümeni </a:t>
            </a:r>
            <a:endParaRPr lang="tr-TR" dirty="0"/>
          </a:p>
          <a:p>
            <a:pPr algn="just"/>
            <a:r>
              <a:rPr lang="tr-TR" dirty="0"/>
              <a:t>İl encümeni valinin başkanlığında, il genel meclisinin her yıl kendi üyeleri arasından bir yıl için gizli oyla seçeceği beş üye ile biri malî hizmetler birim amiri olmak üzere valinin her yıl birim amirleri arasından seçeceği beş üyeden oluşur. </a:t>
            </a:r>
            <a:endParaRPr lang="tr-TR" dirty="0" smtClean="0"/>
          </a:p>
          <a:p>
            <a:pPr algn="just"/>
            <a:r>
              <a:rPr lang="tr-TR" dirty="0" smtClean="0"/>
              <a:t>İl </a:t>
            </a:r>
            <a:r>
              <a:rPr lang="tr-TR" dirty="0"/>
              <a:t>özel idaresinin yürütme organıdır.</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1064873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9900" y="308278"/>
            <a:ext cx="8264197" cy="513080"/>
          </a:xfrm>
        </p:spPr>
        <p:txBody>
          <a:bodyPr/>
          <a:lstStyle/>
          <a:p>
            <a:r>
              <a:rPr lang="tr-TR" sz="2400" dirty="0" smtClean="0"/>
              <a:t>YEREL YÖNETİM VE KENT YÖNETİMİ SİSTEMLERİ</a:t>
            </a:r>
            <a:endParaRPr lang="tr-TR" sz="2400" dirty="0"/>
          </a:p>
        </p:txBody>
      </p:sp>
      <p:sp>
        <p:nvSpPr>
          <p:cNvPr id="4" name="Altbilgi Yer Tutucusu 3"/>
          <p:cNvSpPr>
            <a:spLocks noGrp="1"/>
          </p:cNvSpPr>
          <p:nvPr>
            <p:ph type="ftr" sz="quarter" idx="5"/>
          </p:nvPr>
        </p:nvSpPr>
        <p:spPr/>
        <p:txBody>
          <a:bodyPr/>
          <a:lstStyle/>
          <a:p>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998" y="1131379"/>
            <a:ext cx="7920000" cy="4630468"/>
          </a:xfrm>
          <a:prstGeom prst="rect">
            <a:avLst/>
          </a:prstGeom>
          <a:noFill/>
          <a:ln>
            <a:noFill/>
          </a:ln>
        </p:spPr>
      </p:pic>
    </p:spTree>
    <p:extLst>
      <p:ext uri="{BB962C8B-B14F-4D97-AF65-F5344CB8AC3E}">
        <p14:creationId xmlns:p14="http://schemas.microsoft.com/office/powerpoint/2010/main" val="2739109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5"/>
          </p:nvPr>
        </p:nvSpPr>
        <p:spPr/>
        <p:txBody>
          <a:bodyPr/>
          <a:lstStyle/>
          <a:p>
            <a:endParaRPr lang="tr-TR"/>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b="64020"/>
          <a:stretch/>
        </p:blipFill>
        <p:spPr bwMode="auto">
          <a:xfrm>
            <a:off x="611998" y="1199970"/>
            <a:ext cx="7920000" cy="4258574"/>
          </a:xfrm>
          <a:prstGeom prst="rect">
            <a:avLst/>
          </a:prstGeom>
          <a:noFill/>
          <a:ln>
            <a:noFill/>
          </a:ln>
          <a:extLst>
            <a:ext uri="{53640926-AAD7-44D8-BBD7-CCE9431645EC}">
              <a14:shadowObscured xmlns:a14="http://schemas.microsoft.com/office/drawing/2010/main"/>
            </a:ext>
          </a:extLst>
        </p:spPr>
      </p:pic>
      <p:sp>
        <p:nvSpPr>
          <p:cNvPr id="7" name="Unvan 1"/>
          <p:cNvSpPr>
            <a:spLocks noGrp="1"/>
          </p:cNvSpPr>
          <p:nvPr>
            <p:ph type="title"/>
          </p:nvPr>
        </p:nvSpPr>
        <p:spPr>
          <a:xfrm>
            <a:off x="439900" y="308278"/>
            <a:ext cx="8264197" cy="513080"/>
          </a:xfrm>
        </p:spPr>
        <p:txBody>
          <a:bodyPr/>
          <a:lstStyle/>
          <a:p>
            <a:r>
              <a:rPr lang="tr-TR" sz="2400" dirty="0" smtClean="0"/>
              <a:t>YEREL YÖNETİM VE KENT YÖNETİMİ SİSTEMLERİ</a:t>
            </a:r>
            <a:endParaRPr lang="tr-TR" sz="2400" dirty="0"/>
          </a:p>
        </p:txBody>
      </p:sp>
    </p:spTree>
    <p:extLst>
      <p:ext uri="{BB962C8B-B14F-4D97-AF65-F5344CB8AC3E}">
        <p14:creationId xmlns:p14="http://schemas.microsoft.com/office/powerpoint/2010/main" val="2767871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5"/>
          </p:nvPr>
        </p:nvSpPr>
        <p:spPr/>
        <p:txBody>
          <a:bodyPr/>
          <a:lstStyle/>
          <a:p>
            <a:endParaRPr lang="tr-TR"/>
          </a:p>
        </p:txBody>
      </p:sp>
      <p:sp>
        <p:nvSpPr>
          <p:cNvPr id="6" name="Unvan 1"/>
          <p:cNvSpPr>
            <a:spLocks noGrp="1"/>
          </p:cNvSpPr>
          <p:nvPr>
            <p:ph type="title"/>
          </p:nvPr>
        </p:nvSpPr>
        <p:spPr>
          <a:xfrm>
            <a:off x="439900" y="308278"/>
            <a:ext cx="8264197" cy="513080"/>
          </a:xfrm>
        </p:spPr>
        <p:txBody>
          <a:bodyPr/>
          <a:lstStyle/>
          <a:p>
            <a:r>
              <a:rPr lang="tr-TR" sz="2400" dirty="0" smtClean="0"/>
              <a:t>YEREL YÖNETİM VE KENT YÖNETİMİ SİSTEMLERİ</a:t>
            </a:r>
            <a:endParaRPr lang="tr-TR" sz="2400" dirty="0"/>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t="36439" b="36762"/>
          <a:stretch/>
        </p:blipFill>
        <p:spPr bwMode="auto">
          <a:xfrm>
            <a:off x="611998" y="1406841"/>
            <a:ext cx="7920000" cy="31723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1645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5"/>
          </p:nvPr>
        </p:nvSpPr>
        <p:spPr/>
        <p:txBody>
          <a:bodyPr/>
          <a:lstStyle/>
          <a:p>
            <a:endParaRPr lang="tr-TR"/>
          </a:p>
        </p:txBody>
      </p:sp>
      <p:sp>
        <p:nvSpPr>
          <p:cNvPr id="6" name="Unvan 1"/>
          <p:cNvSpPr>
            <a:spLocks noGrp="1"/>
          </p:cNvSpPr>
          <p:nvPr>
            <p:ph type="title"/>
          </p:nvPr>
        </p:nvSpPr>
        <p:spPr>
          <a:xfrm>
            <a:off x="439900" y="308278"/>
            <a:ext cx="8264197" cy="513080"/>
          </a:xfrm>
        </p:spPr>
        <p:txBody>
          <a:bodyPr/>
          <a:lstStyle/>
          <a:p>
            <a:r>
              <a:rPr lang="tr-TR" sz="2400" dirty="0" smtClean="0"/>
              <a:t>YEREL YÖNETİM VE KENT YÖNETİMİ SİSTEMLERİ</a:t>
            </a:r>
            <a:endParaRPr lang="tr-TR" sz="2400" dirty="0"/>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t="63485"/>
          <a:stretch/>
        </p:blipFill>
        <p:spPr bwMode="auto">
          <a:xfrm>
            <a:off x="611998" y="1274127"/>
            <a:ext cx="7920000" cy="43232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1491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7237" y="432663"/>
            <a:ext cx="7654996" cy="513080"/>
          </a:xfrm>
        </p:spPr>
        <p:txBody>
          <a:bodyPr/>
          <a:lstStyle/>
          <a:p>
            <a:r>
              <a:rPr lang="tr-TR" dirty="0"/>
              <a:t>GİRİŞ</a:t>
            </a:r>
          </a:p>
        </p:txBody>
      </p:sp>
      <p:sp>
        <p:nvSpPr>
          <p:cNvPr id="3" name="Metin Yer Tutucusu 2"/>
          <p:cNvSpPr>
            <a:spLocks noGrp="1"/>
          </p:cNvSpPr>
          <p:nvPr>
            <p:ph type="body" idx="1"/>
          </p:nvPr>
        </p:nvSpPr>
        <p:spPr>
          <a:xfrm>
            <a:off x="368496" y="1820341"/>
            <a:ext cx="8775504" cy="3683000"/>
          </a:xfrm>
        </p:spPr>
        <p:txBody>
          <a:bodyPr/>
          <a:lstStyle/>
          <a:p>
            <a:pPr algn="just"/>
            <a:r>
              <a:rPr lang="tr-TR" dirty="0"/>
              <a:t>Türkiye’de yerel yönetim kapsamındaki idareler geniş anlamda; belediyeler, il özel idareleri, belediyelere bağlı idareler, mahalli idare birlikleri, kalkınma ajansları ve gençlik spor il müdürlükleri olarak tanımlanabilir. </a:t>
            </a:r>
            <a:endParaRPr lang="tr-TR" dirty="0" smtClean="0"/>
          </a:p>
          <a:p>
            <a:pPr algn="just"/>
            <a:endParaRPr lang="tr-TR" dirty="0"/>
          </a:p>
          <a:p>
            <a:pPr algn="just"/>
            <a:r>
              <a:rPr lang="tr-TR" dirty="0" smtClean="0"/>
              <a:t>Maliye </a:t>
            </a:r>
            <a:r>
              <a:rPr lang="tr-TR" dirty="0"/>
              <a:t>Bakanlığı bu geniş tanımı kullanırken Kalkınma Bakanlığı belediye, il özel idaresi ve bağlı idarelerin yanında doğal gaz işletmeleri ile İller Bankasını da kendi tanımı içine katmaktadır. </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994669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5"/>
          </p:nvPr>
        </p:nvSpPr>
        <p:spPr/>
        <p:txBody>
          <a:bodyPr/>
          <a:lstStyle/>
          <a:p>
            <a:endParaRPr lang="tr-TR"/>
          </a:p>
        </p:txBody>
      </p:sp>
      <p:sp>
        <p:nvSpPr>
          <p:cNvPr id="6" name="Unvan 1"/>
          <p:cNvSpPr>
            <a:spLocks noGrp="1"/>
          </p:cNvSpPr>
          <p:nvPr>
            <p:ph type="title"/>
          </p:nvPr>
        </p:nvSpPr>
        <p:spPr>
          <a:xfrm>
            <a:off x="439900" y="308278"/>
            <a:ext cx="8264197" cy="513080"/>
          </a:xfrm>
        </p:spPr>
        <p:txBody>
          <a:bodyPr/>
          <a:lstStyle/>
          <a:p>
            <a:r>
              <a:rPr lang="tr-TR" sz="2400" dirty="0" smtClean="0"/>
              <a:t>YEREL YÖNETİM VE KENT YÖNETİMİ SİSTEMLERİ</a:t>
            </a:r>
            <a:endParaRPr lang="tr-TR" sz="2400" dirty="0"/>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t="1410" b="59952"/>
          <a:stretch/>
        </p:blipFill>
        <p:spPr bwMode="auto">
          <a:xfrm>
            <a:off x="611998" y="1131565"/>
            <a:ext cx="7920000" cy="468221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5448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5"/>
          </p:nvPr>
        </p:nvSpPr>
        <p:spPr/>
        <p:txBody>
          <a:bodyPr/>
          <a:lstStyle/>
          <a:p>
            <a:endParaRPr lang="tr-TR"/>
          </a:p>
        </p:txBody>
      </p:sp>
      <p:sp>
        <p:nvSpPr>
          <p:cNvPr id="6" name="Unvan 1"/>
          <p:cNvSpPr>
            <a:spLocks noGrp="1"/>
          </p:cNvSpPr>
          <p:nvPr>
            <p:ph type="title"/>
          </p:nvPr>
        </p:nvSpPr>
        <p:spPr>
          <a:xfrm>
            <a:off x="439900" y="308278"/>
            <a:ext cx="8264197" cy="513080"/>
          </a:xfrm>
        </p:spPr>
        <p:txBody>
          <a:bodyPr/>
          <a:lstStyle/>
          <a:p>
            <a:r>
              <a:rPr lang="tr-TR" sz="2400" dirty="0" smtClean="0"/>
              <a:t>YEREL YÖNETİM VE KENT YÖNETİMİ SİSTEMLERİ</a:t>
            </a:r>
            <a:endParaRPr lang="tr-TR" sz="2400" dirty="0"/>
          </a:p>
        </p:txBody>
      </p:sp>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t="40048" b="34980"/>
          <a:stretch/>
        </p:blipFill>
        <p:spPr bwMode="auto">
          <a:xfrm>
            <a:off x="611998" y="1642745"/>
            <a:ext cx="7920000" cy="302654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9738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5"/>
          </p:nvPr>
        </p:nvSpPr>
        <p:spPr/>
        <p:txBody>
          <a:bodyPr/>
          <a:lstStyle/>
          <a:p>
            <a:endParaRPr lang="tr-TR"/>
          </a:p>
        </p:txBody>
      </p:sp>
      <p:sp>
        <p:nvSpPr>
          <p:cNvPr id="6" name="Unvan 1"/>
          <p:cNvSpPr>
            <a:spLocks noGrp="1"/>
          </p:cNvSpPr>
          <p:nvPr>
            <p:ph type="title"/>
          </p:nvPr>
        </p:nvSpPr>
        <p:spPr>
          <a:xfrm>
            <a:off x="439900" y="308278"/>
            <a:ext cx="8264197" cy="513080"/>
          </a:xfrm>
        </p:spPr>
        <p:txBody>
          <a:bodyPr/>
          <a:lstStyle/>
          <a:p>
            <a:r>
              <a:rPr lang="tr-TR" sz="2400" dirty="0" smtClean="0"/>
              <a:t>YEREL YÖNETİM VE KENT YÖNETİMİ SİSTEMLERİ</a:t>
            </a:r>
            <a:endParaRPr lang="tr-TR" sz="2400" dirty="0"/>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t="64659"/>
          <a:stretch/>
        </p:blipFill>
        <p:spPr bwMode="auto">
          <a:xfrm>
            <a:off x="611998" y="1288732"/>
            <a:ext cx="7920000" cy="42830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9119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0171" y="303875"/>
            <a:ext cx="7654996" cy="513080"/>
          </a:xfrm>
        </p:spPr>
        <p:txBody>
          <a:bodyPr/>
          <a:lstStyle/>
          <a:p>
            <a:r>
              <a:rPr lang="tr-TR" dirty="0" smtClean="0"/>
              <a:t>YEREL YÖNETİMLERİN MALİ YAPISI </a:t>
            </a:r>
            <a:endParaRPr lang="tr-TR" dirty="0"/>
          </a:p>
        </p:txBody>
      </p:sp>
      <p:sp>
        <p:nvSpPr>
          <p:cNvPr id="3" name="Metin Yer Tutucusu 2"/>
          <p:cNvSpPr>
            <a:spLocks noGrp="1"/>
          </p:cNvSpPr>
          <p:nvPr>
            <p:ph type="body" idx="1"/>
          </p:nvPr>
        </p:nvSpPr>
        <p:spPr>
          <a:xfrm>
            <a:off x="169320" y="1294414"/>
            <a:ext cx="8757397" cy="4454876"/>
          </a:xfrm>
        </p:spPr>
        <p:txBody>
          <a:bodyPr/>
          <a:lstStyle/>
          <a:p>
            <a:pPr algn="just"/>
            <a:r>
              <a:rPr lang="tr-TR" dirty="0"/>
              <a:t>5779 sayılı il özel idarelerine ve belediyelere genel bütçe vergi gelirlerinden pay verilmesi ile ilgili kanuna göre genel bütçe vergi gelirlerinin yüzde 2,85’i büyükşehir alanları dışında kalan belediyelere, yüzde 2,5’i büyükşehir ilçe belediyelerine ve yüzde 1,15’i il özel idarelerine ayrılmaktadır. </a:t>
            </a:r>
            <a:endParaRPr lang="tr-TR" dirty="0" smtClean="0"/>
          </a:p>
          <a:p>
            <a:pPr algn="just"/>
            <a:r>
              <a:rPr lang="tr-TR" dirty="0" smtClean="0"/>
              <a:t>Büyükşehir </a:t>
            </a:r>
            <a:r>
              <a:rPr lang="tr-TR" dirty="0"/>
              <a:t>belediyeleri ise büyükşehir alanında toplanan vergilerin yüzde 5’ini almaktadır. </a:t>
            </a:r>
            <a:endParaRPr lang="tr-TR" dirty="0" smtClean="0"/>
          </a:p>
          <a:p>
            <a:pPr algn="just"/>
            <a:r>
              <a:rPr lang="tr-TR" dirty="0" smtClean="0"/>
              <a:t>Yeni </a:t>
            </a:r>
            <a:r>
              <a:rPr lang="tr-TR" dirty="0"/>
              <a:t>mali paylaşım sisteminde belediyeler öncelikle büyükşehir sınırları dahilindeki ilçe belediyeleri ve diğer belediyeler olarak ayrılmıştır. </a:t>
            </a:r>
            <a:endParaRPr lang="tr-TR" dirty="0" smtClean="0"/>
          </a:p>
          <a:p>
            <a:pPr algn="just"/>
            <a:r>
              <a:rPr lang="tr-TR" dirty="0" smtClean="0"/>
              <a:t>Diğer </a:t>
            </a:r>
            <a:r>
              <a:rPr lang="tr-TR" dirty="0"/>
              <a:t>belediyelerde vergi paylarının yüzde 80’i eski pay dağıtım sisteminde olduğu gibi kişi başına eşit dağıtım esasına göre, geri kalan yüzde 20 ise DPT tarafından tespit edilen gelişmişlik sıralaması esas alınarak dağıtılmaktadır. </a:t>
            </a:r>
            <a:endParaRPr lang="tr-TR" dirty="0" smtClean="0"/>
          </a:p>
          <a:p>
            <a:pPr algn="just"/>
            <a:r>
              <a:rPr lang="tr-TR" dirty="0" smtClean="0"/>
              <a:t>Burada </a:t>
            </a:r>
            <a:r>
              <a:rPr lang="tr-TR" dirty="0"/>
              <a:t>amaçlanan, bölgesel gelişme </a:t>
            </a:r>
            <a:r>
              <a:rPr lang="tr-TR" dirty="0" smtClean="0"/>
              <a:t>farklılığı </a:t>
            </a:r>
            <a:r>
              <a:rPr lang="tr-TR" dirty="0"/>
              <a:t>sonucu ortaya çıkan gelir dengesizliklerini gidermektedir. </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2440722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0171" y="303875"/>
            <a:ext cx="7654996" cy="513080"/>
          </a:xfrm>
        </p:spPr>
        <p:txBody>
          <a:bodyPr/>
          <a:lstStyle/>
          <a:p>
            <a:r>
              <a:rPr lang="tr-TR" dirty="0" smtClean="0"/>
              <a:t>YEREL YÖNETİMLERİN MALİ YAPISI </a:t>
            </a:r>
            <a:endParaRPr lang="tr-TR" dirty="0"/>
          </a:p>
        </p:txBody>
      </p:sp>
      <p:sp>
        <p:nvSpPr>
          <p:cNvPr id="3" name="Metin Yer Tutucusu 2"/>
          <p:cNvSpPr>
            <a:spLocks noGrp="1"/>
          </p:cNvSpPr>
          <p:nvPr>
            <p:ph type="body" idx="1"/>
          </p:nvPr>
        </p:nvSpPr>
        <p:spPr>
          <a:xfrm>
            <a:off x="169320" y="1214404"/>
            <a:ext cx="8757397" cy="4454876"/>
          </a:xfrm>
        </p:spPr>
        <p:txBody>
          <a:bodyPr/>
          <a:lstStyle/>
          <a:p>
            <a:pPr algn="just"/>
            <a:r>
              <a:rPr lang="tr-TR" dirty="0"/>
              <a:t>Büyükşehir sınırları dahilindeki ilçe belediyelerinde ise nüfusa göre kişi başına eşit dağıtım kriterinin uygulanmasına devam edilmektedir. </a:t>
            </a:r>
            <a:r>
              <a:rPr lang="tr-TR" dirty="0" smtClean="0"/>
              <a:t>Ancak</a:t>
            </a:r>
            <a:r>
              <a:rPr lang="tr-TR" dirty="0"/>
              <a:t>, büyükşehir ilçe belediyelerinin vergi paylarından bağlı oldukları büyükşehir belediyelerine aktarılan payın oranı yüzde 35’den yüzde 30’a indirilmiştir. </a:t>
            </a:r>
            <a:endParaRPr lang="tr-TR" dirty="0" smtClean="0"/>
          </a:p>
          <a:p>
            <a:pPr algn="just"/>
            <a:r>
              <a:rPr lang="tr-TR" dirty="0" smtClean="0"/>
              <a:t>İl </a:t>
            </a:r>
            <a:r>
              <a:rPr lang="tr-TR" dirty="0"/>
              <a:t>özel idarelerine dağıtılan kaynakta nüfusun payı yüzde 50, illerin yüzölçümü yüzde 10, köy sayısı yüzde 10, kırsal alan nüfusu yüzde 15 ve gelişmişlik endeksi yüzde 15 olmaktadır. </a:t>
            </a:r>
            <a:endParaRPr lang="tr-TR" dirty="0" smtClean="0"/>
          </a:p>
          <a:p>
            <a:pPr algn="just"/>
            <a:r>
              <a:rPr lang="tr-TR" dirty="0" smtClean="0"/>
              <a:t>5779 </a:t>
            </a:r>
            <a:r>
              <a:rPr lang="tr-TR" dirty="0"/>
              <a:t>sayılı Kanun’la getirilen diğer bir yeni uygulama ise denkleştirme ödeneğidir. </a:t>
            </a:r>
            <a:r>
              <a:rPr lang="tr-TR" dirty="0" smtClean="0"/>
              <a:t>Kesinleşmiş </a:t>
            </a:r>
            <a:r>
              <a:rPr lang="tr-TR" dirty="0"/>
              <a:t>en son genel bütçe vergi gelirleri tahsilat toplamının binde biri denkleştirme ödeneği olarak bütçeye konularak; bu ödeneğin yüzde 60’ı nüfusu 5.000’e kadar olan belediyeler, yüzde 40’ı ise nüfusu 5.001-9.999 arası olan belediyeler arasında eşit olarak dağıtılacaktır. </a:t>
            </a:r>
            <a:endParaRPr lang="tr-TR" dirty="0" smtClean="0"/>
          </a:p>
          <a:p>
            <a:pPr algn="just"/>
            <a:r>
              <a:rPr lang="tr-TR" dirty="0" smtClean="0"/>
              <a:t>Bu </a:t>
            </a:r>
            <a:r>
              <a:rPr lang="tr-TR" dirty="0"/>
              <a:t>düzenlemeye paralel olarak, mahalli idarelere yardım amacıyla bakanlıklar ve diğer kamu kuruluşlarının bütçelerine ödenek konulamayacağı hükmü getirilmiştir. </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354480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0171" y="303875"/>
            <a:ext cx="7654996" cy="513080"/>
          </a:xfrm>
        </p:spPr>
        <p:txBody>
          <a:bodyPr/>
          <a:lstStyle/>
          <a:p>
            <a:r>
              <a:rPr lang="tr-TR" dirty="0" smtClean="0"/>
              <a:t>DENETİM </a:t>
            </a:r>
            <a:endParaRPr lang="tr-TR" dirty="0"/>
          </a:p>
        </p:txBody>
      </p:sp>
      <p:sp>
        <p:nvSpPr>
          <p:cNvPr id="3" name="Metin Yer Tutucusu 2"/>
          <p:cNvSpPr>
            <a:spLocks noGrp="1"/>
          </p:cNvSpPr>
          <p:nvPr>
            <p:ph type="body" idx="1"/>
          </p:nvPr>
        </p:nvSpPr>
        <p:spPr>
          <a:xfrm>
            <a:off x="169320" y="1214404"/>
            <a:ext cx="8757397" cy="4454876"/>
          </a:xfrm>
        </p:spPr>
        <p:txBody>
          <a:bodyPr/>
          <a:lstStyle/>
          <a:p>
            <a:pPr algn="just"/>
            <a:r>
              <a:rPr lang="tr-TR" b="1" dirty="0"/>
              <a:t>Belediyeler</a:t>
            </a:r>
          </a:p>
          <a:p>
            <a:pPr algn="just"/>
            <a:r>
              <a:rPr lang="tr-TR" dirty="0"/>
              <a:t>Belediyelerde iç ve dış </a:t>
            </a:r>
            <a:r>
              <a:rPr lang="tr-TR" dirty="0" smtClean="0"/>
              <a:t>denetim </a:t>
            </a:r>
            <a:r>
              <a:rPr lang="tr-TR" dirty="0"/>
              <a:t>yapılır. </a:t>
            </a:r>
            <a:endParaRPr lang="tr-TR" dirty="0" smtClean="0"/>
          </a:p>
          <a:p>
            <a:pPr algn="just"/>
            <a:r>
              <a:rPr lang="tr-TR" dirty="0" smtClean="0"/>
              <a:t>Denetim</a:t>
            </a:r>
            <a:r>
              <a:rPr lang="tr-TR" dirty="0"/>
              <a:t>, iş ve işlemlerin hukuka uygunluk, malî ve performans denetimini kapsar. </a:t>
            </a:r>
            <a:endParaRPr lang="tr-TR" dirty="0" smtClean="0"/>
          </a:p>
          <a:p>
            <a:pPr algn="just"/>
            <a:r>
              <a:rPr lang="tr-TR" dirty="0" smtClean="0"/>
              <a:t>İç </a:t>
            </a:r>
            <a:r>
              <a:rPr lang="tr-TR" dirty="0"/>
              <a:t>ve dış denetim 5018 sayılı Kamu Malî Yönetimi ve Kontrol Kanunu hükümlerine göre yapılır. </a:t>
            </a:r>
            <a:endParaRPr lang="tr-TR" dirty="0" smtClean="0"/>
          </a:p>
          <a:p>
            <a:pPr algn="just"/>
            <a:r>
              <a:rPr lang="tr-TR" dirty="0" smtClean="0"/>
              <a:t>Ayrıca</a:t>
            </a:r>
            <a:r>
              <a:rPr lang="tr-TR" dirty="0"/>
              <a:t>, belediyenin malî işlemler dışında kalan diğer idarî işlemleri, hukuka uygunluk ve idarenin bütünlüğü açısından İçişleri Bakanlığı tarafından da denetlenir. </a:t>
            </a:r>
            <a:endParaRPr lang="tr-TR" dirty="0" smtClean="0"/>
          </a:p>
          <a:p>
            <a:pPr algn="just"/>
            <a:r>
              <a:rPr lang="tr-TR" dirty="0" smtClean="0"/>
              <a:t>Belediyelere </a:t>
            </a:r>
            <a:r>
              <a:rPr lang="tr-TR" dirty="0"/>
              <a:t>bağlı kuruluş ve işletmeler de aynı esaslara göre denetlenir. </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189336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0171" y="303875"/>
            <a:ext cx="7654996" cy="513080"/>
          </a:xfrm>
        </p:spPr>
        <p:txBody>
          <a:bodyPr/>
          <a:lstStyle/>
          <a:p>
            <a:r>
              <a:rPr lang="tr-TR" dirty="0" smtClean="0"/>
              <a:t>DENETİM </a:t>
            </a:r>
            <a:endParaRPr lang="tr-TR" dirty="0"/>
          </a:p>
        </p:txBody>
      </p:sp>
      <p:sp>
        <p:nvSpPr>
          <p:cNvPr id="3" name="Metin Yer Tutucusu 2"/>
          <p:cNvSpPr>
            <a:spLocks noGrp="1"/>
          </p:cNvSpPr>
          <p:nvPr>
            <p:ph type="body" idx="1"/>
          </p:nvPr>
        </p:nvSpPr>
        <p:spPr>
          <a:xfrm>
            <a:off x="169320" y="1202974"/>
            <a:ext cx="8757397" cy="4603466"/>
          </a:xfrm>
        </p:spPr>
        <p:txBody>
          <a:bodyPr/>
          <a:lstStyle/>
          <a:p>
            <a:pPr algn="just"/>
            <a:r>
              <a:rPr lang="tr-TR" b="1" dirty="0"/>
              <a:t>İl Özel İdaresi </a:t>
            </a:r>
            <a:endParaRPr lang="tr-TR" dirty="0"/>
          </a:p>
          <a:p>
            <a:pPr algn="just"/>
            <a:r>
              <a:rPr lang="tr-TR" dirty="0"/>
              <a:t>İl özel idarelerinde iç ve dış denetim yapılır. </a:t>
            </a:r>
            <a:endParaRPr lang="tr-TR" dirty="0" smtClean="0"/>
          </a:p>
          <a:p>
            <a:pPr algn="just"/>
            <a:r>
              <a:rPr lang="tr-TR" dirty="0" smtClean="0"/>
              <a:t>Denetim</a:t>
            </a:r>
            <a:r>
              <a:rPr lang="tr-TR" dirty="0"/>
              <a:t>, iş ve işlemlerin hukuka uygunluk, malî ve performans denetimini kapsar. </a:t>
            </a:r>
            <a:endParaRPr lang="tr-TR" dirty="0" smtClean="0"/>
          </a:p>
          <a:p>
            <a:pPr algn="just"/>
            <a:r>
              <a:rPr lang="tr-TR" dirty="0" smtClean="0"/>
              <a:t>İç </a:t>
            </a:r>
            <a:r>
              <a:rPr lang="tr-TR" dirty="0"/>
              <a:t>ve dış denetim 5018 sayılı Kamu Malî Yönetimi ve Kontrol Kanunu hükümlerine göre yapılır. </a:t>
            </a:r>
            <a:r>
              <a:rPr lang="tr-TR" dirty="0" smtClean="0"/>
              <a:t>Ayrıca</a:t>
            </a:r>
            <a:r>
              <a:rPr lang="tr-TR" dirty="0"/>
              <a:t>, il özel idaresinin malî işlemler dışında kalan diğer idarî işlemleri, idarenin bütünlüğüne ve kalkınma plânı ve stratejilerine uygunluğu açısından İçişleri Bakanlığı, vali veya görevlendireceği personel tarafından da denetlenir. </a:t>
            </a:r>
            <a:endParaRPr lang="tr-TR" dirty="0" smtClean="0"/>
          </a:p>
          <a:p>
            <a:pPr algn="just"/>
            <a:r>
              <a:rPr lang="tr-TR" dirty="0" smtClean="0"/>
              <a:t>İl </a:t>
            </a:r>
            <a:r>
              <a:rPr lang="tr-TR" dirty="0"/>
              <a:t>özel idaresi hizmetlerinin ciddi bir biçimde aksatıldığının ve bu durumun halkın sağlık, huzur ve esenliğini hayati derecede olumsuz etkilediğinin, ilgili bakanlığın talebi üzerine yetkili sulh hukuk hâkimi tarafından, belirlenmesi durumunda İçişleri Bakanlığı hizmetlerde meydana gelen aksamanın giderilmesini; hizmetin özelliğine göre makul bir süre vererek il özel idaresinden ve o ilin valisinden ister. </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3508086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0171" y="303875"/>
            <a:ext cx="7654996" cy="513080"/>
          </a:xfrm>
        </p:spPr>
        <p:txBody>
          <a:bodyPr/>
          <a:lstStyle/>
          <a:p>
            <a:r>
              <a:rPr lang="tr-TR" dirty="0" smtClean="0"/>
              <a:t>DENETİM </a:t>
            </a:r>
            <a:endParaRPr lang="tr-TR" dirty="0"/>
          </a:p>
        </p:txBody>
      </p:sp>
      <p:sp>
        <p:nvSpPr>
          <p:cNvPr id="3" name="Metin Yer Tutucusu 2"/>
          <p:cNvSpPr>
            <a:spLocks noGrp="1"/>
          </p:cNvSpPr>
          <p:nvPr>
            <p:ph type="body" idx="1"/>
          </p:nvPr>
        </p:nvSpPr>
        <p:spPr>
          <a:xfrm>
            <a:off x="169320" y="1202974"/>
            <a:ext cx="8757397" cy="4603466"/>
          </a:xfrm>
        </p:spPr>
        <p:txBody>
          <a:bodyPr/>
          <a:lstStyle/>
          <a:p>
            <a:pPr algn="just"/>
            <a:r>
              <a:rPr lang="tr-TR" b="1" dirty="0"/>
              <a:t>Yeni İç Denetim Sistemi </a:t>
            </a:r>
            <a:endParaRPr lang="tr-TR" dirty="0"/>
          </a:p>
          <a:p>
            <a:pPr algn="just"/>
            <a:r>
              <a:rPr lang="tr-TR" dirty="0"/>
              <a:t>5018 sayılı kanunla gelen yeni düzenlemeye göre, belediyelerde belediye başkanı, il özel idarelerinde de valiler yapılan tüm harcamalardan sorumlu mercilerdir. Kendi meclislerine, harcamacı tüm dairelerin yaptığı harcamalar için hesap verme yükümlülüğündedirler. Harcamalara yetki veren daire genelde belediyelerde harcama birimi olmaktadır. </a:t>
            </a:r>
            <a:endParaRPr lang="tr-TR" dirty="0" smtClean="0"/>
          </a:p>
          <a:p>
            <a:pPr algn="just"/>
            <a:r>
              <a:rPr lang="tr-TR" dirty="0" smtClean="0"/>
              <a:t>Mevzuatın </a:t>
            </a:r>
            <a:r>
              <a:rPr lang="tr-TR" dirty="0"/>
              <a:t>izin verdiği durumlarda, bu belediye başkanının kendisi de olabilmektedir. Valilerin ve belediye başkanlarının finansal sorumluluğu ve meclislerin görevi yeni mevzuat ile artırılmıştır. Bu, yerel meclislerde denetim komiteleri kurulması ile gerçekleştirilmiştir. </a:t>
            </a:r>
            <a:endParaRPr lang="tr-TR" dirty="0" smtClean="0"/>
          </a:p>
          <a:p>
            <a:pPr algn="just"/>
            <a:r>
              <a:rPr lang="tr-TR" dirty="0" smtClean="0"/>
              <a:t>Tüm </a:t>
            </a:r>
            <a:r>
              <a:rPr lang="tr-TR" dirty="0"/>
              <a:t>il genel meclisleri, nüfusu 10.000’in üzerindeki belediyelerin meclisleri il merkezi olan belediyeler ve ilçe belediyeleri her senenin başında meclis üyelerinden oluşturulan ve 3-5 üye arasında değişen üye sayısıyla bir denetim komisyonu kurmakla yükümlüdür. Bu, yürütme ile meclis arasındaki dengeyi kurmak bakımından çok önemli gözükmektedir. </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3362130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0171" y="303875"/>
            <a:ext cx="7654996" cy="513080"/>
          </a:xfrm>
        </p:spPr>
        <p:txBody>
          <a:bodyPr/>
          <a:lstStyle/>
          <a:p>
            <a:r>
              <a:rPr lang="tr-TR" dirty="0" smtClean="0"/>
              <a:t>DENETİM </a:t>
            </a:r>
            <a:endParaRPr lang="tr-TR" dirty="0"/>
          </a:p>
        </p:txBody>
      </p:sp>
      <p:sp>
        <p:nvSpPr>
          <p:cNvPr id="3" name="Metin Yer Tutucusu 2"/>
          <p:cNvSpPr>
            <a:spLocks noGrp="1"/>
          </p:cNvSpPr>
          <p:nvPr>
            <p:ph type="body" idx="1"/>
          </p:nvPr>
        </p:nvSpPr>
        <p:spPr>
          <a:xfrm>
            <a:off x="169320" y="1202974"/>
            <a:ext cx="8757397" cy="4603466"/>
          </a:xfrm>
        </p:spPr>
        <p:txBody>
          <a:bodyPr/>
          <a:lstStyle/>
          <a:p>
            <a:pPr algn="just"/>
            <a:r>
              <a:rPr lang="tr-TR" b="1" dirty="0"/>
              <a:t>Yeni İç Denetim Sistemi </a:t>
            </a:r>
            <a:endParaRPr lang="tr-TR" dirty="0"/>
          </a:p>
          <a:p>
            <a:r>
              <a:rPr lang="tr-TR" dirty="0"/>
              <a:t>Dış denetim halen Sayıştay tarafından yapılmaktadır. </a:t>
            </a:r>
            <a:endParaRPr lang="tr-TR" dirty="0" smtClean="0"/>
          </a:p>
          <a:p>
            <a:r>
              <a:rPr lang="tr-TR" dirty="0" smtClean="0"/>
              <a:t>Sayıştay </a:t>
            </a:r>
            <a:r>
              <a:rPr lang="tr-TR" dirty="0"/>
              <a:t>tarafından yapılacak harcama sonrası dış denetimin amacı, genel yönetim kapsamındaki kamu idarelerinin hesap verme sorumluluğu çerçevesinde, yönetimin malî faaliyet, karar ve işlemlerinin; kanunlara, kurumsal amaç, hedef ve planlara uygunluk yönünden incelenmesidir. </a:t>
            </a:r>
            <a:endParaRPr lang="tr-TR" dirty="0" smtClean="0"/>
          </a:p>
          <a:p>
            <a:r>
              <a:rPr lang="tr-TR" dirty="0" smtClean="0"/>
              <a:t>Denetimler </a:t>
            </a:r>
            <a:r>
              <a:rPr lang="tr-TR" dirty="0"/>
              <a:t>sonucunda düzenlenen raporlar, idareler itibarıyla konsolide edilir ve bir örneği ilgili kamu idaresine verilerek üst yönetici tarafından cevaplandırılır. </a:t>
            </a:r>
            <a:endParaRPr lang="tr-TR" dirty="0" smtClean="0"/>
          </a:p>
          <a:p>
            <a:r>
              <a:rPr lang="tr-TR" dirty="0" smtClean="0"/>
              <a:t>Sayıştay</a:t>
            </a:r>
            <a:r>
              <a:rPr lang="tr-TR" dirty="0"/>
              <a:t>, denetim raporları ve bunlara verilen cevapları dikkate alarak düzenleyeceği dış denetim genel değerlendirme raporunu Türkiye Büyük Millet Meclisi’ne sunar. </a:t>
            </a:r>
            <a:r>
              <a:rPr lang="tr-TR" dirty="0" smtClean="0"/>
              <a:t> </a:t>
            </a:r>
            <a:endParaRPr lang="tr-TR" dirty="0"/>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174163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0171" y="303875"/>
            <a:ext cx="7654996" cy="513080"/>
          </a:xfrm>
        </p:spPr>
        <p:txBody>
          <a:bodyPr/>
          <a:lstStyle/>
          <a:p>
            <a:r>
              <a:rPr lang="tr-TR" dirty="0" smtClean="0"/>
              <a:t>YEREL DEMOKRASİ </a:t>
            </a:r>
            <a:endParaRPr lang="tr-TR" dirty="0"/>
          </a:p>
        </p:txBody>
      </p:sp>
      <p:sp>
        <p:nvSpPr>
          <p:cNvPr id="3" name="Metin Yer Tutucusu 2"/>
          <p:cNvSpPr>
            <a:spLocks noGrp="1"/>
          </p:cNvSpPr>
          <p:nvPr>
            <p:ph type="body" idx="1"/>
          </p:nvPr>
        </p:nvSpPr>
        <p:spPr>
          <a:xfrm>
            <a:off x="537210" y="1294414"/>
            <a:ext cx="8161020" cy="3723356"/>
          </a:xfrm>
        </p:spPr>
        <p:txBody>
          <a:bodyPr/>
          <a:lstStyle/>
          <a:p>
            <a:pPr algn="just"/>
            <a:r>
              <a:rPr lang="tr-TR" dirty="0"/>
              <a:t>Türkiye’de yerel yönetim seviyesinde yönetime sivil toplumun katılımı birkaç </a:t>
            </a:r>
            <a:r>
              <a:rPr lang="tr-TR" dirty="0" err="1"/>
              <a:t>mekânizma</a:t>
            </a:r>
            <a:r>
              <a:rPr lang="tr-TR" dirty="0"/>
              <a:t> ile gerçekleşebilir. </a:t>
            </a:r>
            <a:endParaRPr lang="tr-TR" dirty="0" smtClean="0"/>
          </a:p>
          <a:p>
            <a:pPr algn="just"/>
            <a:r>
              <a:rPr lang="tr-TR" dirty="0" smtClean="0"/>
              <a:t>Birincisi</a:t>
            </a:r>
            <a:r>
              <a:rPr lang="tr-TR" dirty="0"/>
              <a:t>, yerel yönetimin kurumlarında sivil toplumun görüşlerini ifade etmelerine izin veren </a:t>
            </a:r>
            <a:r>
              <a:rPr lang="tr-TR" dirty="0" err="1"/>
              <a:t>mekânizmaların</a:t>
            </a:r>
            <a:r>
              <a:rPr lang="tr-TR" dirty="0"/>
              <a:t> kullanılması şeklinde olur. </a:t>
            </a:r>
            <a:endParaRPr lang="tr-TR" dirty="0" smtClean="0"/>
          </a:p>
          <a:p>
            <a:pPr algn="just"/>
            <a:r>
              <a:rPr lang="tr-TR" dirty="0" smtClean="0"/>
              <a:t>İkinci </a:t>
            </a:r>
            <a:r>
              <a:rPr lang="tr-TR" dirty="0"/>
              <a:t>olarak Kent Konseyi aracılığıyla, üçüncü olarak da mahalle seviyesinde muhtarlar aracılığı ile sivil toplumun yerel yönetime katılabileceğini söyleyebiliriz.</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214983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GİRİŞ</a:t>
            </a:r>
          </a:p>
        </p:txBody>
      </p:sp>
      <p:sp>
        <p:nvSpPr>
          <p:cNvPr id="4" name="Altbilgi Yer Tutucusu 3"/>
          <p:cNvSpPr>
            <a:spLocks noGrp="1"/>
          </p:cNvSpPr>
          <p:nvPr>
            <p:ph type="ftr" sz="quarter" idx="5"/>
          </p:nvPr>
        </p:nvSpPr>
        <p:spPr/>
        <p:txBody>
          <a:bodyPr/>
          <a:lstStyle/>
          <a:p>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9999" y="1146552"/>
            <a:ext cx="6624000" cy="4649654"/>
          </a:xfrm>
          <a:prstGeom prst="rect">
            <a:avLst/>
          </a:prstGeom>
          <a:noFill/>
          <a:ln>
            <a:noFill/>
          </a:ln>
        </p:spPr>
      </p:pic>
    </p:spTree>
    <p:extLst>
      <p:ext uri="{BB962C8B-B14F-4D97-AF65-F5344CB8AC3E}">
        <p14:creationId xmlns:p14="http://schemas.microsoft.com/office/powerpoint/2010/main" val="3124939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140" y="383885"/>
            <a:ext cx="7862289" cy="513080"/>
          </a:xfrm>
        </p:spPr>
        <p:txBody>
          <a:bodyPr/>
          <a:lstStyle/>
          <a:p>
            <a:r>
              <a:rPr lang="tr-TR" sz="2000" dirty="0" smtClean="0"/>
              <a:t>BELEDİYE MECLİSLERİ VE İHTİSAS KOMİSYONLARINA KATILIM </a:t>
            </a:r>
            <a:endParaRPr lang="tr-TR" sz="2000" dirty="0"/>
          </a:p>
        </p:txBody>
      </p:sp>
      <p:sp>
        <p:nvSpPr>
          <p:cNvPr id="3" name="Metin Yer Tutucusu 2"/>
          <p:cNvSpPr>
            <a:spLocks noGrp="1"/>
          </p:cNvSpPr>
          <p:nvPr>
            <p:ph type="body" idx="1"/>
          </p:nvPr>
        </p:nvSpPr>
        <p:spPr>
          <a:xfrm>
            <a:off x="150140" y="1202974"/>
            <a:ext cx="8776577" cy="4603466"/>
          </a:xfrm>
        </p:spPr>
        <p:txBody>
          <a:bodyPr/>
          <a:lstStyle/>
          <a:p>
            <a:pPr algn="just"/>
            <a:r>
              <a:rPr lang="tr-TR" dirty="0"/>
              <a:t>Belediye Meclislerinin toplantıları halka açıktır. </a:t>
            </a:r>
            <a:endParaRPr lang="tr-TR" dirty="0" smtClean="0"/>
          </a:p>
          <a:p>
            <a:pPr algn="just"/>
            <a:r>
              <a:rPr lang="tr-TR" dirty="0" smtClean="0"/>
              <a:t>Aynı </a:t>
            </a:r>
            <a:r>
              <a:rPr lang="tr-TR" dirty="0"/>
              <a:t>şekilde Belediyelerin İhtisas Komisyonlarının toplantılarına da, mahalle muhtarları ve ildeki kamu kuruluşlarının amirleri ile ildeki kamu kurumu niteliğindeki meslek kuruluşları, üniversiteler, sendikalar ve gündemdeki konularla ilgili sivil toplum örgütlerinin temsilcileri, oy hakkı olmaksızın katılabilir ve görüş bildirebilir. </a:t>
            </a:r>
            <a:endParaRPr lang="tr-TR" dirty="0" smtClean="0"/>
          </a:p>
          <a:p>
            <a:pPr algn="just"/>
            <a:r>
              <a:rPr lang="tr-TR" dirty="0" smtClean="0"/>
              <a:t>Aynı </a:t>
            </a:r>
            <a:r>
              <a:rPr lang="tr-TR" dirty="0"/>
              <a:t>şekilde, Belediye Kanunu’nda stratejik planların hazırlanışında yereldeki sivil toplumun fikrinin alınması gerektiği vurgulanmaktadır. </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672807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5771" y="383885"/>
            <a:ext cx="7315200" cy="513080"/>
          </a:xfrm>
        </p:spPr>
        <p:txBody>
          <a:bodyPr/>
          <a:lstStyle/>
          <a:p>
            <a:r>
              <a:rPr lang="tr-TR" dirty="0" smtClean="0"/>
              <a:t>KENT KONSEYLERİ </a:t>
            </a:r>
            <a:endParaRPr lang="tr-TR" dirty="0"/>
          </a:p>
        </p:txBody>
      </p:sp>
      <p:sp>
        <p:nvSpPr>
          <p:cNvPr id="3" name="Metin Yer Tutucusu 2"/>
          <p:cNvSpPr>
            <a:spLocks noGrp="1"/>
          </p:cNvSpPr>
          <p:nvPr>
            <p:ph type="body" idx="1"/>
          </p:nvPr>
        </p:nvSpPr>
        <p:spPr>
          <a:xfrm>
            <a:off x="150140" y="1202974"/>
            <a:ext cx="8776577" cy="4603466"/>
          </a:xfrm>
        </p:spPr>
        <p:txBody>
          <a:bodyPr/>
          <a:lstStyle/>
          <a:p>
            <a:pPr algn="just"/>
            <a:r>
              <a:rPr lang="tr-TR" dirty="0"/>
              <a:t>Kent konseyi, kent yaşamında kent vizyonunun ve hemşerilik bilincinin geliştirilmesi, kentin hak ve hukukunun korunması, sürdürülebilir kalkınma, çevreye duyarlılık, sosyal yardımlaşma ve dayanışma, saydamlık, hesap sorma ve hesap verme, katılım ve yerinden yönetim ilkelerini hayata geçirmek için kurulmuş yapılardır. </a:t>
            </a:r>
            <a:endParaRPr lang="tr-TR" dirty="0" smtClean="0"/>
          </a:p>
          <a:p>
            <a:pPr algn="just"/>
            <a:r>
              <a:rPr lang="tr-TR" dirty="0" smtClean="0"/>
              <a:t>Sivil </a:t>
            </a:r>
            <a:r>
              <a:rPr lang="tr-TR" dirty="0"/>
              <a:t>toplumun yerel yönetimlere katılımını kolaylaştırmak için kurulmuş konseyler HABITAT II Zirvesi sonrası kurulan Yerel Gündem 21 sayesinde hayata geçirilmiştir. </a:t>
            </a:r>
            <a:endParaRPr lang="tr-TR" dirty="0" smtClean="0"/>
          </a:p>
          <a:p>
            <a:pPr algn="just"/>
            <a:r>
              <a:rPr lang="tr-TR" dirty="0" smtClean="0"/>
              <a:t>Kent </a:t>
            </a:r>
            <a:r>
              <a:rPr lang="tr-TR" dirty="0"/>
              <a:t>Konseylerinde, yereldeki kamu kurumu niteliğindeki meslek kuruluşları, sendikalar, noterler, üniversiteler, sivil toplum örgütleri ve mahalle muhtarları temsilcileri bulunur. </a:t>
            </a:r>
            <a:endParaRPr lang="tr-TR" dirty="0" smtClean="0"/>
          </a:p>
          <a:p>
            <a:pPr algn="just"/>
            <a:r>
              <a:rPr lang="tr-TR" dirty="0" smtClean="0"/>
              <a:t>Kent </a:t>
            </a:r>
            <a:r>
              <a:rPr lang="tr-TR" dirty="0"/>
              <a:t>konseyinde oluşturulan görüşler belediye meclisinin ilk toplantısında gündeme alınarak değerlendirilir. </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904496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5771" y="383885"/>
            <a:ext cx="7315200" cy="513080"/>
          </a:xfrm>
        </p:spPr>
        <p:txBody>
          <a:bodyPr/>
          <a:lstStyle/>
          <a:p>
            <a:r>
              <a:rPr lang="tr-TR" dirty="0" smtClean="0"/>
              <a:t>MAHALLE MUHTARLIĞI </a:t>
            </a:r>
            <a:endParaRPr lang="tr-TR" dirty="0"/>
          </a:p>
        </p:txBody>
      </p:sp>
      <p:sp>
        <p:nvSpPr>
          <p:cNvPr id="3" name="Metin Yer Tutucusu 2"/>
          <p:cNvSpPr>
            <a:spLocks noGrp="1"/>
          </p:cNvSpPr>
          <p:nvPr>
            <p:ph type="body" idx="1"/>
          </p:nvPr>
        </p:nvSpPr>
        <p:spPr>
          <a:xfrm>
            <a:off x="150140" y="1202974"/>
            <a:ext cx="8776577" cy="4603466"/>
          </a:xfrm>
        </p:spPr>
        <p:txBody>
          <a:bodyPr/>
          <a:lstStyle/>
          <a:p>
            <a:pPr algn="just"/>
            <a:r>
              <a:rPr lang="tr-TR" dirty="0"/>
              <a:t>Mahalle belediyelerin en küçük birimidir. Muhtar, mahalleyi temsil etmek üzere yerel seçimlerle seçilir. </a:t>
            </a:r>
            <a:endParaRPr lang="tr-TR" dirty="0" smtClean="0"/>
          </a:p>
          <a:p>
            <a:pPr algn="just"/>
            <a:r>
              <a:rPr lang="tr-TR" dirty="0" smtClean="0"/>
              <a:t>Muhtar</a:t>
            </a:r>
            <a:r>
              <a:rPr lang="tr-TR" dirty="0"/>
              <a:t>, hiçbir parti ile bağlantısının olmaması ve doğrudan mahalle sakinlerini temsil etmesi sebebiyle, tabandan demokratik hareketin en güzel örneğini oluşturmaktadır. </a:t>
            </a:r>
            <a:endParaRPr lang="tr-TR" dirty="0" smtClean="0"/>
          </a:p>
          <a:p>
            <a:pPr algn="just"/>
            <a:r>
              <a:rPr lang="tr-TR" dirty="0" smtClean="0"/>
              <a:t>Muhtarlık </a:t>
            </a:r>
            <a:r>
              <a:rPr lang="tr-TR" dirty="0"/>
              <a:t>kurumunu güçlendirmek, Türkiye’de tabandan demokrasinin ve sivil toplumun güçlendirilmesi anlamına gelir. </a:t>
            </a:r>
            <a:endParaRPr lang="tr-TR" dirty="0" smtClean="0"/>
          </a:p>
          <a:p>
            <a:pPr algn="just"/>
            <a:r>
              <a:rPr lang="tr-TR" dirty="0" smtClean="0"/>
              <a:t>Belediye </a:t>
            </a:r>
            <a:r>
              <a:rPr lang="tr-TR" dirty="0"/>
              <a:t>Kanunu’nda muhtarlık yetkilerini artıran birçok hüküm vardır. </a:t>
            </a:r>
            <a:endParaRPr lang="tr-TR" dirty="0" smtClean="0"/>
          </a:p>
          <a:p>
            <a:pPr algn="just"/>
            <a:r>
              <a:rPr lang="tr-TR" dirty="0" smtClean="0"/>
              <a:t>Belediye </a:t>
            </a:r>
            <a:r>
              <a:rPr lang="tr-TR" dirty="0"/>
              <a:t>Kanunu’na göre mahalle, muhtar ve ihtiyar heyeti tarafından yönetilir demektedir. </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2122660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5771" y="383885"/>
            <a:ext cx="7315200" cy="513080"/>
          </a:xfrm>
        </p:spPr>
        <p:txBody>
          <a:bodyPr/>
          <a:lstStyle/>
          <a:p>
            <a:r>
              <a:rPr lang="tr-TR" dirty="0" smtClean="0"/>
              <a:t>MAHALLE MUHTARLIĞI </a:t>
            </a:r>
            <a:endParaRPr lang="tr-TR" dirty="0"/>
          </a:p>
        </p:txBody>
      </p:sp>
      <p:sp>
        <p:nvSpPr>
          <p:cNvPr id="3" name="Metin Yer Tutucusu 2"/>
          <p:cNvSpPr>
            <a:spLocks noGrp="1"/>
          </p:cNvSpPr>
          <p:nvPr>
            <p:ph type="body" idx="1"/>
          </p:nvPr>
        </p:nvSpPr>
        <p:spPr>
          <a:xfrm>
            <a:off x="150140" y="1202974"/>
            <a:ext cx="8776577" cy="4603466"/>
          </a:xfrm>
        </p:spPr>
        <p:txBody>
          <a:bodyPr/>
          <a:lstStyle/>
          <a:p>
            <a:pPr algn="just"/>
            <a:r>
              <a:rPr lang="tr-TR" dirty="0"/>
              <a:t>Muhtar, mahalle sakinlerinin gönüllü katılımıyla ortak ihtiyaçları belirlemek, mahallenin yaşam kalitesini geliştirmek, belediye ve diğer kamu kurum ve kuruluşlarıyla ilişkilerini yürütmek, mahalle ile ilgili konularda görüş bildirmek, diğer kurumlarla iş birliği yapmak ve kanunlarla verilen diğer görevleri yapmakla yükümlüdür. </a:t>
            </a:r>
            <a:endParaRPr lang="tr-TR" dirty="0" smtClean="0"/>
          </a:p>
          <a:p>
            <a:pPr algn="just"/>
            <a:r>
              <a:rPr lang="tr-TR" dirty="0" smtClean="0"/>
              <a:t>Ayrıca</a:t>
            </a:r>
            <a:r>
              <a:rPr lang="tr-TR" dirty="0"/>
              <a:t>, mahalle muhtarları İhtisas Komisyonlarına ve meclis toplantılarına katılıp görüş bildirmek hakkına sahiptir. </a:t>
            </a:r>
            <a:endParaRPr lang="tr-TR" dirty="0" smtClean="0"/>
          </a:p>
          <a:p>
            <a:pPr algn="just"/>
            <a:r>
              <a:rPr lang="tr-TR" dirty="0" smtClean="0"/>
              <a:t>Muhtarlık </a:t>
            </a:r>
            <a:r>
              <a:rPr lang="tr-TR" dirty="0"/>
              <a:t>yasa ile birçok yetki ile donatılmış olmasına rağmen bugün muhtarlar yerel ve merkezi yönetim yetkililerinden fazla bir destek görmemekte ve birçok durumda şevk kırıcı uygulamalarla karşılaşmaktadırlar. </a:t>
            </a:r>
            <a:endParaRPr lang="tr-TR" dirty="0" smtClean="0"/>
          </a:p>
          <a:p>
            <a:pPr algn="just"/>
            <a:r>
              <a:rPr lang="tr-TR" dirty="0" smtClean="0"/>
              <a:t>Bu </a:t>
            </a:r>
            <a:r>
              <a:rPr lang="tr-TR" dirty="0"/>
              <a:t>sebeple, Türkiye’de muhtarlık kurumunu güçlendirecek bir hareket, tabandan demokrasinin gelişmesi anlamında büyük bir hizmet yapmış olacaktır.</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1406176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313080" y="613947"/>
            <a:ext cx="7587335" cy="587829"/>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Kaynakça</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İçerik Yer Tutucusu 2"/>
          <p:cNvSpPr txBox="1">
            <a:spLocks/>
          </p:cNvSpPr>
          <p:nvPr/>
        </p:nvSpPr>
        <p:spPr>
          <a:xfrm>
            <a:off x="313080" y="1355271"/>
            <a:ext cx="8517836" cy="4281345"/>
          </a:xfrm>
          <a:prstGeom prst="rect">
            <a:avLst/>
          </a:prstGeom>
        </p:spPr>
        <p:txBody>
          <a:bodyPr lIns="0" tIns="0" rIns="0" bIns="0" anchor="t">
            <a:no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000" b="0" i="0" kern="1200">
                <a:solidFill>
                  <a:schemeClr val="tx1"/>
                </a:solidFill>
                <a:latin typeface="Arial"/>
                <a:ea typeface="+mn-ea"/>
                <a:cs typeface="Arial"/>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tr-TR" sz="1600" dirty="0" smtClean="0"/>
          </a:p>
          <a:p>
            <a:pPr algn="just">
              <a:lnSpc>
                <a:spcPct val="100000"/>
              </a:lnSpc>
              <a:buClr>
                <a:srgbClr val="000099"/>
              </a:buClr>
              <a:buFont typeface="Wingdings" panose="05000000000000000000" pitchFamily="2" charset="2"/>
              <a:buChar char="q"/>
            </a:pPr>
            <a:endParaRPr lang="tr-TR"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dirty="0">
              <a:latin typeface="Arial" panose="020B0604020202020204" pitchFamily="34" charset="0"/>
              <a:cs typeface="Arial" panose="020B0604020202020204" pitchFamily="34" charset="0"/>
            </a:endParaRPr>
          </a:p>
        </p:txBody>
      </p:sp>
      <p:sp>
        <p:nvSpPr>
          <p:cNvPr id="7" name="Dikdörtgen 6"/>
          <p:cNvSpPr/>
          <p:nvPr/>
        </p:nvSpPr>
        <p:spPr>
          <a:xfrm>
            <a:off x="548640" y="1355271"/>
            <a:ext cx="7790688" cy="3139321"/>
          </a:xfrm>
          <a:prstGeom prst="rect">
            <a:avLst/>
          </a:prstGeom>
        </p:spPr>
        <p:txBody>
          <a:bodyPr wrap="square">
            <a:spAutoFit/>
          </a:bodyPr>
          <a:lstStyle/>
          <a:p>
            <a:pPr marL="536575" indent="-536575" algn="just"/>
            <a:r>
              <a:rPr lang="tr-TR" dirty="0" smtClean="0">
                <a:latin typeface="Arial" panose="020B0604020202020204" pitchFamily="34" charset="0"/>
                <a:cs typeface="Arial" panose="020B0604020202020204" pitchFamily="34" charset="0"/>
              </a:rPr>
              <a:t>Anonim. (2001). </a:t>
            </a:r>
            <a:r>
              <a:rPr lang="tr-TR" dirty="0">
                <a:latin typeface="Arial" panose="020B0604020202020204" pitchFamily="34" charset="0"/>
                <a:cs typeface="Arial" panose="020B0604020202020204" pitchFamily="34" charset="0"/>
              </a:rPr>
              <a:t>YEREL </a:t>
            </a:r>
            <a:r>
              <a:rPr lang="tr-TR" dirty="0" smtClean="0">
                <a:latin typeface="Arial" panose="020B0604020202020204" pitchFamily="34" charset="0"/>
                <a:cs typeface="Arial" panose="020B0604020202020204" pitchFamily="34" charset="0"/>
              </a:rPr>
              <a:t>YÖNETİMLER ÖZEL </a:t>
            </a:r>
            <a:r>
              <a:rPr lang="tr-TR" dirty="0">
                <a:latin typeface="Arial" panose="020B0604020202020204" pitchFamily="34" charset="0"/>
                <a:cs typeface="Arial" panose="020B0604020202020204" pitchFamily="34" charset="0"/>
              </a:rPr>
              <a:t>İHTİSAS KOMİSYONU </a:t>
            </a:r>
            <a:r>
              <a:rPr lang="tr-TR" dirty="0" smtClean="0">
                <a:latin typeface="Arial" panose="020B0604020202020204" pitchFamily="34" charset="0"/>
                <a:cs typeface="Arial" panose="020B0604020202020204" pitchFamily="34" charset="0"/>
              </a:rPr>
              <a:t>RAPORU</a:t>
            </a:r>
            <a:r>
              <a:rPr lang="tr-TR" dirty="0">
                <a:latin typeface="Arial" panose="020B0604020202020204" pitchFamily="34" charset="0"/>
                <a:cs typeface="Arial" panose="020B0604020202020204" pitchFamily="34" charset="0"/>
              </a:rPr>
              <a:t>. http://</a:t>
            </a:r>
            <a:r>
              <a:rPr lang="tr-TR" dirty="0" smtClean="0">
                <a:latin typeface="Arial" panose="020B0604020202020204" pitchFamily="34" charset="0"/>
                <a:cs typeface="Arial" panose="020B0604020202020204" pitchFamily="34" charset="0"/>
              </a:rPr>
              <a:t>www.sbb.gov.tr/wp-content/uploads/2018/11/08_YerelYonetimler.pdf Erişim Tarihi: </a:t>
            </a:r>
            <a:r>
              <a:rPr lang="tr-TR" dirty="0">
                <a:latin typeface="Arial" panose="020B0604020202020204" pitchFamily="34" charset="0"/>
                <a:cs typeface="Arial" panose="020B0604020202020204" pitchFamily="34" charset="0"/>
              </a:rPr>
              <a:t>09.04.2020</a:t>
            </a:r>
          </a:p>
          <a:p>
            <a:pPr marL="536575" indent="-536575" algn="just"/>
            <a:r>
              <a:rPr lang="tr-TR" dirty="0" smtClean="0">
                <a:latin typeface="Arial" panose="020B0604020202020204" pitchFamily="34" charset="0"/>
                <a:cs typeface="Arial" panose="020B0604020202020204" pitchFamily="34" charset="0"/>
              </a:rPr>
              <a:t>Özgür, A. E., Toksöz, </a:t>
            </a:r>
            <a:r>
              <a:rPr lang="tr-TR" dirty="0">
                <a:latin typeface="Arial" panose="020B0604020202020204" pitchFamily="34" charset="0"/>
                <a:cs typeface="Arial" panose="020B0604020202020204" pitchFamily="34" charset="0"/>
              </a:rPr>
              <a:t>F</a:t>
            </a:r>
            <a:r>
              <a:rPr lang="tr-TR" dirty="0" smtClean="0">
                <a:latin typeface="Arial" panose="020B0604020202020204" pitchFamily="34" charset="0"/>
                <a:cs typeface="Arial" panose="020B0604020202020204" pitchFamily="34" charset="0"/>
              </a:rPr>
              <a:t>., Atar, </a:t>
            </a:r>
            <a:r>
              <a:rPr lang="tr-TR" dirty="0">
                <a:latin typeface="Arial" panose="020B0604020202020204" pitchFamily="34" charset="0"/>
                <a:cs typeface="Arial" panose="020B0604020202020204" pitchFamily="34" charset="0"/>
              </a:rPr>
              <a:t>G</a:t>
            </a:r>
            <a:r>
              <a:rPr lang="tr-TR" dirty="0" smtClean="0">
                <a:latin typeface="Arial" panose="020B0604020202020204" pitchFamily="34" charset="0"/>
                <a:cs typeface="Arial" panose="020B0604020202020204" pitchFamily="34" charset="0"/>
              </a:rPr>
              <a:t>., Koç, </a:t>
            </a:r>
            <a:r>
              <a:rPr lang="tr-TR" dirty="0">
                <a:latin typeface="Arial" panose="020B0604020202020204" pitchFamily="34" charset="0"/>
                <a:cs typeface="Arial" panose="020B0604020202020204" pitchFamily="34" charset="0"/>
              </a:rPr>
              <a:t>L</a:t>
            </a:r>
            <a:r>
              <a:rPr lang="tr-TR" dirty="0" smtClean="0">
                <a:latin typeface="Arial" panose="020B0604020202020204" pitchFamily="34" charset="0"/>
                <a:cs typeface="Arial" panose="020B0604020202020204" pitchFamily="34" charset="0"/>
              </a:rPr>
              <a:t>., Akalın, </a:t>
            </a:r>
            <a:r>
              <a:rPr lang="tr-TR" dirty="0">
                <a:latin typeface="Arial" panose="020B0604020202020204" pitchFamily="34" charset="0"/>
                <a:cs typeface="Arial" panose="020B0604020202020204" pitchFamily="34" charset="0"/>
              </a:rPr>
              <a:t>N</a:t>
            </a:r>
            <a:r>
              <a:rPr lang="tr-TR" dirty="0" smtClean="0">
                <a:latin typeface="Arial" panose="020B0604020202020204" pitchFamily="34" charset="0"/>
                <a:cs typeface="Arial" panose="020B0604020202020204" pitchFamily="34" charset="0"/>
              </a:rPr>
              <a:t>., Uluçay, </a:t>
            </a:r>
            <a:r>
              <a:rPr lang="tr-TR" dirty="0">
                <a:latin typeface="Arial" panose="020B0604020202020204" pitchFamily="34" charset="0"/>
                <a:cs typeface="Arial" panose="020B0604020202020204" pitchFamily="34" charset="0"/>
              </a:rPr>
              <a:t>Ö</a:t>
            </a:r>
            <a:r>
              <a:rPr lang="tr-TR" dirty="0" smtClean="0">
                <a:latin typeface="Arial" panose="020B0604020202020204" pitchFamily="34" charset="0"/>
                <a:cs typeface="Arial" panose="020B0604020202020204" pitchFamily="34" charset="0"/>
              </a:rPr>
              <a:t>. (2009</a:t>
            </a:r>
            <a:r>
              <a:rPr lang="tr-TR" dirty="0">
                <a:latin typeface="Arial" panose="020B0604020202020204" pitchFamily="34" charset="0"/>
                <a:cs typeface="Arial" panose="020B0604020202020204" pitchFamily="34" charset="0"/>
              </a:rPr>
              <a:t>). Yerel Yönetim Sistemleri. TESEV </a:t>
            </a:r>
            <a:r>
              <a:rPr lang="tr-TR" dirty="0" smtClean="0">
                <a:latin typeface="Arial" panose="020B0604020202020204" pitchFamily="34" charset="0"/>
                <a:cs typeface="Arial" panose="020B0604020202020204" pitchFamily="34" charset="0"/>
              </a:rPr>
              <a:t>Yayınları, 140, İstanbul.</a:t>
            </a:r>
          </a:p>
          <a:p>
            <a:pPr marL="536575" indent="-536575" algn="just"/>
            <a:r>
              <a:rPr lang="tr-TR" dirty="0" smtClean="0">
                <a:latin typeface="Arial" panose="020B0604020202020204" pitchFamily="34" charset="0"/>
                <a:cs typeface="Arial" panose="020B0604020202020204" pitchFamily="34" charset="0"/>
              </a:rPr>
              <a:t>Yılmaz, H. H</a:t>
            </a:r>
            <a:r>
              <a:rPr lang="tr-TR" dirty="0">
                <a:latin typeface="Arial" panose="020B0604020202020204" pitchFamily="34" charset="0"/>
                <a:cs typeface="Arial" panose="020B0604020202020204" pitchFamily="34" charset="0"/>
              </a:rPr>
              <a:t>., «Türkiye’de Yerel Yönetimler», Yerel Yönetimler Maliyesi </a:t>
            </a:r>
            <a:r>
              <a:rPr lang="tr-TR" dirty="0" smtClean="0">
                <a:latin typeface="Arial" panose="020B0604020202020204" pitchFamily="34" charset="0"/>
                <a:cs typeface="Arial" panose="020B0604020202020204" pitchFamily="34" charset="0"/>
              </a:rPr>
              <a:t>Dersi Ankara Üniversitesi Açık Arşiv Ders Notu. (2018</a:t>
            </a:r>
            <a:r>
              <a:rPr lang="tr-TR" dirty="0">
                <a:latin typeface="Arial" panose="020B0604020202020204" pitchFamily="34" charset="0"/>
                <a:cs typeface="Arial" panose="020B0604020202020204" pitchFamily="34" charset="0"/>
              </a:rPr>
              <a:t>). https://</a:t>
            </a:r>
            <a:r>
              <a:rPr lang="tr-TR" dirty="0" smtClean="0">
                <a:latin typeface="Arial" panose="020B0604020202020204" pitchFamily="34" charset="0"/>
                <a:cs typeface="Arial" panose="020B0604020202020204" pitchFamily="34" charset="0"/>
              </a:rPr>
              <a:t>acikders.ankara.edu.tr/mod/resource/view.php?id=40092. Erişim Tarihi: 09.04.2020</a:t>
            </a:r>
          </a:p>
          <a:p>
            <a:pPr marL="536575" indent="-536575" algn="just"/>
            <a:endParaRPr lang="tr-TR"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3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GİRİŞ</a:t>
            </a:r>
          </a:p>
        </p:txBody>
      </p:sp>
      <p:sp>
        <p:nvSpPr>
          <p:cNvPr id="3" name="Metin Yer Tutucusu 2"/>
          <p:cNvSpPr>
            <a:spLocks noGrp="1"/>
          </p:cNvSpPr>
          <p:nvPr>
            <p:ph type="body" idx="1"/>
          </p:nvPr>
        </p:nvSpPr>
        <p:spPr>
          <a:xfrm>
            <a:off x="169320" y="1357782"/>
            <a:ext cx="8775504" cy="3683000"/>
          </a:xfrm>
        </p:spPr>
        <p:txBody>
          <a:bodyPr/>
          <a:lstStyle/>
          <a:p>
            <a:pPr algn="just"/>
            <a:r>
              <a:rPr lang="tr-TR" dirty="0"/>
              <a:t>Türkiye’de üç kademeli yerel yönetim sistemi bulunmaktadır. Türkiye’nin gerek gelişmişlik düzeyi gerekse geleneksel yapısından kaynaklanan köy olgusu ayrı bir yönetim birimi olarak hala varlığını sürdürmektedir. </a:t>
            </a:r>
            <a:endParaRPr lang="tr-TR" dirty="0" smtClean="0"/>
          </a:p>
          <a:p>
            <a:pPr algn="just"/>
            <a:r>
              <a:rPr lang="tr-TR" dirty="0" smtClean="0"/>
              <a:t>Bu </a:t>
            </a:r>
            <a:r>
              <a:rPr lang="tr-TR" dirty="0"/>
              <a:t>çalışma için seçilen beş ülkede de büyüklüğü ve nüfusu ne olursa olsun nerdeyse tüm yerleşim birimleri belediye olarak adlandırılmaktadır. </a:t>
            </a:r>
            <a:endParaRPr lang="tr-TR" dirty="0" smtClean="0"/>
          </a:p>
          <a:p>
            <a:pPr algn="just"/>
            <a:r>
              <a:rPr lang="tr-TR" dirty="0" smtClean="0"/>
              <a:t>Köyler </a:t>
            </a:r>
            <a:r>
              <a:rPr lang="tr-TR" dirty="0"/>
              <a:t>için ayrı bir yönetim birimi yoktur. </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2160763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7237" y="468223"/>
            <a:ext cx="7654996" cy="513080"/>
          </a:xfrm>
        </p:spPr>
        <p:txBody>
          <a:bodyPr/>
          <a:lstStyle/>
          <a:p>
            <a:r>
              <a:rPr lang="tr-TR" dirty="0"/>
              <a:t>GİRİŞ</a:t>
            </a:r>
          </a:p>
        </p:txBody>
      </p:sp>
      <p:sp>
        <p:nvSpPr>
          <p:cNvPr id="3" name="Metin Yer Tutucusu 2"/>
          <p:cNvSpPr>
            <a:spLocks noGrp="1"/>
          </p:cNvSpPr>
          <p:nvPr>
            <p:ph type="body" idx="1"/>
          </p:nvPr>
        </p:nvSpPr>
        <p:spPr>
          <a:xfrm>
            <a:off x="368496" y="1723542"/>
            <a:ext cx="8775504" cy="3683000"/>
          </a:xfrm>
        </p:spPr>
        <p:txBody>
          <a:bodyPr/>
          <a:lstStyle/>
          <a:p>
            <a:pPr algn="just"/>
            <a:r>
              <a:rPr lang="tr-TR" dirty="0"/>
              <a:t>AB ülkelerinden bazıları federal, bazıları da </a:t>
            </a:r>
            <a:r>
              <a:rPr lang="tr-TR" dirty="0" err="1"/>
              <a:t>üniter</a:t>
            </a:r>
            <a:r>
              <a:rPr lang="tr-TR" dirty="0"/>
              <a:t> devlet yapısına sahiptir. Avrupa Birliği ülkeleri yerel yönetim sistemlerinde bir birlik yoktur. </a:t>
            </a:r>
            <a:endParaRPr lang="tr-TR" dirty="0" smtClean="0"/>
          </a:p>
          <a:p>
            <a:pPr algn="just"/>
            <a:r>
              <a:rPr lang="tr-TR" dirty="0" smtClean="0"/>
              <a:t>Ülkeler </a:t>
            </a:r>
            <a:r>
              <a:rPr lang="tr-TR" dirty="0"/>
              <a:t>kendi özel koşullarına göre yerel yönetimlerini oluşturmuşlardır. Yerel yönetimlerin yapısı, işleyişi, kurulması gibi konularda Avrupa Birliği tarafından kabul edilen standart Avrupa Konseyi tarafından kabul edilen </a:t>
            </a:r>
            <a:r>
              <a:rPr lang="tr-TR" b="1" dirty="0"/>
              <a:t>Avrupa Yerel Yönetim Özerklik Şartı’dır</a:t>
            </a:r>
            <a:r>
              <a:rPr lang="tr-TR" dirty="0"/>
              <a:t>. </a:t>
            </a:r>
            <a:endParaRPr lang="tr-TR" dirty="0" smtClean="0"/>
          </a:p>
          <a:p>
            <a:pPr algn="just"/>
            <a:r>
              <a:rPr lang="tr-TR" dirty="0" smtClean="0"/>
              <a:t>Avrupa </a:t>
            </a:r>
            <a:r>
              <a:rPr lang="tr-TR" dirty="0"/>
              <a:t>Birliği’nin beklentisi, üye ve aday ülkelerin sözü edilen </a:t>
            </a:r>
            <a:r>
              <a:rPr lang="tr-TR" dirty="0" err="1"/>
              <a:t>Şart’a</a:t>
            </a:r>
            <a:r>
              <a:rPr lang="tr-TR" dirty="0"/>
              <a:t> uymasıdır. </a:t>
            </a:r>
            <a:endParaRPr lang="tr-TR" dirty="0" smtClean="0"/>
          </a:p>
          <a:p>
            <a:pPr algn="just"/>
            <a:r>
              <a:rPr lang="tr-TR" dirty="0" smtClean="0"/>
              <a:t>Ancak </a:t>
            </a:r>
            <a:r>
              <a:rPr lang="tr-TR" dirty="0"/>
              <a:t>bunun yanında, Avrupa Birliği gerek Anayasa Taslağı’nda gerekse Lizbon Sözleşmesi’nde ve bölgesel politika belgelerinde ek koşullar öne sürmektedir.</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2080338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9350" y="454075"/>
            <a:ext cx="7654996" cy="513080"/>
          </a:xfrm>
        </p:spPr>
        <p:txBody>
          <a:bodyPr/>
          <a:lstStyle/>
          <a:p>
            <a:r>
              <a:rPr lang="tr-TR" dirty="0" smtClean="0"/>
              <a:t>YEREL YÖNETİM BİRİMLERİ</a:t>
            </a:r>
            <a:endParaRPr lang="tr-TR" dirty="0"/>
          </a:p>
        </p:txBody>
      </p:sp>
      <p:sp>
        <p:nvSpPr>
          <p:cNvPr id="3" name="Metin Yer Tutucusu 2"/>
          <p:cNvSpPr>
            <a:spLocks noGrp="1"/>
          </p:cNvSpPr>
          <p:nvPr>
            <p:ph type="body" idx="1"/>
          </p:nvPr>
        </p:nvSpPr>
        <p:spPr>
          <a:xfrm>
            <a:off x="409350" y="1787550"/>
            <a:ext cx="8300310" cy="3271368"/>
          </a:xfrm>
        </p:spPr>
        <p:txBody>
          <a:bodyPr/>
          <a:lstStyle/>
          <a:p>
            <a:pPr algn="just"/>
            <a:r>
              <a:rPr lang="tr-TR" dirty="0" smtClean="0"/>
              <a:t>Türkiye’de </a:t>
            </a:r>
            <a:r>
              <a:rPr lang="tr-TR" dirty="0"/>
              <a:t>Yerel Yönetim Birimleri üç kategoriye ayrılır. Bunlar belediyeler, il özel idareleri ve köylerdir. Mahalle, belediye seviyesinde yerel yönetimin en küçük birimi olarak kabul edilmektedir. </a:t>
            </a:r>
            <a:endParaRPr lang="tr-TR" dirty="0" smtClean="0"/>
          </a:p>
          <a:p>
            <a:pPr algn="just"/>
            <a:r>
              <a:rPr lang="tr-TR" dirty="0" smtClean="0"/>
              <a:t>Türkiye’de </a:t>
            </a:r>
            <a:r>
              <a:rPr lang="tr-TR" dirty="0"/>
              <a:t>yerel yönetim sistemi il özel idaresi, belediye ve köy olmak üzere üç kademelidir. Ancak bu üç kademe arasında tüzel olarak herhangi bir hiyerarşik ilişki bulunmadığı gibi eşgüdüm amaçlı ilişki de bulunmamaktadır. Bunların birbirleri arasındaki ilişkisizlik, genel yönetimin taşra kuruluşları olan ilçe (kaymakamlık) ve il (valilik) kanalları ile giderilmektedir.</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2172815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YEREL YÖNETİM BİRİMLERİ</a:t>
            </a:r>
          </a:p>
        </p:txBody>
      </p:sp>
      <p:sp>
        <p:nvSpPr>
          <p:cNvPr id="3" name="Metin Yer Tutucusu 2"/>
          <p:cNvSpPr>
            <a:spLocks noGrp="1"/>
          </p:cNvSpPr>
          <p:nvPr>
            <p:ph type="body" idx="1"/>
          </p:nvPr>
        </p:nvSpPr>
        <p:spPr>
          <a:xfrm>
            <a:off x="169320" y="1357782"/>
            <a:ext cx="8775504" cy="3683000"/>
          </a:xfrm>
        </p:spPr>
        <p:txBody>
          <a:bodyPr/>
          <a:lstStyle/>
          <a:p>
            <a:pPr algn="just"/>
            <a:r>
              <a:rPr lang="tr-TR" dirty="0" smtClean="0"/>
              <a:t>Kamu </a:t>
            </a:r>
            <a:r>
              <a:rPr lang="tr-TR" dirty="0"/>
              <a:t>yönetimi, genel olarak merkezi yönetim - yerel yönetimler gerilimi üzerine kurulur. </a:t>
            </a:r>
            <a:endParaRPr lang="tr-TR" dirty="0" smtClean="0"/>
          </a:p>
          <a:p>
            <a:pPr algn="just"/>
            <a:r>
              <a:rPr lang="tr-TR" dirty="0" smtClean="0"/>
              <a:t>Değişik </a:t>
            </a:r>
            <a:r>
              <a:rPr lang="tr-TR" dirty="0"/>
              <a:t>zaman ve koşullarda merkezi ve yerel yönetimler arasındaki işbölümü bu gerilimin niteliğine göre dengelenir. </a:t>
            </a:r>
            <a:endParaRPr lang="tr-TR" dirty="0" smtClean="0"/>
          </a:p>
          <a:p>
            <a:pPr algn="just"/>
            <a:r>
              <a:rPr lang="tr-TR" dirty="0" smtClean="0"/>
              <a:t>Bugün </a:t>
            </a:r>
            <a:r>
              <a:rPr lang="tr-TR" dirty="0"/>
              <a:t>Türk kamu yönetiminde dengenin merkezi yönetimden yana ve merkezi yönetimin görev ve yetkilerinin yerel yönetimlere göre daha fazla olduğu bilinmektedir.</a:t>
            </a:r>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326993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YEREL YÖNETİM BİRİMLERİ</a:t>
            </a:r>
          </a:p>
        </p:txBody>
      </p:sp>
      <p:sp>
        <p:nvSpPr>
          <p:cNvPr id="3" name="Metin Yer Tutucusu 2"/>
          <p:cNvSpPr>
            <a:spLocks noGrp="1"/>
          </p:cNvSpPr>
          <p:nvPr>
            <p:ph type="body" idx="1"/>
          </p:nvPr>
        </p:nvSpPr>
        <p:spPr>
          <a:xfrm>
            <a:off x="169320" y="1357782"/>
            <a:ext cx="8775504" cy="3683000"/>
          </a:xfrm>
        </p:spPr>
        <p:txBody>
          <a:bodyPr/>
          <a:lstStyle/>
          <a:p>
            <a:pPr algn="just"/>
            <a:r>
              <a:rPr lang="tr-TR" dirty="0" smtClean="0"/>
              <a:t>Bu </a:t>
            </a:r>
            <a:r>
              <a:rPr lang="tr-TR" dirty="0"/>
              <a:t>yapının;</a:t>
            </a:r>
          </a:p>
          <a:p>
            <a:pPr lvl="1" algn="just"/>
            <a:r>
              <a:rPr lang="tr-TR" sz="2000" dirty="0" smtClean="0">
                <a:latin typeface="Arial" panose="020B0604020202020204" pitchFamily="34" charset="0"/>
                <a:cs typeface="Arial" panose="020B0604020202020204" pitchFamily="34" charset="0"/>
              </a:rPr>
              <a:t>Hizmetlerin yürütülmesinde aksaklıklara neden olduğu,</a:t>
            </a:r>
          </a:p>
          <a:p>
            <a:pPr lvl="1" algn="just"/>
            <a:r>
              <a:rPr lang="tr-TR" sz="2000" dirty="0" smtClean="0">
                <a:latin typeface="Arial" panose="020B0604020202020204" pitchFamily="34" charset="0"/>
                <a:cs typeface="Arial" panose="020B0604020202020204" pitchFamily="34" charset="0"/>
              </a:rPr>
              <a:t>Hizmetin gerektirdiği esnekliği sağlayamadığı,</a:t>
            </a:r>
          </a:p>
          <a:p>
            <a:pPr lvl="1" algn="just"/>
            <a:r>
              <a:rPr lang="tr-TR" sz="2000" dirty="0" smtClean="0">
                <a:latin typeface="Arial" panose="020B0604020202020204" pitchFamily="34" charset="0"/>
                <a:cs typeface="Arial" panose="020B0604020202020204" pitchFamily="34" charset="0"/>
              </a:rPr>
              <a:t>Tasarruf, verimlilik, demokratiklik ilkelerine uygun olmadığı,</a:t>
            </a:r>
          </a:p>
          <a:p>
            <a:pPr lvl="1" algn="just"/>
            <a:r>
              <a:rPr lang="tr-TR" sz="2000" dirty="0" smtClean="0">
                <a:latin typeface="Arial" panose="020B0604020202020204" pitchFamily="34" charset="0"/>
                <a:cs typeface="Arial" panose="020B0604020202020204" pitchFamily="34" charset="0"/>
              </a:rPr>
              <a:t>Hizmetlerin gecikmesine ve bürokrasiye neden olduğu,</a:t>
            </a:r>
          </a:p>
          <a:p>
            <a:pPr algn="just"/>
            <a:r>
              <a:rPr lang="tr-TR" dirty="0" smtClean="0"/>
              <a:t>öne sürülmekte ve yerel yönetimlerde reform yapılması, kimi yetkilerin merkezden yerele devredilmesi ve merkez-yerel dengesinin yeniden oluşturulması gereği yaygın biçiminde tartışılmaktadır.</a:t>
            </a:r>
            <a:endParaRPr lang="tr-TR" dirty="0"/>
          </a:p>
        </p:txBody>
      </p:sp>
      <p:sp>
        <p:nvSpPr>
          <p:cNvPr id="4" name="Altbilgi Yer Tutucusu 3"/>
          <p:cNvSpPr>
            <a:spLocks noGrp="1"/>
          </p:cNvSpPr>
          <p:nvPr>
            <p:ph type="ftr" sz="quarter" idx="5"/>
          </p:nvPr>
        </p:nvSpPr>
        <p:spPr/>
        <p:txBody>
          <a:bodyPr/>
          <a:lstStyle/>
          <a:p>
            <a:endParaRPr lang="tr-TR"/>
          </a:p>
        </p:txBody>
      </p:sp>
    </p:spTree>
    <p:extLst>
      <p:ext uri="{BB962C8B-B14F-4D97-AF65-F5344CB8AC3E}">
        <p14:creationId xmlns:p14="http://schemas.microsoft.com/office/powerpoint/2010/main" val="34932916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13438</TotalTime>
  <Words>3049</Words>
  <Application>Microsoft Office PowerPoint</Application>
  <PresentationFormat>Ekran Gösterisi (4:3)</PresentationFormat>
  <Paragraphs>205</Paragraphs>
  <Slides>44</Slides>
  <Notes>0</Notes>
  <HiddenSlides>0</HiddenSlides>
  <MMClips>0</MMClips>
  <ScaleCrop>false</ScaleCrop>
  <HeadingPairs>
    <vt:vector size="6" baseType="variant">
      <vt:variant>
        <vt:lpstr>Kullanılan Yazı Tipleri</vt:lpstr>
      </vt:variant>
      <vt:variant>
        <vt:i4>5</vt:i4>
      </vt:variant>
      <vt:variant>
        <vt:lpstr>Tema</vt:lpstr>
      </vt:variant>
      <vt:variant>
        <vt:i4>3</vt:i4>
      </vt:variant>
      <vt:variant>
        <vt:lpstr>Slayt Başlıkları</vt:lpstr>
      </vt:variant>
      <vt:variant>
        <vt:i4>44</vt:i4>
      </vt:variant>
    </vt:vector>
  </HeadingPairs>
  <TitlesOfParts>
    <vt:vector size="52" baseType="lpstr">
      <vt:lpstr>ＭＳ Ｐゴシック</vt:lpstr>
      <vt:lpstr>Arial</vt:lpstr>
      <vt:lpstr>Calibri</vt:lpstr>
      <vt:lpstr>Times New Roman</vt:lpstr>
      <vt:lpstr>Wingdings</vt:lpstr>
      <vt:lpstr>ekonomi</vt:lpstr>
      <vt:lpstr>1_Rics</vt:lpstr>
      <vt:lpstr>h.t.</vt:lpstr>
      <vt:lpstr>PowerPoint Sunusu</vt:lpstr>
      <vt:lpstr>PowerPoint Sunusu</vt:lpstr>
      <vt:lpstr>GİRİŞ</vt:lpstr>
      <vt:lpstr>GİRİŞ</vt:lpstr>
      <vt:lpstr>GİRİŞ</vt:lpstr>
      <vt:lpstr>GİRİŞ</vt:lpstr>
      <vt:lpstr>YEREL YÖNETİM BİRİMLERİ</vt:lpstr>
      <vt:lpstr>YEREL YÖNETİM BİRİMLERİ</vt:lpstr>
      <vt:lpstr>YEREL YÖNETİM BİRİMLERİ</vt:lpstr>
      <vt:lpstr>ANAYASAL VE YASAL ÇERÇEVE </vt:lpstr>
      <vt:lpstr>ANAYASAL VE YASAL ÇERÇEVE </vt:lpstr>
      <vt:lpstr>ANAYASAL VE YASAL ÇERÇEVE </vt:lpstr>
      <vt:lpstr>ANAYASAL VE YASAL ÇERÇEVE </vt:lpstr>
      <vt:lpstr>ANAYASAL VE YASAL ÇERÇEVE </vt:lpstr>
      <vt:lpstr>YEREL YÖNETİM BİRİMLERİ</vt:lpstr>
      <vt:lpstr>YEREL YÖNETİM BİRİMLERİ</vt:lpstr>
      <vt:lpstr>YEREL YÖNETİM BİRİMLERİ</vt:lpstr>
      <vt:lpstr>BELEDİYELER</vt:lpstr>
      <vt:lpstr>BÜYÜKŞEHİR BELEDİYELERİ </vt:lpstr>
      <vt:lpstr>BÜYÜKŞEHİR BELEDİYELERİ </vt:lpstr>
      <vt:lpstr>ORGANLAR - BELEDİYELER </vt:lpstr>
      <vt:lpstr>ORGANLAR - BELEDİYELER </vt:lpstr>
      <vt:lpstr>ORGANLAR - BELEDİYELER </vt:lpstr>
      <vt:lpstr>ORGANLAR - İL ÖZEL İDARESİ </vt:lpstr>
      <vt:lpstr>ORGANLAR - İL ÖZEL İDARESİ </vt:lpstr>
      <vt:lpstr>YEREL YÖNETİM VE KENT YÖNETİMİ SİSTEMLERİ</vt:lpstr>
      <vt:lpstr>YEREL YÖNETİM VE KENT YÖNETİMİ SİSTEMLERİ</vt:lpstr>
      <vt:lpstr>YEREL YÖNETİM VE KENT YÖNETİMİ SİSTEMLERİ</vt:lpstr>
      <vt:lpstr>YEREL YÖNETİM VE KENT YÖNETİMİ SİSTEMLERİ</vt:lpstr>
      <vt:lpstr>YEREL YÖNETİM VE KENT YÖNETİMİ SİSTEMLERİ</vt:lpstr>
      <vt:lpstr>YEREL YÖNETİM VE KENT YÖNETİMİ SİSTEMLERİ</vt:lpstr>
      <vt:lpstr>YEREL YÖNETİM VE KENT YÖNETİMİ SİSTEMLERİ</vt:lpstr>
      <vt:lpstr>YEREL YÖNETİMLERİN MALİ YAPISI </vt:lpstr>
      <vt:lpstr>YEREL YÖNETİMLERİN MALİ YAPISI </vt:lpstr>
      <vt:lpstr>DENETİM </vt:lpstr>
      <vt:lpstr>DENETİM </vt:lpstr>
      <vt:lpstr>DENETİM </vt:lpstr>
      <vt:lpstr>DENETİM </vt:lpstr>
      <vt:lpstr>YEREL DEMOKRASİ </vt:lpstr>
      <vt:lpstr>BELEDİYE MECLİSLERİ VE İHTİSAS KOMİSYONLARINA KATILIM </vt:lpstr>
      <vt:lpstr>KENT KONSEYLERİ </vt:lpstr>
      <vt:lpstr>MAHALLE MUHTARLIĞI </vt:lpstr>
      <vt:lpstr>MAHALLE MUHTARLIĞI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876</cp:revision>
  <cp:lastPrinted>2016-10-24T07:53:35Z</cp:lastPrinted>
  <dcterms:created xsi:type="dcterms:W3CDTF">2016-09-18T09:35:24Z</dcterms:created>
  <dcterms:modified xsi:type="dcterms:W3CDTF">2020-04-17T09:35:26Z</dcterms:modified>
</cp:coreProperties>
</file>