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66" r:id="rId12"/>
    <p:sldId id="267" r:id="rId13"/>
    <p:sldId id="268" r:id="rId14"/>
    <p:sldId id="269" r:id="rId15"/>
    <p:sldId id="270" r:id="rId16"/>
    <p:sldId id="291" r:id="rId17"/>
    <p:sldId id="293" r:id="rId18"/>
    <p:sldId id="271" r:id="rId19"/>
    <p:sldId id="272" r:id="rId20"/>
    <p:sldId id="273" r:id="rId21"/>
    <p:sldId id="274" r:id="rId22"/>
    <p:sldId id="275" r:id="rId23"/>
    <p:sldId id="276" r:id="rId24"/>
    <p:sldId id="296" r:id="rId25"/>
    <p:sldId id="297" r:id="rId26"/>
    <p:sldId id="294" r:id="rId27"/>
    <p:sldId id="295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324" autoAdjust="0"/>
    <p:restoredTop sz="94660"/>
  </p:normalViewPr>
  <p:slideViewPr>
    <p:cSldViewPr snapToGrid="0">
      <p:cViewPr varScale="1">
        <p:scale>
          <a:sx n="67" d="100"/>
          <a:sy n="67" d="100"/>
        </p:scale>
        <p:origin x="80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4/14/2020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4/14/2020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4/14/2020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4/14/2020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4/14/2020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4/14/2020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4/14/2020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4/14/2020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4/14/2020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4/14/2020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4/14/2020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4/14/2020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600200" y="2386744"/>
            <a:ext cx="8991600" cy="1965800"/>
          </a:xfrm>
        </p:spPr>
        <p:txBody>
          <a:bodyPr>
            <a:normAutofit/>
          </a:bodyPr>
          <a:lstStyle/>
          <a:p>
            <a:r>
              <a:rPr lang="en-US" dirty="0" smtClean="0"/>
              <a:t>REPASO 2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MARCADORES</a:t>
            </a: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51186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14387" y="1785939"/>
            <a:ext cx="10558463" cy="4282702"/>
          </a:xfrm>
        </p:spPr>
        <p:txBody>
          <a:bodyPr/>
          <a:lstStyle/>
          <a:p>
            <a:pPr marL="0" lvl="0" indent="0">
              <a:lnSpc>
                <a:spcPct val="150000"/>
              </a:lnSpc>
              <a:buNone/>
            </a:pPr>
            <a:r>
              <a:rPr lang="en-US" sz="3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5</a:t>
            </a:r>
            <a:r>
              <a:rPr lang="en-US" sz="3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.  </a:t>
            </a:r>
            <a:r>
              <a:rPr lang="es-ES_tradnl" sz="3200" dirty="0" smtClean="0"/>
              <a:t> </a:t>
            </a:r>
            <a:r>
              <a:rPr lang="es-ES_tradnl" sz="3200" dirty="0"/>
              <a:t>__________________, todo el mundo tiene miedo a algo aunque no lo reconozca.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749282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14387" y="1785939"/>
            <a:ext cx="10558463" cy="4282702"/>
          </a:xfrm>
        </p:spPr>
        <p:txBody>
          <a:bodyPr/>
          <a:lstStyle/>
          <a:p>
            <a:pPr marL="0" lvl="0" indent="0">
              <a:lnSpc>
                <a:spcPct val="150000"/>
              </a:lnSpc>
              <a:buNone/>
            </a:pPr>
            <a:r>
              <a:rPr lang="en-US" sz="3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5</a:t>
            </a:r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.  </a:t>
            </a:r>
            <a:r>
              <a:rPr lang="es-ES_tradnl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s-ES_tradnl" sz="3200" b="1" dirty="0" smtClean="0">
                <a:solidFill>
                  <a:schemeClr val="accent1">
                    <a:lumMod val="75000"/>
                  </a:schemeClr>
                </a:solidFill>
              </a:rPr>
              <a:t>En realidad </a:t>
            </a:r>
            <a:r>
              <a:rPr lang="es-ES_tradnl" sz="3200" dirty="0" smtClean="0"/>
              <a:t>, </a:t>
            </a:r>
            <a:r>
              <a:rPr lang="es-ES_tradnl" sz="3200" dirty="0"/>
              <a:t>todo el mundo tiene miedo a algo aunque no lo reconozca.</a:t>
            </a:r>
            <a:endParaRPr lang="tr-TR" sz="3200" dirty="0"/>
          </a:p>
        </p:txBody>
      </p:sp>
      <p:sp>
        <p:nvSpPr>
          <p:cNvPr id="4" name="Dikdörtgen 3"/>
          <p:cNvSpPr/>
          <p:nvPr/>
        </p:nvSpPr>
        <p:spPr>
          <a:xfrm>
            <a:off x="4586287" y="4043363"/>
            <a:ext cx="4114801" cy="202527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En el fondo,</a:t>
            </a:r>
          </a:p>
          <a:p>
            <a:pPr algn="ctr"/>
            <a:endParaRPr lang="es-ES" sz="2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93908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14387" y="1785939"/>
            <a:ext cx="10558463" cy="4282702"/>
          </a:xfrm>
        </p:spPr>
        <p:txBody>
          <a:bodyPr/>
          <a:lstStyle/>
          <a:p>
            <a:pPr marL="0" lvl="0" indent="0">
              <a:lnSpc>
                <a:spcPct val="150000"/>
              </a:lnSpc>
              <a:buNone/>
            </a:pPr>
            <a:r>
              <a:rPr lang="en-US" sz="3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6.  </a:t>
            </a:r>
            <a:r>
              <a:rPr lang="es-ES_tradnl" sz="3200" dirty="0" smtClean="0"/>
              <a:t> Los </a:t>
            </a:r>
            <a:r>
              <a:rPr lang="es-ES_tradnl" sz="3200" dirty="0"/>
              <a:t>gnomos, ________________, los duendes que frecuentan los bosques, </a:t>
            </a:r>
            <a:r>
              <a:rPr lang="es-ES_tradnl" sz="3200" dirty="0" smtClean="0"/>
              <a:t>son los protagonistas de muchos cuentos.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68570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14387" y="1785939"/>
            <a:ext cx="10558463" cy="4282702"/>
          </a:xfrm>
        </p:spPr>
        <p:txBody>
          <a:bodyPr/>
          <a:lstStyle/>
          <a:p>
            <a:pPr marL="0" lvl="0" indent="0">
              <a:lnSpc>
                <a:spcPct val="150000"/>
              </a:lnSpc>
              <a:buNone/>
            </a:pPr>
            <a:r>
              <a:rPr lang="en-US" sz="3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6.  </a:t>
            </a:r>
            <a:r>
              <a:rPr lang="es-ES_tradnl" sz="3200" dirty="0" smtClean="0"/>
              <a:t> Los </a:t>
            </a:r>
            <a:r>
              <a:rPr lang="es-ES_tradnl" sz="3200" dirty="0"/>
              <a:t>gnomos, </a:t>
            </a:r>
            <a:r>
              <a:rPr lang="es-ES_tradnl" sz="3200" b="1" dirty="0" smtClean="0">
                <a:solidFill>
                  <a:schemeClr val="accent1">
                    <a:lumMod val="75000"/>
                  </a:schemeClr>
                </a:solidFill>
              </a:rPr>
              <a:t>es decir</a:t>
            </a:r>
            <a:r>
              <a:rPr lang="es-ES_tradnl" sz="3200" dirty="0" smtClean="0"/>
              <a:t>, </a:t>
            </a:r>
            <a:r>
              <a:rPr lang="es-ES_tradnl" sz="3200" dirty="0"/>
              <a:t>los duendes que frecuentan los bosques, </a:t>
            </a:r>
            <a:r>
              <a:rPr lang="es-ES_tradnl" sz="3200" dirty="0" smtClean="0"/>
              <a:t>son los protagonistas de muchos cuentos.</a:t>
            </a:r>
            <a:endParaRPr lang="tr-TR" sz="3200" dirty="0"/>
          </a:p>
        </p:txBody>
      </p:sp>
      <p:sp>
        <p:nvSpPr>
          <p:cNvPr id="4" name="Dikdörtgen 3"/>
          <p:cNvSpPr/>
          <p:nvPr/>
        </p:nvSpPr>
        <p:spPr>
          <a:xfrm>
            <a:off x="4586287" y="4043363"/>
            <a:ext cx="4114801" cy="202527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</a:t>
            </a:r>
            <a:r>
              <a:rPr lang="es-ES" sz="2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sto es,</a:t>
            </a:r>
          </a:p>
          <a:p>
            <a:pPr algn="ctr"/>
            <a:r>
              <a:rPr lang="es-ES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</a:t>
            </a:r>
            <a:r>
              <a:rPr lang="es-ES" sz="2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 otras palabras,</a:t>
            </a:r>
          </a:p>
          <a:p>
            <a:pPr algn="ctr"/>
            <a:r>
              <a:rPr lang="es-ES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</a:t>
            </a:r>
            <a:r>
              <a:rPr lang="es-ES" sz="2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icho de otro modo,</a:t>
            </a:r>
          </a:p>
          <a:p>
            <a:pPr algn="ctr"/>
            <a:endParaRPr lang="es-ES" sz="2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58919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14387" y="1785939"/>
            <a:ext cx="10558463" cy="4282702"/>
          </a:xfrm>
        </p:spPr>
        <p:txBody>
          <a:bodyPr/>
          <a:lstStyle/>
          <a:p>
            <a:pPr marL="0" lvl="0" indent="0">
              <a:lnSpc>
                <a:spcPct val="150000"/>
              </a:lnSpc>
              <a:buNone/>
            </a:pPr>
            <a:r>
              <a:rPr lang="en-US" sz="3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7</a:t>
            </a:r>
            <a:r>
              <a:rPr lang="en-US" sz="3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.  </a:t>
            </a:r>
            <a:r>
              <a:rPr lang="es-ES_tradnl" sz="3200" dirty="0" smtClean="0"/>
              <a:t>A Pedro </a:t>
            </a:r>
            <a:r>
              <a:rPr lang="es-ES_tradnl" sz="3200" dirty="0"/>
              <a:t>le encanta pintar.  ___________________, va a una escuela para mejorar su técnica.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994567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14387" y="1785939"/>
            <a:ext cx="10558463" cy="4282702"/>
          </a:xfrm>
        </p:spPr>
        <p:txBody>
          <a:bodyPr/>
          <a:lstStyle/>
          <a:p>
            <a:pPr marL="0" lvl="0" indent="0">
              <a:lnSpc>
                <a:spcPct val="150000"/>
              </a:lnSpc>
              <a:buNone/>
            </a:pPr>
            <a:r>
              <a:rPr lang="en-US" sz="3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7</a:t>
            </a:r>
            <a:r>
              <a:rPr lang="en-US" sz="3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.  </a:t>
            </a:r>
            <a:r>
              <a:rPr lang="es-ES_tradnl" sz="3200" dirty="0" smtClean="0"/>
              <a:t> A Pedro </a:t>
            </a:r>
            <a:r>
              <a:rPr lang="es-ES_tradnl" sz="3200" dirty="0"/>
              <a:t>le encanta pintar</a:t>
            </a:r>
            <a:r>
              <a:rPr lang="es-ES_tradnl" sz="3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. </a:t>
            </a:r>
            <a:r>
              <a:rPr lang="es-ES_tradnl" sz="3200" b="1" dirty="0" smtClean="0">
                <a:solidFill>
                  <a:schemeClr val="accent1">
                    <a:lumMod val="75000"/>
                  </a:schemeClr>
                </a:solidFill>
              </a:rPr>
              <a:t>Incluso</a:t>
            </a:r>
            <a:r>
              <a:rPr lang="es-ES_tradnl" sz="32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s-ES_tradnl" sz="3200" dirty="0"/>
              <a:t>va a una escuela para mejorar su técnica.</a:t>
            </a:r>
            <a:endParaRPr lang="tr-TR" sz="3200" dirty="0"/>
          </a:p>
        </p:txBody>
      </p:sp>
      <p:sp>
        <p:nvSpPr>
          <p:cNvPr id="4" name="Dikdörtgen 3"/>
          <p:cNvSpPr/>
          <p:nvPr/>
        </p:nvSpPr>
        <p:spPr>
          <a:xfrm>
            <a:off x="4586288" y="3786187"/>
            <a:ext cx="4114801" cy="26574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Hasta</a:t>
            </a:r>
          </a:p>
          <a:p>
            <a:pPr algn="ctr"/>
            <a:r>
              <a:rPr lang="es-ES" sz="2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(aditivo)</a:t>
            </a:r>
          </a:p>
          <a:p>
            <a:pPr algn="ctr"/>
            <a:endParaRPr lang="es-ES" sz="280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es-ES" sz="2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De hecho,</a:t>
            </a:r>
          </a:p>
          <a:p>
            <a:pPr algn="ctr"/>
            <a:r>
              <a:rPr lang="es-ES" sz="2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(refuerzo)</a:t>
            </a:r>
            <a:endParaRPr lang="es-ES" sz="2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59134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14387" y="1785939"/>
            <a:ext cx="10558463" cy="4282702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sz="3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8</a:t>
            </a:r>
            <a:r>
              <a:rPr lang="en-US" sz="3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. </a:t>
            </a:r>
            <a:r>
              <a:rPr lang="es-ES_tradnl" sz="3200" dirty="0" smtClean="0"/>
              <a:t>La </a:t>
            </a:r>
            <a:r>
              <a:rPr lang="es-ES_tradnl" sz="3200" dirty="0"/>
              <a:t>fantasía, _______________, la actividad de la mente que produce imágenes, está más desarrollada en los niños.</a:t>
            </a:r>
            <a:endParaRPr lang="tr-TR" sz="3200" dirty="0"/>
          </a:p>
          <a:p>
            <a:pPr marL="0" lvl="0" indent="0">
              <a:lnSpc>
                <a:spcPct val="150000"/>
              </a:lnSpc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432639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14387" y="1128714"/>
            <a:ext cx="10558463" cy="4282702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sz="3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8</a:t>
            </a:r>
            <a:r>
              <a:rPr lang="en-US" sz="3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. </a:t>
            </a:r>
            <a:r>
              <a:rPr lang="es-ES_tradnl" sz="3200" dirty="0" smtClean="0"/>
              <a:t>La </a:t>
            </a:r>
            <a:r>
              <a:rPr lang="es-ES_tradnl" sz="3200" dirty="0"/>
              <a:t>fantasía, </a:t>
            </a:r>
            <a:r>
              <a:rPr lang="es-ES_tradnl" sz="3200" b="1" dirty="0" smtClean="0">
                <a:solidFill>
                  <a:schemeClr val="accent1">
                    <a:lumMod val="75000"/>
                  </a:schemeClr>
                </a:solidFill>
              </a:rPr>
              <a:t>es decir</a:t>
            </a:r>
            <a:r>
              <a:rPr lang="es-ES_tradnl" sz="3200" dirty="0" smtClean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es-ES_tradnl" sz="3200" dirty="0"/>
              <a:t>la actividad de la mente que produce imágenes, está más desarrollada en los niños.</a:t>
            </a:r>
            <a:endParaRPr lang="tr-TR" sz="3200" dirty="0"/>
          </a:p>
          <a:p>
            <a:pPr marL="0" lvl="0" indent="0">
              <a:lnSpc>
                <a:spcPct val="150000"/>
              </a:lnSpc>
              <a:buNone/>
            </a:pPr>
            <a:endParaRPr lang="tr-TR" sz="3200" dirty="0"/>
          </a:p>
        </p:txBody>
      </p:sp>
      <p:sp>
        <p:nvSpPr>
          <p:cNvPr id="4" name="Dikdörtgen 3"/>
          <p:cNvSpPr/>
          <p:nvPr/>
        </p:nvSpPr>
        <p:spPr>
          <a:xfrm>
            <a:off x="4257675" y="3270065"/>
            <a:ext cx="4114801" cy="26574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</a:t>
            </a:r>
            <a:r>
              <a:rPr lang="es-ES" sz="2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sto es, </a:t>
            </a:r>
          </a:p>
          <a:p>
            <a:pPr algn="ctr"/>
            <a:r>
              <a:rPr lang="es-ES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</a:t>
            </a:r>
            <a:r>
              <a:rPr lang="es-ES" sz="2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 otras palabras,</a:t>
            </a:r>
            <a:endParaRPr lang="es-ES" sz="2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850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14387" y="1785939"/>
            <a:ext cx="10558463" cy="4282702"/>
          </a:xfrm>
        </p:spPr>
        <p:txBody>
          <a:bodyPr/>
          <a:lstStyle/>
          <a:p>
            <a:pPr marL="0" lvl="0" indent="0">
              <a:lnSpc>
                <a:spcPct val="150000"/>
              </a:lnSpc>
              <a:buNone/>
            </a:pPr>
            <a:r>
              <a:rPr lang="en-US" sz="3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9</a:t>
            </a:r>
            <a:r>
              <a:rPr lang="en-US" sz="3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.  </a:t>
            </a:r>
            <a:r>
              <a:rPr lang="es-ES_tradnl" sz="3200" dirty="0" smtClean="0"/>
              <a:t> El </a:t>
            </a:r>
            <a:r>
              <a:rPr lang="es-ES_tradnl" sz="3200" dirty="0"/>
              <a:t>otro día visité a Montse.  ________________, su hermano es muy simpático.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813561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14387" y="1785939"/>
            <a:ext cx="10558463" cy="4282702"/>
          </a:xfrm>
        </p:spPr>
        <p:txBody>
          <a:bodyPr/>
          <a:lstStyle/>
          <a:p>
            <a:pPr marL="0" lvl="0" indent="0">
              <a:lnSpc>
                <a:spcPct val="150000"/>
              </a:lnSpc>
              <a:buNone/>
            </a:pPr>
            <a:r>
              <a:rPr lang="en-US" sz="3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9</a:t>
            </a:r>
            <a:r>
              <a:rPr lang="en-US" sz="3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.  </a:t>
            </a:r>
            <a:r>
              <a:rPr lang="es-ES_tradnl" sz="3200" dirty="0" smtClean="0"/>
              <a:t> El </a:t>
            </a:r>
            <a:r>
              <a:rPr lang="es-ES_tradnl" sz="3200" dirty="0"/>
              <a:t>otro día visité a Montse.  </a:t>
            </a:r>
            <a:r>
              <a:rPr lang="es-ES_tradnl" sz="3200" b="1" dirty="0" smtClean="0">
                <a:solidFill>
                  <a:schemeClr val="accent1">
                    <a:lumMod val="75000"/>
                  </a:schemeClr>
                </a:solidFill>
              </a:rPr>
              <a:t>Por cierto</a:t>
            </a:r>
            <a:r>
              <a:rPr lang="es-ES_tradnl" sz="3200" dirty="0" smtClean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es-ES_tradnl" sz="3200" dirty="0"/>
              <a:t>su hermano es muy simpático.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941665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42939" y="1528764"/>
            <a:ext cx="10701336" cy="4211264"/>
          </a:xfrm>
        </p:spPr>
        <p:txBody>
          <a:bodyPr/>
          <a:lstStyle/>
          <a:p>
            <a:pPr marL="514350" lvl="0" indent="-514350">
              <a:lnSpc>
                <a:spcPct val="150000"/>
              </a:lnSpc>
              <a:spcBef>
                <a:spcPts val="0"/>
              </a:spcBef>
              <a:buAutoNum type="arabicPeriod"/>
            </a:pPr>
            <a:r>
              <a:rPr lang="es-ES_tradnl" sz="3200" dirty="0"/>
              <a:t>Maquiavelo decía que el fin justifica los medios. Y si hay que mentir un poquito, se miente. </a:t>
            </a:r>
            <a:r>
              <a:rPr lang="en-US" sz="3200" dirty="0"/>
              <a:t> O, </a:t>
            </a:r>
            <a:r>
              <a:rPr lang="en-US" sz="3200" dirty="0" smtClean="0"/>
              <a:t>______________</a:t>
            </a:r>
            <a:r>
              <a:rPr lang="es-ES" sz="3200" dirty="0"/>
              <a:t>____</a:t>
            </a:r>
            <a:r>
              <a:rPr lang="en-US" sz="3200" dirty="0"/>
              <a:t>, no se dice </a:t>
            </a:r>
            <a:r>
              <a:rPr lang="en-US" sz="3200" dirty="0" err="1"/>
              <a:t>toda</a:t>
            </a:r>
            <a:r>
              <a:rPr lang="en-US" sz="3200" dirty="0"/>
              <a:t> la </a:t>
            </a:r>
            <a:r>
              <a:rPr lang="en-US" sz="3200" dirty="0" err="1"/>
              <a:t>verdad</a:t>
            </a:r>
            <a:r>
              <a:rPr lang="en-US" sz="3200" dirty="0"/>
              <a:t>. </a:t>
            </a:r>
            <a:endParaRPr lang="tr-TR" sz="3200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7570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14387" y="1785939"/>
            <a:ext cx="10558463" cy="4282702"/>
          </a:xfrm>
        </p:spPr>
        <p:txBody>
          <a:bodyPr/>
          <a:lstStyle/>
          <a:p>
            <a:pPr marL="0" lvl="0" indent="0">
              <a:lnSpc>
                <a:spcPct val="150000"/>
              </a:lnSpc>
              <a:buNone/>
            </a:pPr>
            <a:r>
              <a:rPr lang="en-US" sz="3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10.  </a:t>
            </a:r>
            <a:r>
              <a:rPr lang="es-ES_tradnl" sz="3200" dirty="0" smtClean="0"/>
              <a:t> Al </a:t>
            </a:r>
            <a:r>
              <a:rPr lang="es-ES_tradnl" sz="3200" dirty="0"/>
              <a:t>final Luisa me invitó a tomar un café.  ___________________, yo tenía muchas ganas de ir pero fingí que no me interesaba.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4247247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14387" y="1357314"/>
            <a:ext cx="10558463" cy="4282702"/>
          </a:xfrm>
        </p:spPr>
        <p:txBody>
          <a:bodyPr/>
          <a:lstStyle/>
          <a:p>
            <a:pPr marL="0" lvl="0" indent="0">
              <a:lnSpc>
                <a:spcPct val="150000"/>
              </a:lnSpc>
              <a:buNone/>
            </a:pPr>
            <a:r>
              <a:rPr lang="en-US" sz="3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10.  </a:t>
            </a:r>
            <a:r>
              <a:rPr lang="es-ES_tradnl" sz="3200" dirty="0" smtClean="0"/>
              <a:t> Al </a:t>
            </a:r>
            <a:r>
              <a:rPr lang="es-ES_tradnl" sz="3200" dirty="0"/>
              <a:t>final Luisa me invitó a tomar un café.  </a:t>
            </a:r>
            <a:r>
              <a:rPr lang="es-ES_tradnl" sz="3200" b="1" dirty="0" smtClean="0">
                <a:solidFill>
                  <a:schemeClr val="accent1">
                    <a:lumMod val="75000"/>
                  </a:schemeClr>
                </a:solidFill>
              </a:rPr>
              <a:t>En realidad </a:t>
            </a:r>
            <a:r>
              <a:rPr lang="es-ES_tradnl" sz="3200" dirty="0" smtClean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es-ES_tradnl" sz="3200" dirty="0"/>
              <a:t>yo tenía muchas ganas de ir pero fingí que no me interesaba.</a:t>
            </a:r>
            <a:endParaRPr lang="tr-TR" sz="3200" dirty="0"/>
          </a:p>
        </p:txBody>
      </p:sp>
      <p:sp>
        <p:nvSpPr>
          <p:cNvPr id="4" name="Dikdörtgen 3"/>
          <p:cNvSpPr/>
          <p:nvPr/>
        </p:nvSpPr>
        <p:spPr>
          <a:xfrm>
            <a:off x="4586288" y="3786187"/>
            <a:ext cx="4114801" cy="26574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De hecho, </a:t>
            </a:r>
          </a:p>
          <a:p>
            <a:pPr algn="ctr"/>
            <a:r>
              <a:rPr lang="es-ES" sz="2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En el fondo,</a:t>
            </a:r>
          </a:p>
          <a:p>
            <a:pPr algn="ctr"/>
            <a:endParaRPr lang="es-ES" sz="280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es-ES" sz="2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(refuerzo)</a:t>
            </a:r>
            <a:endParaRPr lang="es-ES" sz="2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52543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14387" y="1785939"/>
            <a:ext cx="10558463" cy="4282702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sz="3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11.  </a:t>
            </a:r>
            <a:r>
              <a:rPr lang="es-ES_tradnl" sz="3200" dirty="0" smtClean="0"/>
              <a:t> A </a:t>
            </a:r>
            <a:r>
              <a:rPr lang="es-ES_tradnl" sz="3200" dirty="0"/>
              <a:t>mí no me gustan los perros, </a:t>
            </a:r>
            <a:r>
              <a:rPr lang="es-ES_tradnl" sz="3200" dirty="0" smtClean="0"/>
              <a:t>____________________, </a:t>
            </a:r>
            <a:r>
              <a:rPr lang="es-ES_tradnl" sz="3200" dirty="0"/>
              <a:t>me dan un poco de miedo.</a:t>
            </a:r>
            <a:endParaRPr lang="tr-TR" sz="3200" dirty="0"/>
          </a:p>
          <a:p>
            <a:pPr marL="0" lvl="0" indent="0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4220190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14387" y="1785939"/>
            <a:ext cx="10558463" cy="4282702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sz="3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11.  </a:t>
            </a:r>
            <a:r>
              <a:rPr lang="es-ES_tradnl" sz="3200" dirty="0" smtClean="0"/>
              <a:t> A </a:t>
            </a:r>
            <a:r>
              <a:rPr lang="es-ES_tradnl" sz="3200" dirty="0"/>
              <a:t>mí no me gustan los perros, </a:t>
            </a:r>
            <a:r>
              <a:rPr lang="es-ES_tradnl" sz="3200" b="1" dirty="0" smtClean="0">
                <a:solidFill>
                  <a:schemeClr val="accent1">
                    <a:lumMod val="75000"/>
                  </a:schemeClr>
                </a:solidFill>
              </a:rPr>
              <a:t>mejor dicho</a:t>
            </a:r>
            <a:r>
              <a:rPr lang="es-ES_tradnl" sz="3200" dirty="0" smtClean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es-ES_tradnl" sz="3200" dirty="0"/>
              <a:t>me dan un poco de miedo.</a:t>
            </a:r>
            <a:endParaRPr lang="tr-TR" sz="3200" dirty="0"/>
          </a:p>
          <a:p>
            <a:pPr marL="0" lvl="0" indent="0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328158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14387" y="1785939"/>
            <a:ext cx="10558463" cy="4282702"/>
          </a:xfrm>
        </p:spPr>
        <p:txBody>
          <a:bodyPr/>
          <a:lstStyle/>
          <a:p>
            <a:pPr marL="0" lvl="0" indent="0">
              <a:lnSpc>
                <a:spcPct val="150000"/>
              </a:lnSpc>
              <a:buNone/>
            </a:pPr>
            <a:r>
              <a:rPr lang="en-US" sz="3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12.  </a:t>
            </a:r>
            <a:r>
              <a:rPr lang="es-ES_tradnl" sz="3200" dirty="0" smtClean="0"/>
              <a:t> No </a:t>
            </a:r>
            <a:r>
              <a:rPr lang="es-ES_tradnl" sz="3200" dirty="0"/>
              <a:t>te enfades porque haya roto la escultura.  ____________________ no era de buena calidad.</a:t>
            </a:r>
            <a:endParaRPr lang="tr-TR" sz="3200" dirty="0"/>
          </a:p>
          <a:p>
            <a:pPr marL="0" indent="0">
              <a:lnSpc>
                <a:spcPct val="150000"/>
              </a:lnSpc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517278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14387" y="1785939"/>
            <a:ext cx="10558463" cy="4282702"/>
          </a:xfrm>
        </p:spPr>
        <p:txBody>
          <a:bodyPr/>
          <a:lstStyle/>
          <a:p>
            <a:pPr marL="0" lvl="0" indent="0">
              <a:lnSpc>
                <a:spcPct val="150000"/>
              </a:lnSpc>
              <a:buNone/>
            </a:pPr>
            <a:r>
              <a:rPr lang="en-US" sz="3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12.  </a:t>
            </a:r>
            <a:r>
              <a:rPr lang="es-ES_tradnl" sz="3200" dirty="0" smtClean="0"/>
              <a:t> No </a:t>
            </a:r>
            <a:r>
              <a:rPr lang="es-ES_tradnl" sz="3200" dirty="0"/>
              <a:t>te enfades porque haya roto la escultura.  </a:t>
            </a:r>
            <a:r>
              <a:rPr lang="es-ES_tradnl" sz="3200" b="1" dirty="0" smtClean="0">
                <a:solidFill>
                  <a:schemeClr val="accent1">
                    <a:lumMod val="75000"/>
                  </a:schemeClr>
                </a:solidFill>
              </a:rPr>
              <a:t>Al fin y al cabo,</a:t>
            </a:r>
            <a:r>
              <a:rPr lang="es-ES_tradnl" sz="32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s-ES_tradnl" sz="3200" dirty="0"/>
              <a:t>no era de buena calidad.</a:t>
            </a:r>
            <a:endParaRPr lang="tr-TR" sz="3200" dirty="0"/>
          </a:p>
          <a:p>
            <a:pPr marL="0" indent="0">
              <a:lnSpc>
                <a:spcPct val="150000"/>
              </a:lnSpc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248457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14387" y="1785939"/>
            <a:ext cx="10558463" cy="4282702"/>
          </a:xfrm>
        </p:spPr>
        <p:txBody>
          <a:bodyPr/>
          <a:lstStyle/>
          <a:p>
            <a:pPr marL="0" lvl="0" indent="0">
              <a:lnSpc>
                <a:spcPct val="150000"/>
              </a:lnSpc>
              <a:buNone/>
            </a:pPr>
            <a:r>
              <a:rPr lang="en-US" sz="3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13.  </a:t>
            </a:r>
            <a:r>
              <a:rPr lang="es-ES_tradnl" sz="3200" dirty="0" smtClean="0"/>
              <a:t> Ayer </a:t>
            </a:r>
            <a:r>
              <a:rPr lang="es-ES_tradnl" sz="3200" dirty="0"/>
              <a:t>fuimos al cine pero la película era un rollo.  _________________ nos salimos de la sala sin que nadie nos viera.</a:t>
            </a:r>
            <a:endParaRPr lang="tr-TR" sz="3200" dirty="0"/>
          </a:p>
          <a:p>
            <a:pPr marL="0" indent="0">
              <a:lnSpc>
                <a:spcPct val="150000"/>
              </a:lnSpc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376585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14387" y="1785939"/>
            <a:ext cx="10558463" cy="4282702"/>
          </a:xfrm>
        </p:spPr>
        <p:txBody>
          <a:bodyPr/>
          <a:lstStyle/>
          <a:p>
            <a:pPr marL="0" lvl="0" indent="0">
              <a:lnSpc>
                <a:spcPct val="150000"/>
              </a:lnSpc>
              <a:buNone/>
            </a:pPr>
            <a:r>
              <a:rPr lang="en-US" sz="3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13.  </a:t>
            </a:r>
            <a:r>
              <a:rPr lang="es-ES_tradnl" sz="3200" dirty="0" smtClean="0"/>
              <a:t> Ayer </a:t>
            </a:r>
            <a:r>
              <a:rPr lang="es-ES_tradnl" sz="3200" dirty="0"/>
              <a:t>fuimos al cine pero la película era un rollo.  </a:t>
            </a:r>
            <a:r>
              <a:rPr lang="es-ES_tradnl" sz="3200" b="1" dirty="0" smtClean="0">
                <a:solidFill>
                  <a:schemeClr val="accent1">
                    <a:lumMod val="75000"/>
                  </a:schemeClr>
                </a:solidFill>
              </a:rPr>
              <a:t>Al </a:t>
            </a:r>
            <a:r>
              <a:rPr lang="es-ES_tradnl" sz="3200" b="1" dirty="0" smtClean="0">
                <a:solidFill>
                  <a:schemeClr val="accent1">
                    <a:lumMod val="75000"/>
                  </a:schemeClr>
                </a:solidFill>
              </a:rPr>
              <a:t>final, </a:t>
            </a:r>
            <a:r>
              <a:rPr lang="es-ES_tradnl" sz="3200" dirty="0"/>
              <a:t>nos salimos de la sala sin que nadie nos viera.</a:t>
            </a:r>
            <a:endParaRPr lang="tr-TR" sz="3200" dirty="0"/>
          </a:p>
          <a:p>
            <a:pPr marL="0" indent="0">
              <a:lnSpc>
                <a:spcPct val="150000"/>
              </a:lnSpc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544481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14387" y="1785939"/>
            <a:ext cx="10558463" cy="4282702"/>
          </a:xfrm>
        </p:spPr>
        <p:txBody>
          <a:bodyPr/>
          <a:lstStyle/>
          <a:p>
            <a:pPr marL="0" lvl="0" indent="0">
              <a:buNone/>
            </a:pPr>
            <a:r>
              <a:rPr lang="en-US" sz="3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14.  </a:t>
            </a:r>
            <a:r>
              <a:rPr lang="es-ES_tradnl" sz="3200" dirty="0" smtClean="0"/>
              <a:t> Me </a:t>
            </a:r>
            <a:r>
              <a:rPr lang="es-ES_tradnl" sz="3200" dirty="0"/>
              <a:t>encantan los dulces, ___________________ todo lo que lleve chocolate.</a:t>
            </a:r>
            <a:endParaRPr lang="tr-TR" sz="3200" dirty="0"/>
          </a:p>
          <a:p>
            <a:pPr marL="0" lvl="0" indent="0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4232145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14387" y="1785939"/>
            <a:ext cx="10558463" cy="4282702"/>
          </a:xfrm>
        </p:spPr>
        <p:txBody>
          <a:bodyPr/>
          <a:lstStyle/>
          <a:p>
            <a:pPr marL="0" lvl="0" indent="0">
              <a:buNone/>
            </a:pPr>
            <a:r>
              <a:rPr lang="en-US" sz="3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14.  </a:t>
            </a:r>
            <a:r>
              <a:rPr lang="es-ES_tradnl" sz="3200" dirty="0" smtClean="0"/>
              <a:t> Me </a:t>
            </a:r>
            <a:r>
              <a:rPr lang="es-ES_tradnl" sz="3200" dirty="0"/>
              <a:t>encantan los dulces, </a:t>
            </a:r>
            <a:r>
              <a:rPr lang="es-ES_tradnl" sz="3200" b="1" dirty="0" smtClean="0">
                <a:solidFill>
                  <a:schemeClr val="accent1">
                    <a:lumMod val="75000"/>
                  </a:schemeClr>
                </a:solidFill>
              </a:rPr>
              <a:t>en concreto</a:t>
            </a:r>
            <a:r>
              <a:rPr lang="es-ES_tradnl" sz="32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s-ES_tradnl" sz="3200" dirty="0"/>
              <a:t>todo lo que lleve chocolate.</a:t>
            </a:r>
            <a:endParaRPr lang="tr-TR" sz="3200" dirty="0"/>
          </a:p>
          <a:p>
            <a:pPr marL="0" lvl="0" indent="0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785918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42939" y="1528764"/>
            <a:ext cx="10701336" cy="3543299"/>
          </a:xfrm>
        </p:spPr>
        <p:txBody>
          <a:bodyPr/>
          <a:lstStyle/>
          <a:p>
            <a:pPr marL="514350" lvl="0" indent="-514350">
              <a:lnSpc>
                <a:spcPct val="150000"/>
              </a:lnSpc>
              <a:spcBef>
                <a:spcPts val="0"/>
              </a:spcBef>
              <a:buAutoNum type="arabicPeriod"/>
            </a:pPr>
            <a:r>
              <a:rPr lang="es-ES_tradnl" sz="3200" dirty="0"/>
              <a:t>Maquiavelo decía que el fin justifica los medios. Y si hay que mentir un poquito, se miente. </a:t>
            </a:r>
            <a:r>
              <a:rPr lang="en-US" sz="3200" dirty="0"/>
              <a:t> O, </a:t>
            </a:r>
            <a:r>
              <a:rPr lang="es-ES" sz="3200" b="1" dirty="0">
                <a:solidFill>
                  <a:schemeClr val="accent1">
                    <a:lumMod val="75000"/>
                  </a:schemeClr>
                </a:solidFill>
              </a:rPr>
              <a:t>mejor dicho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,</a:t>
            </a:r>
            <a:r>
              <a:rPr lang="en-US" sz="3200" dirty="0"/>
              <a:t> no se dice </a:t>
            </a:r>
            <a:r>
              <a:rPr lang="en-US" sz="3200" dirty="0" err="1"/>
              <a:t>toda</a:t>
            </a:r>
            <a:r>
              <a:rPr lang="en-US" sz="3200" dirty="0"/>
              <a:t> la </a:t>
            </a:r>
            <a:r>
              <a:rPr lang="en-US" sz="3200" dirty="0" err="1"/>
              <a:t>verdad</a:t>
            </a:r>
            <a:r>
              <a:rPr lang="en-US" sz="3200" dirty="0"/>
              <a:t>. </a:t>
            </a:r>
            <a:endParaRPr lang="tr-TR" sz="3200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50999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14387" y="1785939"/>
            <a:ext cx="10558463" cy="4282702"/>
          </a:xfrm>
        </p:spPr>
        <p:txBody>
          <a:bodyPr/>
          <a:lstStyle/>
          <a:p>
            <a:pPr marL="0" indent="0">
              <a:buNone/>
            </a:pPr>
            <a:r>
              <a:rPr lang="en-US" sz="3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15.  </a:t>
            </a:r>
            <a:r>
              <a:rPr lang="es-ES_tradnl" sz="3200" dirty="0" smtClean="0"/>
              <a:t>El </a:t>
            </a:r>
            <a:r>
              <a:rPr lang="es-ES_tradnl" sz="3200" dirty="0"/>
              <a:t>verano pasado estuvimos en Tarragona,  ___________ en Badalona, lo pasamos muy bien.</a:t>
            </a:r>
            <a:endParaRPr lang="tr-TR" sz="3200" dirty="0"/>
          </a:p>
          <a:p>
            <a:pPr lvl="0"/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155106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14387" y="1785939"/>
            <a:ext cx="10558463" cy="4282702"/>
          </a:xfrm>
        </p:spPr>
        <p:txBody>
          <a:bodyPr/>
          <a:lstStyle/>
          <a:p>
            <a:pPr marL="0" indent="0">
              <a:buNone/>
            </a:pPr>
            <a:r>
              <a:rPr lang="en-US" sz="3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15.  </a:t>
            </a:r>
            <a:r>
              <a:rPr lang="es-ES_tradnl" sz="3200" dirty="0" smtClean="0"/>
              <a:t>El </a:t>
            </a:r>
            <a:r>
              <a:rPr lang="es-ES_tradnl" sz="3200" dirty="0"/>
              <a:t>verano pasado estuvimos en Tarragona,  </a:t>
            </a:r>
            <a:r>
              <a:rPr lang="es-ES_tradnl" sz="3200" b="1" dirty="0" smtClean="0">
                <a:solidFill>
                  <a:schemeClr val="accent1">
                    <a:lumMod val="75000"/>
                  </a:schemeClr>
                </a:solidFill>
              </a:rPr>
              <a:t>digo</a:t>
            </a:r>
            <a:r>
              <a:rPr lang="es-ES_tradnl" sz="3200" dirty="0" smtClean="0"/>
              <a:t> </a:t>
            </a:r>
            <a:r>
              <a:rPr lang="es-ES_tradnl" sz="3200" dirty="0"/>
              <a:t>en Badalona, lo pasamos muy bien.</a:t>
            </a:r>
            <a:endParaRPr lang="tr-TR" sz="3200" dirty="0"/>
          </a:p>
          <a:p>
            <a:pPr marL="0" lvl="0" indent="0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692684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14387" y="1785939"/>
            <a:ext cx="10558463" cy="4282702"/>
          </a:xfrm>
        </p:spPr>
        <p:txBody>
          <a:bodyPr/>
          <a:lstStyle/>
          <a:p>
            <a:pPr marL="0" indent="0">
              <a:buNone/>
            </a:pPr>
            <a:r>
              <a:rPr lang="en-US" sz="3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16.  </a:t>
            </a:r>
            <a:r>
              <a:rPr lang="es-ES_tradnl" sz="3200" dirty="0" smtClean="0"/>
              <a:t>Se fue de la fiesta muy molesto.  ___________ se despidió de mí.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107270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14387" y="1785939"/>
            <a:ext cx="10558463" cy="4282702"/>
          </a:xfrm>
        </p:spPr>
        <p:txBody>
          <a:bodyPr/>
          <a:lstStyle/>
          <a:p>
            <a:pPr marL="0" indent="0">
              <a:buNone/>
            </a:pPr>
            <a:r>
              <a:rPr lang="en-US" sz="3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16.  </a:t>
            </a:r>
            <a:r>
              <a:rPr lang="es-ES_tradnl" sz="3200" dirty="0" smtClean="0"/>
              <a:t>Se fue de la fiesta muy molesto.  </a:t>
            </a:r>
            <a:r>
              <a:rPr lang="es-ES_tradnl" sz="3200" b="1" dirty="0" smtClean="0">
                <a:solidFill>
                  <a:schemeClr val="accent1">
                    <a:lumMod val="75000"/>
                  </a:schemeClr>
                </a:solidFill>
              </a:rPr>
              <a:t>Ni siquiera </a:t>
            </a:r>
            <a:r>
              <a:rPr lang="es-ES_tradnl" sz="3200" dirty="0" smtClean="0"/>
              <a:t>se despidió de mí.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822153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14387" y="1785939"/>
            <a:ext cx="10558463" cy="4282702"/>
          </a:xfrm>
        </p:spPr>
        <p:txBody>
          <a:bodyPr/>
          <a:lstStyle/>
          <a:p>
            <a:pPr marL="0" indent="0">
              <a:buNone/>
            </a:pPr>
            <a:r>
              <a:rPr lang="en-US" sz="3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17. - </a:t>
            </a:r>
            <a:r>
              <a:rPr lang="es-ES_tradnl" sz="3200" dirty="0" smtClean="0"/>
              <a:t>¿Te importa si te llamo luego</a:t>
            </a:r>
            <a:r>
              <a:rPr lang="en-US" sz="3200" dirty="0" smtClean="0"/>
              <a:t>?</a:t>
            </a:r>
            <a:endParaRPr lang="es-ES" sz="3000" dirty="0"/>
          </a:p>
          <a:p>
            <a:pPr marL="0" indent="0">
              <a:buNone/>
            </a:pPr>
            <a:r>
              <a:rPr lang="es-ES" sz="3000" dirty="0"/>
              <a:t>	</a:t>
            </a:r>
            <a:r>
              <a:rPr lang="es-ES" sz="3000" dirty="0" smtClean="0"/>
              <a:t>-  _______________, yo también quisiera hablar contigo.</a:t>
            </a:r>
            <a:endParaRPr lang="en-US" sz="3200" dirty="0" smtClean="0"/>
          </a:p>
        </p:txBody>
      </p:sp>
    </p:spTree>
    <p:extLst>
      <p:ext uri="{BB962C8B-B14F-4D97-AF65-F5344CB8AC3E}">
        <p14:creationId xmlns:p14="http://schemas.microsoft.com/office/powerpoint/2010/main" val="340493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14387" y="1785939"/>
            <a:ext cx="10558463" cy="4282702"/>
          </a:xfrm>
        </p:spPr>
        <p:txBody>
          <a:bodyPr/>
          <a:lstStyle/>
          <a:p>
            <a:pPr marL="0" indent="0">
              <a:buNone/>
            </a:pPr>
            <a:r>
              <a:rPr lang="en-US" sz="3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17. - </a:t>
            </a:r>
            <a:r>
              <a:rPr lang="es-ES_tradnl" sz="3200" dirty="0" smtClean="0"/>
              <a:t>¿Te importa si te llamo luego</a:t>
            </a:r>
            <a:r>
              <a:rPr lang="en-US" sz="3200" dirty="0" smtClean="0"/>
              <a:t>?</a:t>
            </a:r>
            <a:endParaRPr lang="es-ES" sz="3000" dirty="0"/>
          </a:p>
          <a:p>
            <a:pPr marL="0" indent="0">
              <a:buNone/>
            </a:pPr>
            <a:r>
              <a:rPr lang="es-ES" sz="3000" dirty="0"/>
              <a:t>	</a:t>
            </a:r>
            <a:r>
              <a:rPr lang="es-ES" sz="3000" dirty="0" smtClean="0"/>
              <a:t>-  </a:t>
            </a:r>
            <a:r>
              <a:rPr lang="es-ES" sz="3000" b="1" dirty="0" smtClean="0">
                <a:solidFill>
                  <a:schemeClr val="accent1">
                    <a:lumMod val="75000"/>
                  </a:schemeClr>
                </a:solidFill>
              </a:rPr>
              <a:t>Al contrario </a:t>
            </a:r>
            <a:r>
              <a:rPr lang="es-ES" sz="3000" dirty="0" smtClean="0"/>
              <a:t>, yo también quisiera hablar contigo.</a:t>
            </a:r>
            <a:endParaRPr lang="en-US" sz="3200" dirty="0" smtClean="0"/>
          </a:p>
        </p:txBody>
      </p:sp>
    </p:spTree>
    <p:extLst>
      <p:ext uri="{BB962C8B-B14F-4D97-AF65-F5344CB8AC3E}">
        <p14:creationId xmlns:p14="http://schemas.microsoft.com/office/powerpoint/2010/main" val="1014284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14387" y="1785939"/>
            <a:ext cx="10558463" cy="4282702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sz="3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18. </a:t>
            </a:r>
            <a:r>
              <a:rPr lang="es-ES_tradnl" sz="3200" dirty="0" smtClean="0"/>
              <a:t>El examen fue muy difícil: era muy largo, incluía todo el libro y,  _____________, no preguntaron nada de lo que me había estudiado.</a:t>
            </a:r>
            <a:endParaRPr lang="en-US" sz="3200" dirty="0" smtClean="0"/>
          </a:p>
        </p:txBody>
      </p:sp>
    </p:spTree>
    <p:extLst>
      <p:ext uri="{BB962C8B-B14F-4D97-AF65-F5344CB8AC3E}">
        <p14:creationId xmlns:p14="http://schemas.microsoft.com/office/powerpoint/2010/main" val="3782783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14387" y="1785939"/>
            <a:ext cx="10558463" cy="4282702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sz="3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18. </a:t>
            </a:r>
            <a:r>
              <a:rPr lang="es-ES_tradnl" sz="3200" dirty="0" smtClean="0"/>
              <a:t>El examen fue muy difícil: era muy largo, incluía todo el libro y,  </a:t>
            </a:r>
            <a:r>
              <a:rPr lang="es-ES_tradnl" sz="3200" b="1" dirty="0" smtClean="0">
                <a:solidFill>
                  <a:schemeClr val="accent1">
                    <a:lumMod val="75000"/>
                  </a:schemeClr>
                </a:solidFill>
              </a:rPr>
              <a:t>encima</a:t>
            </a:r>
            <a:r>
              <a:rPr lang="es-ES_tradnl" sz="3200" dirty="0" smtClean="0">
                <a:solidFill>
                  <a:schemeClr val="accent1">
                    <a:lumMod val="75000"/>
                  </a:schemeClr>
                </a:solidFill>
              </a:rPr>
              <a:t> , </a:t>
            </a:r>
            <a:r>
              <a:rPr lang="es-ES_tradnl" sz="3200" dirty="0" smtClean="0"/>
              <a:t>no preguntaron nada de lo que me había estudiado.</a:t>
            </a:r>
            <a:endParaRPr lang="en-US" sz="3200" dirty="0" smtClean="0"/>
          </a:p>
        </p:txBody>
      </p:sp>
      <p:sp>
        <p:nvSpPr>
          <p:cNvPr id="4" name="Dikdörtgen 3"/>
          <p:cNvSpPr/>
          <p:nvPr/>
        </p:nvSpPr>
        <p:spPr>
          <a:xfrm>
            <a:off x="4686300" y="3686176"/>
            <a:ext cx="3900487" cy="2514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</a:t>
            </a:r>
            <a:r>
              <a:rPr lang="es-ES" sz="2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or si fuera poco, </a:t>
            </a:r>
          </a:p>
          <a:p>
            <a:pPr algn="ctr"/>
            <a:r>
              <a:rPr lang="es-ES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</a:t>
            </a:r>
            <a:r>
              <a:rPr lang="es-ES" sz="2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ara colmo, </a:t>
            </a:r>
          </a:p>
          <a:p>
            <a:pPr algn="ctr"/>
            <a:r>
              <a:rPr lang="es-ES" sz="2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además</a:t>
            </a:r>
            <a:endParaRPr lang="es-ES" sz="2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45345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14387" y="1785939"/>
            <a:ext cx="10558463" cy="4282702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sz="3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19.  </a:t>
            </a:r>
            <a:r>
              <a:rPr lang="es-ES_tradnl" sz="3200" dirty="0" smtClean="0"/>
              <a:t>A Sandra le molestó que no la llamaras por su cumpleaños.  _______________ no te invitó a la fiesta.</a:t>
            </a:r>
            <a:endParaRPr lang="en-US" sz="3200" dirty="0" smtClean="0"/>
          </a:p>
        </p:txBody>
      </p:sp>
    </p:spTree>
    <p:extLst>
      <p:ext uri="{BB962C8B-B14F-4D97-AF65-F5344CB8AC3E}">
        <p14:creationId xmlns:p14="http://schemas.microsoft.com/office/powerpoint/2010/main" val="1193135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14387" y="1785939"/>
            <a:ext cx="10558463" cy="4282702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sz="3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19.  </a:t>
            </a:r>
            <a:r>
              <a:rPr lang="es-ES_tradnl" sz="3200" dirty="0" smtClean="0"/>
              <a:t>A Sandra le molestó que no la llamaras por su cumpleaños.  </a:t>
            </a:r>
            <a:r>
              <a:rPr lang="es-ES_tradnl" sz="3200" b="1" dirty="0" smtClean="0">
                <a:solidFill>
                  <a:schemeClr val="accent1">
                    <a:lumMod val="75000"/>
                  </a:schemeClr>
                </a:solidFill>
              </a:rPr>
              <a:t>Por eso </a:t>
            </a:r>
            <a:r>
              <a:rPr lang="es-ES_tradnl" sz="3200" dirty="0" smtClean="0"/>
              <a:t>no te invitó a la fiesta.</a:t>
            </a:r>
            <a:endParaRPr lang="en-US" sz="3200" dirty="0" smtClean="0"/>
          </a:p>
        </p:txBody>
      </p:sp>
      <p:sp>
        <p:nvSpPr>
          <p:cNvPr id="4" name="Dikdörtgen 3"/>
          <p:cNvSpPr/>
          <p:nvPr/>
        </p:nvSpPr>
        <p:spPr>
          <a:xfrm>
            <a:off x="4686300" y="3686176"/>
            <a:ext cx="3900487" cy="2514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</a:t>
            </a:r>
            <a:r>
              <a:rPr lang="es-ES" sz="2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or ello </a:t>
            </a:r>
          </a:p>
          <a:p>
            <a:pPr algn="ctr"/>
            <a:r>
              <a:rPr lang="es-ES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</a:t>
            </a:r>
            <a:r>
              <a:rPr lang="es-ES" sz="2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or esa razón </a:t>
            </a:r>
          </a:p>
          <a:p>
            <a:pPr algn="ctr"/>
            <a:r>
              <a:rPr lang="es-ES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</a:t>
            </a:r>
            <a:r>
              <a:rPr lang="es-ES" sz="2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or lo que</a:t>
            </a:r>
          </a:p>
          <a:p>
            <a:pPr algn="ctr"/>
            <a:r>
              <a:rPr lang="es-ES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</a:t>
            </a:r>
            <a:r>
              <a:rPr lang="es-ES" sz="2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sí que</a:t>
            </a:r>
          </a:p>
          <a:p>
            <a:pPr algn="ctr"/>
            <a:r>
              <a:rPr lang="es-ES" sz="2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etc.</a:t>
            </a:r>
            <a:endParaRPr lang="es-ES" sz="2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14704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8651" y="1300164"/>
            <a:ext cx="10701336" cy="3300412"/>
          </a:xfrm>
        </p:spPr>
        <p:txBody>
          <a:bodyPr/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3200" dirty="0" smtClean="0">
                <a:solidFill>
                  <a:schemeClr val="accent2">
                    <a:lumMod val="75000"/>
                  </a:schemeClr>
                </a:solidFill>
                <a:latin typeface="Bahnschrift" panose="020B0502040204020203" pitchFamily="34" charset="0"/>
              </a:rPr>
              <a:t>2. </a:t>
            </a:r>
            <a:r>
              <a:rPr lang="es-ES_tradnl" sz="3200" dirty="0" smtClean="0"/>
              <a:t>El </a:t>
            </a:r>
            <a:r>
              <a:rPr lang="es-ES_tradnl" sz="3200" dirty="0"/>
              <a:t>estudio se realizó analizando tres colores,  </a:t>
            </a:r>
            <a:r>
              <a:rPr lang="es-ES_tradnl" sz="3200" dirty="0" smtClean="0"/>
              <a:t>___________, </a:t>
            </a:r>
            <a:r>
              <a:rPr lang="es-ES_tradnl" sz="3200" dirty="0"/>
              <a:t>el rojo, el blanco y el azul.</a:t>
            </a:r>
            <a:endParaRPr lang="tr-TR" sz="3200" dirty="0"/>
          </a:p>
          <a:p>
            <a:pPr marL="514350" lvl="0" indent="-514350">
              <a:lnSpc>
                <a:spcPct val="150000"/>
              </a:lnSpc>
              <a:spcBef>
                <a:spcPts val="0"/>
              </a:spcBef>
              <a:buAutoNum type="arabicPeriod"/>
            </a:pPr>
            <a:endParaRPr lang="tr-TR" sz="3200" dirty="0" smtClean="0">
              <a:latin typeface="Bahnschrift" panose="020B0502040204020203" pitchFamily="34" charset="0"/>
            </a:endParaRP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66789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14387" y="1400175"/>
            <a:ext cx="10558463" cy="4668466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s-ES_tradnl" sz="3200" dirty="0" smtClean="0">
                <a:solidFill>
                  <a:schemeClr val="accent2">
                    <a:lumMod val="75000"/>
                  </a:schemeClr>
                </a:solidFill>
              </a:rPr>
              <a:t>20. </a:t>
            </a:r>
            <a:r>
              <a:rPr lang="es-ES_tradnl" sz="3200" dirty="0" smtClean="0"/>
              <a:t>______________ estaba lloviendo, salimos a dar un paseo.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s-ES_tradnl" sz="3200" dirty="0" smtClean="0">
                <a:solidFill>
                  <a:schemeClr val="accent2">
                    <a:lumMod val="75000"/>
                  </a:schemeClr>
                </a:solidFill>
              </a:rPr>
              <a:t>21</a:t>
            </a:r>
            <a:r>
              <a:rPr lang="es-ES_tradnl" sz="3200" dirty="0" smtClean="0"/>
              <a:t>. ______________ la lluvia, salimos a dar un paseo.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s-ES_tradnl" sz="3200" dirty="0" smtClean="0">
                <a:solidFill>
                  <a:schemeClr val="accent2">
                    <a:lumMod val="75000"/>
                  </a:schemeClr>
                </a:solidFill>
              </a:rPr>
              <a:t>22.  </a:t>
            </a:r>
            <a:r>
              <a:rPr lang="es-ES_tradnl" sz="3200" dirty="0" smtClean="0"/>
              <a:t>______________ llover muchísimo, salimos a dar un paseo.</a:t>
            </a:r>
            <a:endParaRPr lang="en-US" sz="3200" dirty="0" smtClean="0"/>
          </a:p>
        </p:txBody>
      </p:sp>
    </p:spTree>
    <p:extLst>
      <p:ext uri="{BB962C8B-B14F-4D97-AF65-F5344CB8AC3E}">
        <p14:creationId xmlns:p14="http://schemas.microsoft.com/office/powerpoint/2010/main" val="2613246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14387" y="1400175"/>
            <a:ext cx="10558463" cy="4668466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s-ES_tradnl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20. </a:t>
            </a:r>
            <a:r>
              <a:rPr lang="es-ES_tradnl" sz="3200" b="1" dirty="0" smtClean="0">
                <a:solidFill>
                  <a:schemeClr val="accent1">
                    <a:lumMod val="75000"/>
                  </a:schemeClr>
                </a:solidFill>
              </a:rPr>
              <a:t>A pesar de que</a:t>
            </a:r>
            <a:r>
              <a:rPr lang="es-ES_tradnl" sz="32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s-ES_tradnl" sz="3200" dirty="0" smtClean="0"/>
              <a:t>estaba lloviendo, salimos a dar un paseo.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s-ES_tradnl" sz="3200" b="1" dirty="0" smtClean="0">
                <a:solidFill>
                  <a:schemeClr val="accent2">
                    <a:lumMod val="75000"/>
                  </a:schemeClr>
                </a:solidFill>
              </a:rPr>
              <a:t>21. </a:t>
            </a:r>
            <a:r>
              <a:rPr lang="es-ES_tradnl" sz="3200" b="1" dirty="0" smtClean="0">
                <a:solidFill>
                  <a:schemeClr val="accent1">
                    <a:lumMod val="75000"/>
                  </a:schemeClr>
                </a:solidFill>
              </a:rPr>
              <a:t>A pesar de </a:t>
            </a:r>
            <a:r>
              <a:rPr lang="es-ES_tradnl" sz="3200" dirty="0" smtClean="0"/>
              <a:t>la lluvia, salimos a dar un paseo.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s-ES_tradnl" sz="3200" b="1" dirty="0" smtClean="0">
                <a:solidFill>
                  <a:schemeClr val="accent2">
                    <a:lumMod val="75000"/>
                  </a:schemeClr>
                </a:solidFill>
              </a:rPr>
              <a:t>22. </a:t>
            </a:r>
            <a:r>
              <a:rPr lang="es-ES_tradnl" sz="3200" b="1" dirty="0" smtClean="0">
                <a:solidFill>
                  <a:schemeClr val="accent1">
                    <a:lumMod val="75000"/>
                  </a:schemeClr>
                </a:solidFill>
              </a:rPr>
              <a:t>A pesar de </a:t>
            </a:r>
            <a:r>
              <a:rPr lang="es-ES_tradnl" sz="3200" dirty="0" smtClean="0"/>
              <a:t>llover muchísimo, salimos a dar un paseo.</a:t>
            </a:r>
            <a:endParaRPr lang="en-US" sz="3200" dirty="0" smtClean="0"/>
          </a:p>
        </p:txBody>
      </p:sp>
      <p:sp>
        <p:nvSpPr>
          <p:cNvPr id="4" name="Dikdörtgen 3"/>
          <p:cNvSpPr/>
          <p:nvPr/>
        </p:nvSpPr>
        <p:spPr>
          <a:xfrm>
            <a:off x="4457700" y="4600574"/>
            <a:ext cx="3300413" cy="19288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Pese a (que)</a:t>
            </a:r>
            <a:endParaRPr lang="es-ES" sz="2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57484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57226" y="1728789"/>
            <a:ext cx="10701336" cy="3300412"/>
          </a:xfrm>
        </p:spPr>
        <p:txBody>
          <a:bodyPr/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3200" dirty="0" smtClean="0">
                <a:solidFill>
                  <a:schemeClr val="accent2">
                    <a:lumMod val="75000"/>
                  </a:schemeClr>
                </a:solidFill>
                <a:latin typeface="Bahnschrift" panose="020B0502040204020203" pitchFamily="34" charset="0"/>
              </a:rPr>
              <a:t>2. </a:t>
            </a:r>
            <a:r>
              <a:rPr lang="es-ES_tradnl" sz="3200" dirty="0" smtClean="0"/>
              <a:t>El </a:t>
            </a:r>
            <a:r>
              <a:rPr lang="es-ES_tradnl" sz="3200" dirty="0"/>
              <a:t>estudio se realizó analizando tres colores, </a:t>
            </a:r>
            <a:r>
              <a:rPr lang="es-ES_tradnl" sz="3200" b="1" dirty="0" smtClean="0">
                <a:solidFill>
                  <a:schemeClr val="accent1">
                    <a:lumMod val="75000"/>
                  </a:schemeClr>
                </a:solidFill>
              </a:rPr>
              <a:t>a saber, </a:t>
            </a:r>
            <a:r>
              <a:rPr lang="es-ES_tradnl" sz="3200" dirty="0"/>
              <a:t>el rojo, el blanco y el azul.</a:t>
            </a:r>
            <a:endParaRPr lang="tr-TR" sz="3200" dirty="0"/>
          </a:p>
          <a:p>
            <a:pPr marL="514350" lvl="0" indent="-514350">
              <a:lnSpc>
                <a:spcPct val="150000"/>
              </a:lnSpc>
              <a:spcBef>
                <a:spcPts val="0"/>
              </a:spcBef>
              <a:buAutoNum type="arabicPeriod"/>
            </a:pPr>
            <a:endParaRPr lang="tr-TR" sz="3200" dirty="0" smtClean="0">
              <a:latin typeface="Bahnschrift" panose="020B0502040204020203" pitchFamily="34" charset="0"/>
            </a:endParaRP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849695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8651" y="1300164"/>
            <a:ext cx="10701336" cy="3014661"/>
          </a:xfrm>
        </p:spPr>
        <p:txBody>
          <a:bodyPr/>
          <a:lstStyle/>
          <a:p>
            <a:pPr marL="0" lv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Bahnschrift" panose="020B0502040204020203" pitchFamily="34" charset="0"/>
              </a:rPr>
              <a:t>3</a:t>
            </a:r>
            <a:r>
              <a:rPr lang="en-US" sz="3200" dirty="0" smtClean="0">
                <a:solidFill>
                  <a:schemeClr val="accent2">
                    <a:lumMod val="75000"/>
                  </a:schemeClr>
                </a:solidFill>
                <a:latin typeface="Bahnschrift" panose="020B0502040204020203" pitchFamily="34" charset="0"/>
              </a:rPr>
              <a:t>. </a:t>
            </a:r>
            <a:r>
              <a:rPr lang="es-ES_tradnl" sz="3200" dirty="0"/>
              <a:t>La situación no ha cambiado,  </a:t>
            </a:r>
            <a:r>
              <a:rPr lang="es-ES_tradnl" sz="3200" dirty="0" smtClean="0"/>
              <a:t>______________,  </a:t>
            </a:r>
            <a:r>
              <a:rPr lang="es-ES_tradnl" sz="3200" dirty="0"/>
              <a:t>no ha mejorado.  </a:t>
            </a:r>
            <a:endParaRPr lang="tr-TR" sz="3200" dirty="0"/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tr-TR" sz="3200" dirty="0" smtClean="0">
              <a:latin typeface="Bahnschrift" panose="020B0502040204020203" pitchFamily="34" charset="0"/>
            </a:endParaRP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7967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8651" y="1300164"/>
            <a:ext cx="10701336" cy="3014661"/>
          </a:xfrm>
        </p:spPr>
        <p:txBody>
          <a:bodyPr/>
          <a:lstStyle/>
          <a:p>
            <a:pPr marL="0" lv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Bahnschrift" panose="020B0502040204020203" pitchFamily="34" charset="0"/>
              </a:rPr>
              <a:t>3</a:t>
            </a:r>
            <a:r>
              <a:rPr lang="en-US" sz="3200" dirty="0" smtClean="0">
                <a:solidFill>
                  <a:schemeClr val="accent2">
                    <a:lumMod val="75000"/>
                  </a:schemeClr>
                </a:solidFill>
                <a:latin typeface="Bahnschrift" panose="020B0502040204020203" pitchFamily="34" charset="0"/>
              </a:rPr>
              <a:t>. </a:t>
            </a:r>
            <a:r>
              <a:rPr lang="es-ES_tradnl" sz="3200" dirty="0"/>
              <a:t>La situación no ha cambiado,  </a:t>
            </a:r>
            <a:r>
              <a:rPr lang="es-ES_tradnl" sz="3200" b="1" dirty="0" smtClean="0">
                <a:solidFill>
                  <a:schemeClr val="accent1">
                    <a:lumMod val="75000"/>
                  </a:schemeClr>
                </a:solidFill>
              </a:rPr>
              <a:t>más bien</a:t>
            </a:r>
            <a:r>
              <a:rPr lang="es-ES_tradnl" sz="3200" dirty="0" smtClean="0"/>
              <a:t>,  </a:t>
            </a:r>
            <a:r>
              <a:rPr lang="es-ES_tradnl" sz="3200" dirty="0"/>
              <a:t>no ha mejorado.  </a:t>
            </a:r>
            <a:endParaRPr lang="tr-TR" sz="3200" dirty="0"/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tr-TR" sz="3200" dirty="0" smtClean="0">
              <a:latin typeface="Bahnschrift" panose="020B0502040204020203" pitchFamily="34" charset="0"/>
            </a:endParaRP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56503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28675" y="1457326"/>
            <a:ext cx="10558463" cy="4282702"/>
          </a:xfrm>
        </p:spPr>
        <p:txBody>
          <a:bodyPr/>
          <a:lstStyle/>
          <a:p>
            <a:pPr marL="0" lvl="0" indent="0">
              <a:buNone/>
            </a:pPr>
            <a:r>
              <a:rPr lang="en-US" sz="3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4.  </a:t>
            </a:r>
            <a:r>
              <a:rPr lang="es-ES_tradnl" sz="3200" dirty="0" smtClean="0"/>
              <a:t>Yo </a:t>
            </a:r>
            <a:r>
              <a:rPr lang="es-ES_tradnl" sz="3200" dirty="0"/>
              <a:t>creo que deberías contárselo a Jon,  </a:t>
            </a:r>
            <a:r>
              <a:rPr lang="es-ES_tradnl" sz="3200" dirty="0" smtClean="0"/>
              <a:t>_______________ es </a:t>
            </a:r>
            <a:r>
              <a:rPr lang="es-ES_tradnl" sz="3200" dirty="0"/>
              <a:t>tu hermano y te va a apoyar.</a:t>
            </a:r>
            <a:endParaRPr lang="tr-TR" sz="32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92738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4214813" y="3328988"/>
            <a:ext cx="5214937" cy="30718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</a:t>
            </a:r>
            <a:r>
              <a:rPr lang="es-ES" sz="2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otal</a:t>
            </a:r>
          </a:p>
          <a:p>
            <a:pPr algn="ctr"/>
            <a:r>
              <a:rPr lang="es-ES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</a:t>
            </a:r>
            <a:r>
              <a:rPr lang="es-ES" sz="2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 fin</a:t>
            </a:r>
          </a:p>
          <a:p>
            <a:pPr algn="ctr"/>
            <a:r>
              <a:rPr lang="es-ES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</a:t>
            </a:r>
            <a:r>
              <a:rPr lang="es-ES" sz="2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 definitiva</a:t>
            </a:r>
          </a:p>
          <a:p>
            <a:pPr algn="ctr"/>
            <a:r>
              <a:rPr lang="es-ES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</a:t>
            </a:r>
            <a:r>
              <a:rPr lang="es-ES" sz="2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espués de todo</a:t>
            </a:r>
          </a:p>
          <a:p>
            <a:pPr algn="ctr"/>
            <a:endParaRPr lang="es-ES" sz="2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es-ES" sz="2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(recapitulativos)</a:t>
            </a:r>
            <a:endParaRPr lang="tr-TR" sz="2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8651" y="1300165"/>
            <a:ext cx="10701336" cy="1914524"/>
          </a:xfrm>
        </p:spPr>
        <p:txBody>
          <a:bodyPr/>
          <a:lstStyle/>
          <a:p>
            <a:pPr marL="0" marR="0" lvl="0" indent="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3200" dirty="0" smtClean="0">
                <a:solidFill>
                  <a:schemeClr val="accent2">
                    <a:lumMod val="75000"/>
                  </a:schemeClr>
                </a:solidFill>
                <a:latin typeface="Bahnschrift" panose="020B0502040204020203" pitchFamily="34" charset="0"/>
              </a:rPr>
              <a:t>4. </a:t>
            </a:r>
            <a:r>
              <a:rPr lang="es-ES_tradnl" sz="3200" dirty="0"/>
              <a:t>Yo creo que deberías contárselo a Jon,  </a:t>
            </a:r>
            <a:r>
              <a:rPr lang="es-ES_tradnl" sz="3200" b="1" dirty="0" smtClean="0">
                <a:solidFill>
                  <a:schemeClr val="accent1">
                    <a:lumMod val="75000"/>
                  </a:schemeClr>
                </a:solidFill>
              </a:rPr>
              <a:t>al fin y al cabo </a:t>
            </a:r>
            <a:r>
              <a:rPr lang="es-ES_tradnl" sz="3200" dirty="0"/>
              <a:t>es tu hermano y te va a apoyar.</a:t>
            </a:r>
            <a:endParaRPr lang="tr-TR" sz="3200" dirty="0"/>
          </a:p>
          <a:p>
            <a:pPr marL="0" lvl="0" indent="0">
              <a:lnSpc>
                <a:spcPct val="150000"/>
              </a:lnSpc>
              <a:spcBef>
                <a:spcPts val="0"/>
              </a:spcBef>
              <a:buNone/>
            </a:pPr>
            <a:endParaRPr lang="tr-TR" sz="3200" dirty="0" smtClean="0">
              <a:latin typeface="Bahnschrift" panose="020B0502040204020203" pitchFamily="34" charset="0"/>
            </a:endParaRP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62774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Override1.xml><?xml version="1.0" encoding="utf-8"?>
<a:themeOverride xmlns:a="http://schemas.openxmlformats.org/drawingml/2006/main">
  <a:clrScheme name="Parcel">
    <a:dk1>
      <a:srgbClr val="000000"/>
    </a:dk1>
    <a:lt1>
      <a:srgbClr val="FFFFFF"/>
    </a:lt1>
    <a:dk2>
      <a:srgbClr val="4A5356"/>
    </a:dk2>
    <a:lt2>
      <a:srgbClr val="E8E3CE"/>
    </a:lt2>
    <a:accent1>
      <a:srgbClr val="F6A21D"/>
    </a:accent1>
    <a:accent2>
      <a:srgbClr val="9BAFB5"/>
    </a:accent2>
    <a:accent3>
      <a:srgbClr val="C96731"/>
    </a:accent3>
    <a:accent4>
      <a:srgbClr val="9CA383"/>
    </a:accent4>
    <a:accent5>
      <a:srgbClr val="87795D"/>
    </a:accent5>
    <a:accent6>
      <a:srgbClr val="A0988C"/>
    </a:accent6>
    <a:hlink>
      <a:srgbClr val="00B0F0"/>
    </a:hlink>
    <a:folHlink>
      <a:srgbClr val="738F97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223</TotalTime>
  <Words>938</Words>
  <Application>Microsoft Office PowerPoint</Application>
  <PresentationFormat>Geniş ekran</PresentationFormat>
  <Paragraphs>77</Paragraphs>
  <Slides>41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41</vt:i4>
      </vt:variant>
    </vt:vector>
  </HeadingPairs>
  <TitlesOfParts>
    <vt:vector size="45" baseType="lpstr">
      <vt:lpstr>Arial</vt:lpstr>
      <vt:lpstr>Bahnschrift</vt:lpstr>
      <vt:lpstr>Gill Sans MT</vt:lpstr>
      <vt:lpstr>Parcel</vt:lpstr>
      <vt:lpstr>REPASO 2  MARCADORES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REPASO 2  CONECTORES</dc:title>
  <dc:creator>Windows Kullanıcısı</dc:creator>
  <cp:lastModifiedBy>Windows Kullanıcısı</cp:lastModifiedBy>
  <cp:revision>13</cp:revision>
  <dcterms:created xsi:type="dcterms:W3CDTF">2020-04-07T15:54:40Z</dcterms:created>
  <dcterms:modified xsi:type="dcterms:W3CDTF">2020-04-14T18:24:26Z</dcterms:modified>
</cp:coreProperties>
</file>