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70" r:id="rId3"/>
    <p:sldId id="271" r:id="rId4"/>
    <p:sldId id="272" r:id="rId5"/>
    <p:sldId id="273" r:id="rId6"/>
    <p:sldId id="281" r:id="rId7"/>
    <p:sldId id="274" r:id="rId8"/>
    <p:sldId id="275" r:id="rId9"/>
    <p:sldId id="276" r:id="rId10"/>
    <p:sldId id="277" r:id="rId11"/>
    <p:sldId id="278" r:id="rId12"/>
    <p:sldId id="279" r:id="rId13"/>
    <p:sldId id="280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zyolab1" initials="F" lastIdx="1" clrIdx="0">
    <p:extLst>
      <p:ext uri="{19B8F6BF-5375-455C-9EA6-DF929625EA0E}">
        <p15:presenceInfo xmlns:p15="http://schemas.microsoft.com/office/powerpoint/2012/main" userId="Fizyolab1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0131" autoAdjust="0"/>
  </p:normalViewPr>
  <p:slideViewPr>
    <p:cSldViewPr snapToGrid="0">
      <p:cViewPr varScale="1">
        <p:scale>
          <a:sx n="93" d="100"/>
          <a:sy n="93" d="100"/>
        </p:scale>
        <p:origin x="45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3F1CB9-3C01-47E5-B87F-75E89C1738A2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42452D-F162-4297-B6F5-5D06C73C885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761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221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796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8007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9666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8853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63128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5447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723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24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631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411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856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0019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95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0195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7605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1839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7E3602C-B008-4929-9FFA-167F792D24C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B66F508-B952-4413-A2A3-25345ACFB1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4046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33321" y="400692"/>
            <a:ext cx="9944100" cy="1489872"/>
          </a:xfrm>
          <a:ln w="38100"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tr-TR" altLang="tr-TR" sz="4000" b="1" dirty="0"/>
              <a:t>ACTION POTENTIALS</a:t>
            </a:r>
            <a:r>
              <a:rPr lang="tr-TR" sz="4000" b="1" dirty="0">
                <a:solidFill>
                  <a:schemeClr val="tx1">
                    <a:lumMod val="85000"/>
                  </a:schemeClr>
                </a:solidFill>
              </a:rPr>
              <a:t/>
            </a:r>
            <a:br>
              <a:rPr lang="tr-TR" sz="4000" b="1" dirty="0">
                <a:solidFill>
                  <a:schemeClr val="tx1">
                    <a:lumMod val="85000"/>
                  </a:schemeClr>
                </a:solidFill>
              </a:rPr>
            </a:br>
            <a:r>
              <a:rPr lang="tr-TR" sz="4000" b="1" dirty="0">
                <a:solidFill>
                  <a:schemeClr val="tx1">
                    <a:lumMod val="85000"/>
                  </a:schemeClr>
                </a:solidFill>
              </a:rPr>
              <a:t>WEEK 5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232072" y="5118486"/>
            <a:ext cx="5105400" cy="690888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err="1">
                <a:solidFill>
                  <a:schemeClr val="tx1">
                    <a:lumMod val="85000"/>
                  </a:schemeClr>
                </a:solidFill>
              </a:rPr>
              <a:t>Assoc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. Prof. Dr. Yasemin SALGIRLI DEMİRBAŞ</a:t>
            </a:r>
          </a:p>
          <a:p>
            <a:r>
              <a:rPr lang="tr-TR" b="1" dirty="0" err="1">
                <a:solidFill>
                  <a:schemeClr val="tx1">
                    <a:lumMod val="85000"/>
                  </a:schemeClr>
                </a:solidFill>
              </a:rPr>
              <a:t>Resident</a:t>
            </a:r>
            <a:r>
              <a:rPr lang="tr-TR" b="1" dirty="0">
                <a:solidFill>
                  <a:schemeClr val="tx1">
                    <a:lumMod val="85000"/>
                  </a:schemeClr>
                </a:solidFill>
              </a:rPr>
              <a:t> ECAWBM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38813" y="5923245"/>
            <a:ext cx="889298" cy="889298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5679" y="6037118"/>
            <a:ext cx="2646212" cy="661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40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6" name="Rectangle 135">
            <a:extLst>
              <a:ext uri="{FF2B5EF4-FFF2-40B4-BE49-F238E27FC236}">
                <a16:creationId xmlns="" xmlns:a16="http://schemas.microsoft.com/office/drawing/2014/main" id="{3A914827-CFE5-4197-BA39-2E2D143C823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8" name="Group 137">
            <a:extLst>
              <a:ext uri="{FF2B5EF4-FFF2-40B4-BE49-F238E27FC236}">
                <a16:creationId xmlns="" xmlns:a16="http://schemas.microsoft.com/office/drawing/2014/main" id="{3013B969-15C6-496F-A783-8263B2D5E7C6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39" name="Straight Connector 138">
              <a:extLst>
                <a:ext uri="{FF2B5EF4-FFF2-40B4-BE49-F238E27FC236}">
                  <a16:creationId xmlns="" xmlns:a16="http://schemas.microsoft.com/office/drawing/2014/main" id="{3DE479F2-7D1B-4FBE-913F-F9C7ABA520A6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="" xmlns:a16="http://schemas.microsoft.com/office/drawing/2014/main" id="{170FCCC4-8B7C-4CEF-A065-524892641638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="" xmlns:a16="http://schemas.microsoft.com/office/drawing/2014/main" id="{F3E49775-4543-4ACE-AF9F-9DDF6E3E31BD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="" xmlns:a16="http://schemas.microsoft.com/office/drawing/2014/main" id="{9351A7EC-94FC-4A49-A4C1-716295D00648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="" xmlns:a16="http://schemas.microsoft.com/office/drawing/2014/main" id="{5C2826BF-E1FA-43EB-A5B9-A0529D424CB1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5" name="Snip Diagonal Corner Rectangle 25">
            <a:extLst>
              <a:ext uri="{FF2B5EF4-FFF2-40B4-BE49-F238E27FC236}">
                <a16:creationId xmlns="" xmlns:a16="http://schemas.microsoft.com/office/drawing/2014/main" id="{59E26208-31FE-4637-8CF0-F1A6798BE47C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34001" y="620722"/>
            <a:ext cx="3670674" cy="5286838"/>
          </a:xfrm>
          <a:prstGeom prst="snip2DiagRect">
            <a:avLst>
              <a:gd name="adj1" fmla="val 11518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8" name="Title 5"/>
          <p:cNvSpPr>
            <a:spLocks noGrp="1"/>
          </p:cNvSpPr>
          <p:nvPr>
            <p:ph type="title"/>
          </p:nvPr>
        </p:nvSpPr>
        <p:spPr>
          <a:xfrm>
            <a:off x="4661860" y="4863570"/>
            <a:ext cx="5627258" cy="1507067"/>
          </a:xfrm>
        </p:spPr>
        <p:txBody>
          <a:bodyPr>
            <a:normAutofit/>
          </a:bodyPr>
          <a:lstStyle/>
          <a:p>
            <a:r>
              <a:rPr lang="tr-TR" b="1" dirty="0" err="1"/>
              <a:t>ActIon-PotentIal</a:t>
            </a:r>
            <a:r>
              <a:rPr lang="tr-TR" b="1" dirty="0"/>
              <a:t> </a:t>
            </a:r>
            <a:r>
              <a:rPr lang="tr-TR" b="1" dirty="0" err="1"/>
              <a:t>PropagatIon</a:t>
            </a:r>
            <a:endParaRPr lang="en-US" altLang="tr-TR" b="1" dirty="0"/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4661859" y="685800"/>
            <a:ext cx="7120237" cy="4191000"/>
          </a:xfrm>
        </p:spPr>
        <p:txBody>
          <a:bodyPr rtlCol="0"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sz="2400" dirty="0">
                <a:solidFill>
                  <a:schemeClr val="tx1"/>
                </a:solidFill>
              </a:rPr>
              <a:t>T</a:t>
            </a:r>
            <a:r>
              <a:rPr lang="en-US" sz="2400" dirty="0">
                <a:solidFill>
                  <a:schemeClr val="tx1"/>
                </a:solidFill>
              </a:rPr>
              <a:t>here is a sequential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opening and closing of sodium and potassium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channels along the membrane. </a:t>
            </a:r>
            <a:endParaRPr lang="tr-TR" sz="24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tr-TR" sz="2400" dirty="0">
                <a:solidFill>
                  <a:schemeClr val="tx1"/>
                </a:solidFill>
              </a:rPr>
              <a:t>T</a:t>
            </a:r>
            <a:r>
              <a:rPr lang="en-US" sz="2400" dirty="0">
                <a:solidFill>
                  <a:schemeClr val="tx1"/>
                </a:solidFill>
              </a:rPr>
              <a:t>he action potential doesn’t move but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“sets off” a new action potential in the region of the axon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just ahead of it. </a:t>
            </a:r>
            <a:endParaRPr lang="tr-TR" sz="24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Because the membrane areas that have just undergone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an action potential are refractory and cannot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immediately undergo another, the only direction of action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potential propagation is away from a region of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membrane that has recently been active</a:t>
            </a:r>
            <a:endParaRPr lang="tr-TR" sz="24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tr-TR" sz="1900" dirty="0"/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10363200" y="5578475"/>
            <a:ext cx="1142245" cy="6699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fld id="{F431C6C2-9183-4FAA-B2B1-50C66C8FE384}" type="slidenum">
              <a:rPr lang="en-US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</a:pPr>
              <a:t>10</a:t>
            </a:fld>
            <a:endParaRPr lang="en-US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9200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6" name="Rectangle 135">
            <a:extLst>
              <a:ext uri="{FF2B5EF4-FFF2-40B4-BE49-F238E27FC236}">
                <a16:creationId xmlns="" xmlns:a16="http://schemas.microsoft.com/office/drawing/2014/main" id="{99192182-00B6-4137-8B20-A71A0273056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8" name="Group 137">
            <a:extLst>
              <a:ext uri="{FF2B5EF4-FFF2-40B4-BE49-F238E27FC236}">
                <a16:creationId xmlns="" xmlns:a16="http://schemas.microsoft.com/office/drawing/2014/main" id="{B5CAA1DC-A8DE-400F-B426-14C06D77F91A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39" name="Straight Connector 138">
              <a:extLst>
                <a:ext uri="{FF2B5EF4-FFF2-40B4-BE49-F238E27FC236}">
                  <a16:creationId xmlns="" xmlns:a16="http://schemas.microsoft.com/office/drawing/2014/main" id="{9D45D45D-D371-4C69-81F0-AC22C6FE2E33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="" xmlns:a16="http://schemas.microsoft.com/office/drawing/2014/main" id="{E69F0825-E6F1-44D8-9826-3E1F973CC49D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="" xmlns:a16="http://schemas.microsoft.com/office/drawing/2014/main" id="{5FC69073-1B4D-4A9C-B876-0C58BDCA6108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="" xmlns:a16="http://schemas.microsoft.com/office/drawing/2014/main" id="{B1EC4A15-A630-4157-8ED1-7F7FD8E35412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="" xmlns:a16="http://schemas.microsoft.com/office/drawing/2014/main" id="{21B235B8-3DF4-4B3D-BB2D-A4C112BD4618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5" name="Snip Diagonal Corner Rectangle 16">
            <a:extLst>
              <a:ext uri="{FF2B5EF4-FFF2-40B4-BE49-F238E27FC236}">
                <a16:creationId xmlns="" xmlns:a16="http://schemas.microsoft.com/office/drawing/2014/main" id="{4B94BAB3-4EB4-49CB-9E80-3787673F9CC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34001" y="620722"/>
            <a:ext cx="3670674" cy="5286838"/>
          </a:xfrm>
          <a:prstGeom prst="snip2DiagRect">
            <a:avLst>
              <a:gd name="adj1" fmla="val 11518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Resim 2">
            <a:extLst>
              <a:ext uri="{FF2B5EF4-FFF2-40B4-BE49-F238E27FC236}">
                <a16:creationId xmlns="" xmlns:a16="http://schemas.microsoft.com/office/drawing/2014/main" id="{83724BFA-A254-419D-8502-D90EF53834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296" r="3" b="3"/>
          <a:stretch/>
        </p:blipFill>
        <p:spPr>
          <a:xfrm>
            <a:off x="800558" y="786118"/>
            <a:ext cx="3337560" cy="2404227"/>
          </a:xfrm>
          <a:custGeom>
            <a:avLst/>
            <a:gdLst>
              <a:gd name="connsiteX0" fmla="*/ 384420 w 3337560"/>
              <a:gd name="connsiteY0" fmla="*/ 0 h 2404227"/>
              <a:gd name="connsiteX1" fmla="*/ 3337560 w 3337560"/>
              <a:gd name="connsiteY1" fmla="*/ 0 h 2404227"/>
              <a:gd name="connsiteX2" fmla="*/ 3337560 w 3337560"/>
              <a:gd name="connsiteY2" fmla="*/ 2404227 h 2404227"/>
              <a:gd name="connsiteX3" fmla="*/ 0 w 3337560"/>
              <a:gd name="connsiteY3" fmla="*/ 2404227 h 2404227"/>
              <a:gd name="connsiteX4" fmla="*/ 0 w 3337560"/>
              <a:gd name="connsiteY4" fmla="*/ 384420 h 2404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37560" h="2404227">
                <a:moveTo>
                  <a:pt x="384420" y="0"/>
                </a:moveTo>
                <a:lnTo>
                  <a:pt x="3337560" y="0"/>
                </a:lnTo>
                <a:lnTo>
                  <a:pt x="3337560" y="2404227"/>
                </a:lnTo>
                <a:lnTo>
                  <a:pt x="0" y="2404227"/>
                </a:lnTo>
                <a:lnTo>
                  <a:pt x="0" y="384420"/>
                </a:lnTo>
                <a:close/>
              </a:path>
            </a:pathLst>
          </a:custGeom>
        </p:spPr>
      </p:pic>
      <p:sp>
        <p:nvSpPr>
          <p:cNvPr id="9218" name="Title 5"/>
          <p:cNvSpPr>
            <a:spLocks noGrp="1"/>
          </p:cNvSpPr>
          <p:nvPr>
            <p:ph type="title"/>
          </p:nvPr>
        </p:nvSpPr>
        <p:spPr>
          <a:xfrm>
            <a:off x="4661860" y="4487332"/>
            <a:ext cx="5627258" cy="1507067"/>
          </a:xfrm>
        </p:spPr>
        <p:txBody>
          <a:bodyPr>
            <a:normAutofit/>
          </a:bodyPr>
          <a:lstStyle/>
          <a:p>
            <a:r>
              <a:rPr lang="tr-TR" b="1" dirty="0" err="1"/>
              <a:t>ActIon-PotentIal</a:t>
            </a:r>
            <a:r>
              <a:rPr lang="tr-TR" b="1" dirty="0"/>
              <a:t> </a:t>
            </a:r>
            <a:r>
              <a:rPr lang="tr-TR" b="1" dirty="0" err="1"/>
              <a:t>PropagatIon</a:t>
            </a:r>
            <a:endParaRPr lang="en-US" altLang="tr-TR" b="1" dirty="0"/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4661860" y="685800"/>
            <a:ext cx="6253792" cy="3615267"/>
          </a:xfrm>
        </p:spPr>
        <p:txBody>
          <a:bodyPr rtlCol="0">
            <a:normAutofit/>
          </a:bodyPr>
          <a:lstStyle/>
          <a:p>
            <a:r>
              <a:rPr lang="tr-TR" dirty="0">
                <a:solidFill>
                  <a:schemeClr val="tx1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he direction of propagation being determined by the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stimulus location. 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For example, the action potentials in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skeletal-muscle cells are initiated near the middle of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these cylindrical cells and propagate toward the two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ends. 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In most nerve cells, however, action potentials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are initiated </a:t>
            </a:r>
            <a:r>
              <a:rPr lang="en-US" i="1" dirty="0">
                <a:solidFill>
                  <a:schemeClr val="tx1"/>
                </a:solidFill>
              </a:rPr>
              <a:t>physiologically </a:t>
            </a:r>
            <a:r>
              <a:rPr lang="en-US" dirty="0">
                <a:solidFill>
                  <a:schemeClr val="tx1"/>
                </a:solidFill>
              </a:rPr>
              <a:t>at one end of the cell (for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reasons to be described in the next section) and propagate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toward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the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other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end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10363200" y="5578475"/>
            <a:ext cx="1142245" cy="6699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fld id="{F431C6C2-9183-4FAA-B2B1-50C66C8FE384}" type="slidenum">
              <a:rPr lang="en-US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</a:pPr>
              <a:t>11</a:t>
            </a:fld>
            <a:endParaRPr lang="en-US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7573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5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</p:spPr>
        <p:txBody>
          <a:bodyPr>
            <a:normAutofit/>
          </a:bodyPr>
          <a:lstStyle/>
          <a:p>
            <a:r>
              <a:rPr lang="tr-TR" b="1" dirty="0" err="1"/>
              <a:t>ActIon-PotentIal</a:t>
            </a:r>
            <a:r>
              <a:rPr lang="tr-TR" b="1" dirty="0"/>
              <a:t> </a:t>
            </a:r>
            <a:r>
              <a:rPr lang="tr-TR" b="1" dirty="0" err="1"/>
              <a:t>PropagatIon</a:t>
            </a:r>
            <a:endParaRPr lang="en-US" altLang="tr-TR" b="1" dirty="0"/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4088524" y="346840"/>
            <a:ext cx="7262648" cy="4698125"/>
          </a:xfrm>
        </p:spPr>
        <p:txBody>
          <a:bodyPr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The velocity with which an action potential propagates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along a membrane depends upon fiber diameter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and whether or not the fiber is myelinated. </a:t>
            </a:r>
            <a:endParaRPr lang="tr-TR" sz="24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The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larger the fiber diameter, the faster the action potential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propagates. </a:t>
            </a:r>
            <a:endParaRPr lang="tr-TR" sz="24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endParaRPr lang="tr-TR" sz="24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tr-TR" sz="2400" b="1" dirty="0">
                <a:solidFill>
                  <a:schemeClr val="tx1"/>
                </a:solidFill>
              </a:rPr>
              <a:t>WHY?</a:t>
            </a:r>
          </a:p>
          <a:p>
            <a:pPr>
              <a:lnSpc>
                <a:spcPct val="90000"/>
              </a:lnSpc>
            </a:pPr>
            <a:r>
              <a:rPr lang="tr-TR" sz="2400" dirty="0">
                <a:solidFill>
                  <a:schemeClr val="tx1"/>
                </a:solidFill>
              </a:rPr>
              <a:t>A</a:t>
            </a:r>
            <a:r>
              <a:rPr lang="en-US" sz="2400" dirty="0">
                <a:solidFill>
                  <a:schemeClr val="tx1"/>
                </a:solidFill>
              </a:rPr>
              <a:t> large fiber offers less resistance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to local current; more ions will flow in a given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time, bringing adjacent regions of the membrane to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threshold faster.</a:t>
            </a: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10363200" y="5578475"/>
            <a:ext cx="1142245" cy="6699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fld id="{F431C6C2-9183-4FAA-B2B1-50C66C8FE384}" type="slidenum">
              <a:rPr lang="en-US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</a:pPr>
              <a:t>12</a:t>
            </a:fld>
            <a:endParaRPr lang="en-US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1919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6" name="Rectangle 135">
            <a:extLst>
              <a:ext uri="{FF2B5EF4-FFF2-40B4-BE49-F238E27FC236}">
                <a16:creationId xmlns="" xmlns:a16="http://schemas.microsoft.com/office/drawing/2014/main" id="{2F3D62AA-E8BF-4E0A-9001-D01A72C6DE1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8" name="Group 137">
            <a:extLst>
              <a:ext uri="{FF2B5EF4-FFF2-40B4-BE49-F238E27FC236}">
                <a16:creationId xmlns="" xmlns:a16="http://schemas.microsoft.com/office/drawing/2014/main" id="{E794CB93-BA07-4CB9-8D31-DA7DC75BACF0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9206969" y="2933837"/>
            <a:ext cx="2981858" cy="3208867"/>
            <a:chOff x="9206969" y="2963333"/>
            <a:chExt cx="2981858" cy="3208867"/>
          </a:xfrm>
        </p:grpSpPr>
        <p:cxnSp>
          <p:nvCxnSpPr>
            <p:cNvPr id="139" name="Straight Connector 138">
              <a:extLst>
                <a:ext uri="{FF2B5EF4-FFF2-40B4-BE49-F238E27FC236}">
                  <a16:creationId xmlns="" xmlns:a16="http://schemas.microsoft.com/office/drawing/2014/main" id="{F34E93EB-1CAE-454E-9A55-6804817EAFDE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="" xmlns:a16="http://schemas.microsoft.com/office/drawing/2014/main" id="{2D63CC50-DDB7-4BCA-BE31-8227C9F62831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="" xmlns:a16="http://schemas.microsoft.com/office/drawing/2014/main" id="{F1C20E8C-24AC-4DC2-8ECB-10BDEC80AD57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="" xmlns:a16="http://schemas.microsoft.com/office/drawing/2014/main" id="{4AF27A97-560C-4C62-B315-DE33222BCA70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="" xmlns:a16="http://schemas.microsoft.com/office/drawing/2014/main" id="{BE7916C8-C4D8-4FA4-BA3D-7F3C9BD800E7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18" name="Title 5"/>
          <p:cNvSpPr>
            <a:spLocks noGrp="1"/>
          </p:cNvSpPr>
          <p:nvPr>
            <p:ph type="title"/>
          </p:nvPr>
        </p:nvSpPr>
        <p:spPr>
          <a:xfrm>
            <a:off x="568598" y="5431738"/>
            <a:ext cx="8534400" cy="1507067"/>
          </a:xfrm>
        </p:spPr>
        <p:txBody>
          <a:bodyPr>
            <a:normAutofit/>
          </a:bodyPr>
          <a:lstStyle/>
          <a:p>
            <a:r>
              <a:rPr lang="tr-TR" b="1" dirty="0" err="1"/>
              <a:t>ActIon-PotentIal</a:t>
            </a:r>
            <a:r>
              <a:rPr lang="tr-TR" b="1" dirty="0"/>
              <a:t> </a:t>
            </a:r>
            <a:r>
              <a:rPr lang="tr-TR" b="1" dirty="0" err="1"/>
              <a:t>PropagatIon</a:t>
            </a:r>
            <a:endParaRPr lang="en-US" altLang="tr-TR" b="1" dirty="0"/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684212" y="685800"/>
            <a:ext cx="8070905" cy="4348655"/>
          </a:xfrm>
        </p:spPr>
        <p:txBody>
          <a:bodyPr rtlCol="0"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Myelin is an insulator that makes it more difficult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for charge to flow between intracellular and extracellular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fluid compartments. </a:t>
            </a:r>
            <a:endParaRPr lang="tr-TR" sz="24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tr-TR" sz="2400" dirty="0">
                <a:solidFill>
                  <a:schemeClr val="tx1"/>
                </a:solidFill>
              </a:rPr>
              <a:t>T</a:t>
            </a:r>
            <a:r>
              <a:rPr lang="en-US" sz="2400" dirty="0">
                <a:solidFill>
                  <a:schemeClr val="tx1"/>
                </a:solidFill>
              </a:rPr>
              <a:t>here is less “leakage”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of charge across the myelin</a:t>
            </a:r>
            <a:endParaRPr lang="tr-TR" sz="24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tr-TR" sz="2400" dirty="0">
                <a:solidFill>
                  <a:schemeClr val="tx1"/>
                </a:solidFill>
              </a:rPr>
              <a:t>T</a:t>
            </a:r>
            <a:r>
              <a:rPr lang="en-US" sz="2400" dirty="0">
                <a:solidFill>
                  <a:schemeClr val="tx1"/>
                </a:solidFill>
              </a:rPr>
              <a:t>he concentration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of voltage-gated sodium channels in the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myelinated region of axons is low</a:t>
            </a:r>
          </a:p>
          <a:p>
            <a:pPr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</a:rPr>
              <a:t>Therefore, action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potentials occur only at the nodes of Ranvier where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the myelin coating is interrupted and the concentration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of voltage-gated sodium channels is high. </a:t>
            </a:r>
            <a:endParaRPr lang="tr-TR" sz="240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tr-TR" sz="2400" dirty="0">
                <a:solidFill>
                  <a:schemeClr val="tx1"/>
                </a:solidFill>
              </a:rPr>
              <a:t>A</a:t>
            </a:r>
            <a:r>
              <a:rPr lang="en-US" sz="2400" dirty="0" err="1">
                <a:solidFill>
                  <a:schemeClr val="tx1"/>
                </a:solidFill>
              </a:rPr>
              <a:t>ction</a:t>
            </a:r>
            <a:r>
              <a:rPr lang="en-US" sz="2400" dirty="0">
                <a:solidFill>
                  <a:schemeClr val="tx1"/>
                </a:solidFill>
              </a:rPr>
              <a:t> potentials literally jump from one node to the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next as they propagate along a myelinated fiber, and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for this reason such propagation is called </a:t>
            </a:r>
            <a:r>
              <a:rPr lang="en-US" sz="2400" b="1" dirty="0">
                <a:solidFill>
                  <a:schemeClr val="tx1"/>
                </a:solidFill>
              </a:rPr>
              <a:t>saltatory conduction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10363200" y="5578475"/>
            <a:ext cx="1142245" cy="6699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fld id="{F431C6C2-9183-4FAA-B2B1-50C66C8FE384}" type="slidenum">
              <a:rPr lang="en-US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</a:pPr>
              <a:t>13</a:t>
            </a:fld>
            <a:endParaRPr lang="en-US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348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6" name="Rectangle 135">
            <a:extLst>
              <a:ext uri="{FF2B5EF4-FFF2-40B4-BE49-F238E27FC236}">
                <a16:creationId xmlns="" xmlns:a16="http://schemas.microsoft.com/office/drawing/2014/main" id="{2F3D62AA-E8BF-4E0A-9001-D01A72C6DE1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8" name="Group 137">
            <a:extLst>
              <a:ext uri="{FF2B5EF4-FFF2-40B4-BE49-F238E27FC236}">
                <a16:creationId xmlns="" xmlns:a16="http://schemas.microsoft.com/office/drawing/2014/main" id="{E794CB93-BA07-4CB9-8D31-DA7DC75BACF0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9206969" y="2933837"/>
            <a:ext cx="2981858" cy="3208867"/>
            <a:chOff x="9206969" y="2963333"/>
            <a:chExt cx="2981858" cy="3208867"/>
          </a:xfrm>
        </p:grpSpPr>
        <p:cxnSp>
          <p:nvCxnSpPr>
            <p:cNvPr id="139" name="Straight Connector 138">
              <a:extLst>
                <a:ext uri="{FF2B5EF4-FFF2-40B4-BE49-F238E27FC236}">
                  <a16:creationId xmlns="" xmlns:a16="http://schemas.microsoft.com/office/drawing/2014/main" id="{F34E93EB-1CAE-454E-9A55-6804817EAFDE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="" xmlns:a16="http://schemas.microsoft.com/office/drawing/2014/main" id="{2D63CC50-DDB7-4BCA-BE31-8227C9F62831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="" xmlns:a16="http://schemas.microsoft.com/office/drawing/2014/main" id="{F1C20E8C-24AC-4DC2-8ECB-10BDEC80AD57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="" xmlns:a16="http://schemas.microsoft.com/office/drawing/2014/main" id="{4AF27A97-560C-4C62-B315-DE33222BCA70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="" xmlns:a16="http://schemas.microsoft.com/office/drawing/2014/main" id="{BE7916C8-C4D8-4FA4-BA3D-7F3C9BD800E7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18" name="Title 5"/>
          <p:cNvSpPr>
            <a:spLocks noGrp="1"/>
          </p:cNvSpPr>
          <p:nvPr>
            <p:ph type="title"/>
          </p:nvPr>
        </p:nvSpPr>
        <p:spPr>
          <a:xfrm>
            <a:off x="669395" y="5185233"/>
            <a:ext cx="8534400" cy="1507067"/>
          </a:xfrm>
        </p:spPr>
        <p:txBody>
          <a:bodyPr>
            <a:normAutofit/>
          </a:bodyPr>
          <a:lstStyle/>
          <a:p>
            <a:r>
              <a:rPr lang="en-US" b="1" dirty="0"/>
              <a:t>Threshold </a:t>
            </a:r>
            <a:r>
              <a:rPr lang="tr-TR" b="1" dirty="0" err="1"/>
              <a:t>potentıal</a:t>
            </a:r>
            <a:endParaRPr lang="en-US" altLang="tr-TR" b="1" dirty="0"/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684212" y="685800"/>
            <a:ext cx="7835369" cy="4237704"/>
          </a:xfrm>
        </p:spPr>
        <p:txBody>
          <a:bodyPr rtlCol="0">
            <a:noAutofit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A</a:t>
            </a:r>
            <a:r>
              <a:rPr lang="en-US" sz="2400" dirty="0" err="1">
                <a:solidFill>
                  <a:schemeClr val="tx1"/>
                </a:solidFill>
              </a:rPr>
              <a:t>ction</a:t>
            </a:r>
            <a:r>
              <a:rPr lang="en-US" sz="2400" dirty="0">
                <a:solidFill>
                  <a:schemeClr val="tx1"/>
                </a:solidFill>
              </a:rPr>
              <a:t> potentials occur only when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the </a:t>
            </a:r>
            <a:r>
              <a:rPr lang="en-US" sz="2400" i="1" dirty="0">
                <a:solidFill>
                  <a:schemeClr val="tx1"/>
                </a:solidFill>
              </a:rPr>
              <a:t>net </a:t>
            </a:r>
            <a:r>
              <a:rPr lang="en-US" sz="2400" dirty="0">
                <a:solidFill>
                  <a:schemeClr val="tx1"/>
                </a:solidFill>
              </a:rPr>
              <a:t>movement of positive charge through ion channels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is inward. </a:t>
            </a:r>
            <a:endParaRPr lang="tr-TR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The membrane potential at which this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occurs is called the </a:t>
            </a:r>
            <a:r>
              <a:rPr lang="en-US" sz="2400" b="1" dirty="0">
                <a:solidFill>
                  <a:schemeClr val="tx1"/>
                </a:solidFill>
              </a:rPr>
              <a:t>threshold potential, </a:t>
            </a:r>
            <a:endParaRPr lang="tr-TR" sz="2400" b="1" dirty="0">
              <a:solidFill>
                <a:schemeClr val="tx1"/>
              </a:solidFill>
            </a:endParaRPr>
          </a:p>
          <a:p>
            <a:r>
              <a:rPr lang="tr-TR" sz="2400" dirty="0">
                <a:solidFill>
                  <a:schemeClr val="tx1"/>
                </a:solidFill>
              </a:rPr>
              <a:t>S</a:t>
            </a:r>
            <a:r>
              <a:rPr lang="en-US" sz="2400" dirty="0" err="1">
                <a:solidFill>
                  <a:schemeClr val="tx1"/>
                </a:solidFill>
              </a:rPr>
              <a:t>timuli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that are just strong enough to depolarize the membrane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to this level are </a:t>
            </a:r>
            <a:r>
              <a:rPr lang="en-US" sz="2400" b="1" dirty="0">
                <a:solidFill>
                  <a:schemeClr val="tx1"/>
                </a:solidFill>
              </a:rPr>
              <a:t>threshold stimuli</a:t>
            </a:r>
            <a:endParaRPr lang="tr-TR" sz="2400" b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The threshold of most excitable membranes is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about 15 mV less negative than the resting membrane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potential. </a:t>
            </a:r>
            <a:endParaRPr lang="tr-TR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Thus, if the resting potential of a neuron is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70 mV, the threshold potential may be 55 mV.</a:t>
            </a: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10363200" y="5578475"/>
            <a:ext cx="1142245" cy="6699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fld id="{F431C6C2-9183-4FAA-B2B1-50C66C8FE384}" type="slidenum">
              <a:rPr lang="en-US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</a:pPr>
              <a:t>2</a:t>
            </a:fld>
            <a:endParaRPr lang="en-US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212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5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</p:spPr>
        <p:txBody>
          <a:bodyPr>
            <a:normAutofit/>
          </a:bodyPr>
          <a:lstStyle/>
          <a:p>
            <a:r>
              <a:rPr lang="en-US" b="1" dirty="0"/>
              <a:t>Threshold </a:t>
            </a:r>
            <a:r>
              <a:rPr lang="tr-TR" b="1" dirty="0" err="1"/>
              <a:t>potentıal</a:t>
            </a:r>
            <a:endParaRPr lang="en-US" altLang="tr-TR" b="1" dirty="0"/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4325696" y="733647"/>
            <a:ext cx="6593129" cy="3575884"/>
          </a:xfrm>
        </p:spPr>
        <p:txBody>
          <a:bodyPr rtlCol="0">
            <a:norm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At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depolarizations less than threshold</a:t>
            </a:r>
            <a:r>
              <a:rPr lang="en-US" dirty="0">
                <a:solidFill>
                  <a:schemeClr val="tx1"/>
                </a:solidFill>
              </a:rPr>
              <a:t>, outward potassium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movement still exceeds sodium entry, and the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positive-feedback cycle cannot get started despite the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increase in sodium entry.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In such cases, the membrane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will return to its resting level as soon as the stimulus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is removed, and </a:t>
            </a:r>
            <a:r>
              <a:rPr lang="en-US" b="1" dirty="0">
                <a:solidFill>
                  <a:schemeClr val="tx1"/>
                </a:solidFill>
              </a:rPr>
              <a:t>no action potential is generated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These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weak depolarizations are </a:t>
            </a:r>
            <a:r>
              <a:rPr lang="en-US" b="1" dirty="0">
                <a:solidFill>
                  <a:schemeClr val="tx1"/>
                </a:solidFill>
              </a:rPr>
              <a:t>subthreshold potentials</a:t>
            </a:r>
            <a:r>
              <a:rPr lang="en-US" dirty="0">
                <a:solidFill>
                  <a:schemeClr val="tx1"/>
                </a:solidFill>
              </a:rPr>
              <a:t>, and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the stimuli that cause them are </a:t>
            </a:r>
            <a:r>
              <a:rPr lang="en-US" b="1" dirty="0">
                <a:solidFill>
                  <a:schemeClr val="tx1"/>
                </a:solidFill>
              </a:rPr>
              <a:t>subthreshold stimuli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10363200" y="5578475"/>
            <a:ext cx="1142245" cy="6699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fld id="{F431C6C2-9183-4FAA-B2B1-50C66C8FE384}" type="slidenum">
              <a:rPr lang="en-US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</a:pPr>
              <a:t>3</a:t>
            </a:fld>
            <a:endParaRPr lang="en-US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9202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5"/>
          <p:cNvSpPr>
            <a:spLocks noGrp="1"/>
          </p:cNvSpPr>
          <p:nvPr>
            <p:ph type="title"/>
          </p:nvPr>
        </p:nvSpPr>
        <p:spPr>
          <a:xfrm>
            <a:off x="499016" y="0"/>
            <a:ext cx="11692983" cy="1507067"/>
          </a:xfrm>
        </p:spPr>
        <p:txBody>
          <a:bodyPr/>
          <a:lstStyle/>
          <a:p>
            <a:r>
              <a:rPr lang="tr-TR" altLang="tr-TR" b="1" dirty="0" err="1"/>
              <a:t>All</a:t>
            </a:r>
            <a:r>
              <a:rPr lang="tr-TR" altLang="tr-TR" b="1" dirty="0"/>
              <a:t> – </a:t>
            </a:r>
            <a:r>
              <a:rPr lang="tr-TR" altLang="tr-TR" b="1" dirty="0" err="1"/>
              <a:t>or-none</a:t>
            </a:r>
            <a:endParaRPr lang="en-US" altLang="tr-TR" b="1" dirty="0"/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499017" y="1387474"/>
            <a:ext cx="5264786" cy="4525963"/>
          </a:xfrm>
        </p:spPr>
        <p:txBody>
          <a:bodyPr rtlCol="0">
            <a:normAutofit fontScale="92500" lnSpcReduction="20000"/>
          </a:bodyPr>
          <a:lstStyle/>
          <a:p>
            <a:r>
              <a:rPr lang="en-US" dirty="0">
                <a:solidFill>
                  <a:schemeClr val="tx1"/>
                </a:solidFill>
              </a:rPr>
              <a:t>Stimuli of more than threshold magnitude also elicit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action potentials, 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he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action potentials resulting from such stimuli have </a:t>
            </a:r>
            <a:r>
              <a:rPr lang="en-US" b="1" dirty="0">
                <a:solidFill>
                  <a:schemeClr val="tx1"/>
                </a:solidFill>
              </a:rPr>
              <a:t>exactly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the same amplitud</a:t>
            </a:r>
            <a:r>
              <a:rPr lang="en-US" dirty="0">
                <a:solidFill>
                  <a:schemeClr val="tx1"/>
                </a:solidFill>
              </a:rPr>
              <a:t>e as those caused by threshold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stimuli.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This is because once threshold is reached,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membrane events are no longer dependent upon stimulus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strength. </a:t>
            </a:r>
            <a:endParaRPr lang="tr-TR" b="1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Rather, the depolarization generates an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action potential because the positive-feedback cycle is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operating. 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Action potentials either occur maximally or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they do not occur at all. 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Another way of saying this is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that action potentials are </a:t>
            </a:r>
            <a:r>
              <a:rPr lang="en-US" b="1" dirty="0">
                <a:solidFill>
                  <a:schemeClr val="tx1"/>
                </a:solidFill>
              </a:rPr>
              <a:t>all-or-none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431C6C2-9183-4FAA-B2B1-50C66C8FE384}" type="slidenum">
              <a:rPr lang="en-US" altLang="tr-TR" sz="1400" smtClean="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tr-TR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234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5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</p:spPr>
        <p:txBody>
          <a:bodyPr>
            <a:normAutofit/>
          </a:bodyPr>
          <a:lstStyle/>
          <a:p>
            <a:r>
              <a:rPr lang="tr-TR" altLang="tr-TR" b="1" dirty="0" err="1"/>
              <a:t>All</a:t>
            </a:r>
            <a:r>
              <a:rPr lang="tr-TR" altLang="tr-TR" b="1" dirty="0"/>
              <a:t> – </a:t>
            </a:r>
            <a:r>
              <a:rPr lang="tr-TR" altLang="tr-TR" b="1" dirty="0" err="1"/>
              <a:t>or-none</a:t>
            </a:r>
            <a:endParaRPr lang="en-US" altLang="tr-TR" b="1" dirty="0"/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4325696" y="733647"/>
            <a:ext cx="6593129" cy="3575884"/>
          </a:xfrm>
        </p:spPr>
        <p:txBody>
          <a:bodyPr rtlCol="0"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firing of a gun is a mechanical analogy that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shows the principle of all-or-none behavior. 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The magnitude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of the explosion and the velocity at which the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bullet leaves the gun do not depend on how hard the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trigger is squeezed. 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Either the trigger is pulled hard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enough to fire the gun, or it is not; the gun cannot be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fired halfway</a:t>
            </a: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10363200" y="5578475"/>
            <a:ext cx="1142245" cy="6699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fld id="{F431C6C2-9183-4FAA-B2B1-50C66C8FE384}" type="slidenum">
              <a:rPr lang="en-US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</a:pPr>
              <a:t>5</a:t>
            </a:fld>
            <a:endParaRPr lang="en-US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358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6" name="Rectangle 135">
            <a:extLst>
              <a:ext uri="{FF2B5EF4-FFF2-40B4-BE49-F238E27FC236}">
                <a16:creationId xmlns="" xmlns:a16="http://schemas.microsoft.com/office/drawing/2014/main" id="{42B5FE61-8E9D-41E3-B50C-127D86AF993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8" name="Group 137">
            <a:extLst>
              <a:ext uri="{FF2B5EF4-FFF2-40B4-BE49-F238E27FC236}">
                <a16:creationId xmlns="" xmlns:a16="http://schemas.microsoft.com/office/drawing/2014/main" id="{2C21E378-A6AC-44CF-8839-92BC619BEAC9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139" name="Straight Connector 138">
              <a:extLst>
                <a:ext uri="{FF2B5EF4-FFF2-40B4-BE49-F238E27FC236}">
                  <a16:creationId xmlns="" xmlns:a16="http://schemas.microsoft.com/office/drawing/2014/main" id="{A71483E3-09F7-4024-839E-1953C4832828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="" xmlns:a16="http://schemas.microsoft.com/office/drawing/2014/main" id="{19A4D3BC-3855-444E-8ECC-51D6EBE59765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="" xmlns:a16="http://schemas.microsoft.com/office/drawing/2014/main" id="{1D428D85-4F21-421E-92BF-C1137AA09C90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="" xmlns:a16="http://schemas.microsoft.com/office/drawing/2014/main" id="{C7953B87-9B15-4884-B27C-BB7C8C21CF21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="" xmlns:a16="http://schemas.microsoft.com/office/drawing/2014/main" id="{C9760656-8582-4FDD-8F31-6F4E0F74CDD5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5" name="Snip Diagonal Corner Rectangle 18">
            <a:extLst>
              <a:ext uri="{FF2B5EF4-FFF2-40B4-BE49-F238E27FC236}">
                <a16:creationId xmlns="" xmlns:a16="http://schemas.microsoft.com/office/drawing/2014/main" id="{B2E79470-CC97-4E04-A2BD-67B8BD749A3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634000" y="620722"/>
            <a:ext cx="5136155" cy="5286838"/>
          </a:xfrm>
          <a:prstGeom prst="snip2DiagRect">
            <a:avLst>
              <a:gd name="adj1" fmla="val 11486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8" name="Title 5"/>
          <p:cNvSpPr>
            <a:spLocks noGrp="1"/>
          </p:cNvSpPr>
          <p:nvPr>
            <p:ph type="title"/>
          </p:nvPr>
        </p:nvSpPr>
        <p:spPr>
          <a:xfrm>
            <a:off x="6084114" y="4487332"/>
            <a:ext cx="4205003" cy="1507067"/>
          </a:xfrm>
        </p:spPr>
        <p:txBody>
          <a:bodyPr>
            <a:normAutofit/>
          </a:bodyPr>
          <a:lstStyle/>
          <a:p>
            <a:r>
              <a:rPr lang="tr-TR" altLang="tr-TR" sz="3200" b="1"/>
              <a:t>All – or-none</a:t>
            </a:r>
            <a:endParaRPr lang="en-US" altLang="tr-TR" sz="3200" b="1"/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6095998" y="685800"/>
            <a:ext cx="5429253" cy="4191000"/>
          </a:xfrm>
        </p:spPr>
        <p:txBody>
          <a:bodyPr rtlCol="0"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How does</a:t>
            </a:r>
            <a:r>
              <a:rPr lang="tr-TR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one distinguish between a loud noise and a whisper,</a:t>
            </a:r>
            <a:r>
              <a:rPr lang="tr-TR" sz="2400" b="1" dirty="0">
                <a:solidFill>
                  <a:schemeClr val="tx1"/>
                </a:solidFill>
              </a:rPr>
              <a:t> </a:t>
            </a:r>
            <a:r>
              <a:rPr lang="en-US" sz="2400" b="1" dirty="0">
                <a:solidFill>
                  <a:schemeClr val="tx1"/>
                </a:solidFill>
              </a:rPr>
              <a:t>a light touch and a pinch? </a:t>
            </a:r>
            <a:endParaRPr lang="tr-TR" sz="24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r-TR" sz="2400" b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This information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depends upon the number and pattern of action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potentials transmitted per unit of time and not upon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dirty="0" err="1">
                <a:solidFill>
                  <a:schemeClr val="tx1"/>
                </a:solidFill>
              </a:rPr>
              <a:t>their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dirty="0" err="1">
                <a:solidFill>
                  <a:schemeClr val="tx1"/>
                </a:solidFill>
              </a:rPr>
              <a:t>magnitude</a:t>
            </a:r>
            <a:r>
              <a:rPr lang="tr-TR" sz="2400" dirty="0"/>
              <a:t>.</a:t>
            </a:r>
            <a:endParaRPr lang="en-US" sz="2400" dirty="0"/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10363200" y="5578475"/>
            <a:ext cx="1142245" cy="6699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fld id="{F431C6C2-9183-4FAA-B2B1-50C66C8FE384}" type="slidenum">
              <a:rPr lang="en-US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</a:pPr>
              <a:t>6</a:t>
            </a:fld>
            <a:endParaRPr lang="en-US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8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5"/>
          <p:cNvSpPr>
            <a:spLocks noGrp="1"/>
          </p:cNvSpPr>
          <p:nvPr>
            <p:ph type="title"/>
          </p:nvPr>
        </p:nvSpPr>
        <p:spPr>
          <a:xfrm>
            <a:off x="684212" y="5153718"/>
            <a:ext cx="8534400" cy="1507067"/>
          </a:xfrm>
        </p:spPr>
        <p:txBody>
          <a:bodyPr>
            <a:normAutofit/>
          </a:bodyPr>
          <a:lstStyle/>
          <a:p>
            <a:r>
              <a:rPr lang="tr-TR" b="1" dirty="0"/>
              <a:t>ABSOLUTE </a:t>
            </a:r>
            <a:r>
              <a:rPr lang="tr-TR" b="1" dirty="0" err="1"/>
              <a:t>Refractory</a:t>
            </a:r>
            <a:r>
              <a:rPr lang="tr-TR" b="1" dirty="0"/>
              <a:t> </a:t>
            </a:r>
            <a:r>
              <a:rPr lang="tr-TR" b="1" dirty="0" err="1"/>
              <a:t>PerIod</a:t>
            </a:r>
            <a:endParaRPr lang="en-US" altLang="tr-TR" b="1" dirty="0"/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4325696" y="733646"/>
            <a:ext cx="7561504" cy="4132643"/>
          </a:xfrm>
        </p:spPr>
        <p:txBody>
          <a:bodyPr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During the action potential, the membrane is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said to be in its </a:t>
            </a:r>
            <a:r>
              <a:rPr lang="en-US" b="1" dirty="0">
                <a:solidFill>
                  <a:schemeClr val="tx1"/>
                </a:solidFill>
              </a:rPr>
              <a:t>absolute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refractory period.</a:t>
            </a:r>
            <a:endParaRPr lang="tr-TR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tr-TR" dirty="0">
                <a:solidFill>
                  <a:schemeClr val="tx1"/>
                </a:solidFill>
              </a:rPr>
              <a:t>A </a:t>
            </a:r>
            <a:r>
              <a:rPr lang="en-US" dirty="0">
                <a:solidFill>
                  <a:schemeClr val="tx1"/>
                </a:solidFill>
              </a:rPr>
              <a:t>second stimulus, no matter how strong, will not produce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 second action potential</a:t>
            </a:r>
            <a:endParaRPr lang="tr-TR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tr-TR" dirty="0" err="1">
                <a:solidFill>
                  <a:schemeClr val="tx1"/>
                </a:solidFill>
              </a:rPr>
              <a:t>This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occurs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because the voltage-gated sodium channels enter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 </a:t>
            </a:r>
            <a:r>
              <a:rPr lang="en-US" b="1" dirty="0">
                <a:solidFill>
                  <a:schemeClr val="tx1"/>
                </a:solidFill>
              </a:rPr>
              <a:t>closed, inactive state </a:t>
            </a:r>
            <a:r>
              <a:rPr lang="en-US" dirty="0">
                <a:solidFill>
                  <a:schemeClr val="tx1"/>
                </a:solidFill>
              </a:rPr>
              <a:t>at the peak of the action potential.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The membrane must </a:t>
            </a:r>
            <a:r>
              <a:rPr lang="en-US" b="1" dirty="0">
                <a:solidFill>
                  <a:schemeClr val="tx1"/>
                </a:solidFill>
              </a:rPr>
              <a:t>repolarize</a:t>
            </a:r>
            <a:r>
              <a:rPr lang="en-US" dirty="0">
                <a:solidFill>
                  <a:schemeClr val="tx1"/>
                </a:solidFill>
              </a:rPr>
              <a:t> before the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sodium channel proteins return to the state in which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they can be opened again by depolarization.</a:t>
            </a: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10363200" y="5578475"/>
            <a:ext cx="1142245" cy="6699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fld id="{F431C6C2-9183-4FAA-B2B1-50C66C8FE384}" type="slidenum">
              <a:rPr lang="en-US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</a:pPr>
              <a:t>7</a:t>
            </a:fld>
            <a:endParaRPr lang="en-US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9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5"/>
          <p:cNvSpPr>
            <a:spLocks noGrp="1"/>
          </p:cNvSpPr>
          <p:nvPr>
            <p:ph type="title"/>
          </p:nvPr>
        </p:nvSpPr>
        <p:spPr>
          <a:xfrm>
            <a:off x="706395" y="5233567"/>
            <a:ext cx="8534400" cy="1507067"/>
          </a:xfrm>
        </p:spPr>
        <p:txBody>
          <a:bodyPr>
            <a:normAutofit/>
          </a:bodyPr>
          <a:lstStyle/>
          <a:p>
            <a:r>
              <a:rPr lang="tr-TR" b="1" dirty="0"/>
              <a:t>RELATIVE </a:t>
            </a:r>
            <a:r>
              <a:rPr lang="tr-TR" b="1" dirty="0" err="1"/>
              <a:t>Refractory</a:t>
            </a:r>
            <a:r>
              <a:rPr lang="tr-TR" b="1" dirty="0"/>
              <a:t> </a:t>
            </a:r>
            <a:r>
              <a:rPr lang="tr-TR" b="1" dirty="0" err="1"/>
              <a:t>PerIod</a:t>
            </a:r>
            <a:endParaRPr lang="en-US" altLang="tr-TR" b="1" dirty="0"/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4046484" y="273269"/>
            <a:ext cx="7294178" cy="5087007"/>
          </a:xfrm>
        </p:spPr>
        <p:txBody>
          <a:bodyPr rtlCol="0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Following the absolute refractory period, there is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an interval during which a second action potential can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be produced, but only if the stimulus strength is considerably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greater than usual. </a:t>
            </a:r>
            <a:endParaRPr lang="tr-TR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This is the </a:t>
            </a:r>
            <a:r>
              <a:rPr lang="en-US" b="1" dirty="0">
                <a:solidFill>
                  <a:schemeClr val="tx1"/>
                </a:solidFill>
              </a:rPr>
              <a:t>relative refractory</a:t>
            </a:r>
            <a:r>
              <a:rPr lang="tr-TR" b="1" dirty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period, </a:t>
            </a:r>
            <a:r>
              <a:rPr lang="en-US" dirty="0">
                <a:solidFill>
                  <a:schemeClr val="tx1"/>
                </a:solidFill>
              </a:rPr>
              <a:t>which can last 10 to 15 </a:t>
            </a:r>
            <a:r>
              <a:rPr lang="en-US" dirty="0" err="1">
                <a:solidFill>
                  <a:schemeClr val="tx1"/>
                </a:solidFill>
              </a:rPr>
              <a:t>ms</a:t>
            </a:r>
            <a:r>
              <a:rPr lang="en-US" dirty="0">
                <a:solidFill>
                  <a:schemeClr val="tx1"/>
                </a:solidFill>
              </a:rPr>
              <a:t> or longer in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neurons </a:t>
            </a:r>
            <a:endParaRPr lang="tr-TR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tr-TR" dirty="0" err="1">
                <a:solidFill>
                  <a:schemeClr val="tx1"/>
                </a:solidFill>
              </a:rPr>
              <a:t>It</a:t>
            </a:r>
            <a:r>
              <a:rPr lang="en-US" dirty="0">
                <a:solidFill>
                  <a:schemeClr val="tx1"/>
                </a:solidFill>
              </a:rPr>
              <a:t> coincides roughly with the period of after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hyperpolarization.</a:t>
            </a: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During the relative refractory period,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there is lingering inactivation of the voltage-gated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sodium channels, and an increased number of potassium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channels are open. </a:t>
            </a:r>
            <a:endParaRPr lang="tr-TR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chemeClr val="tx1"/>
                </a:solidFill>
              </a:rPr>
              <a:t>If a depolarization exceeds the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increased threshold or outlasts the relative refractory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period, additional action potentials will be fired.</a:t>
            </a: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10363200" y="5578475"/>
            <a:ext cx="1142245" cy="6699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fld id="{F431C6C2-9183-4FAA-B2B1-50C66C8FE384}" type="slidenum">
              <a:rPr lang="en-US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</a:pPr>
              <a:t>8</a:t>
            </a:fld>
            <a:endParaRPr lang="en-US" altLang="tr-TR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6" name="Rectangle 135">
            <a:extLst>
              <a:ext uri="{FF2B5EF4-FFF2-40B4-BE49-F238E27FC236}">
                <a16:creationId xmlns="" xmlns:a16="http://schemas.microsoft.com/office/drawing/2014/main" id="{2F3D62AA-E8BF-4E0A-9001-D01A72C6DE1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8" name="Group 137">
            <a:extLst>
              <a:ext uri="{FF2B5EF4-FFF2-40B4-BE49-F238E27FC236}">
                <a16:creationId xmlns="" xmlns:a16="http://schemas.microsoft.com/office/drawing/2014/main" id="{E794CB93-BA07-4CB9-8D31-DA7DC75BACF0}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GrpSpPr>
        <p:grpSpPr>
          <a:xfrm>
            <a:off x="9206969" y="2933837"/>
            <a:ext cx="2981858" cy="3208867"/>
            <a:chOff x="9206969" y="2963333"/>
            <a:chExt cx="2981858" cy="3208867"/>
          </a:xfrm>
        </p:grpSpPr>
        <p:cxnSp>
          <p:nvCxnSpPr>
            <p:cNvPr id="139" name="Straight Connector 138">
              <a:extLst>
                <a:ext uri="{FF2B5EF4-FFF2-40B4-BE49-F238E27FC236}">
                  <a16:creationId xmlns="" xmlns:a16="http://schemas.microsoft.com/office/drawing/2014/main" id="{F34E93EB-1CAE-454E-9A55-6804817EAFDE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="" xmlns:a16="http://schemas.microsoft.com/office/drawing/2014/main" id="{2D63CC50-DDB7-4BCA-BE31-8227C9F62831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="" xmlns:a16="http://schemas.microsoft.com/office/drawing/2014/main" id="{F1C20E8C-24AC-4DC2-8ECB-10BDEC80AD57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="" xmlns:a16="http://schemas.microsoft.com/office/drawing/2014/main" id="{4AF27A97-560C-4C62-B315-DE33222BCA70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="" xmlns:a16="http://schemas.microsoft.com/office/drawing/2014/main" id="{BE7916C8-C4D8-4FA4-BA3D-7F3C9BD800E7}"/>
                </a:ext>
              </a:extLst>
            </p:cNvPr>
            <p:cNvCxnSpPr/>
            <p:nvPr>
              <p:extLst>
                <p:ext uri="{386F3935-93C4-4BCD-93E2-E3B085C9AB24}">
                  <p16:designElem xmlns=""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218" name="Title 5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</p:spPr>
        <p:txBody>
          <a:bodyPr>
            <a:normAutofit/>
          </a:bodyPr>
          <a:lstStyle/>
          <a:p>
            <a:r>
              <a:rPr lang="tr-TR" b="1" dirty="0" err="1"/>
              <a:t>Functıons</a:t>
            </a:r>
            <a:r>
              <a:rPr lang="tr-TR" b="1" dirty="0"/>
              <a:t>  of </a:t>
            </a:r>
            <a:r>
              <a:rPr lang="tr-TR" b="1" dirty="0" err="1"/>
              <a:t>refractory</a:t>
            </a:r>
            <a:r>
              <a:rPr lang="tr-TR" b="1" dirty="0"/>
              <a:t> </a:t>
            </a:r>
            <a:r>
              <a:rPr lang="tr-TR" b="1" dirty="0" err="1"/>
              <a:t>perıod</a:t>
            </a:r>
            <a:endParaRPr lang="en-US" altLang="tr-TR" b="1" dirty="0"/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684212" y="685800"/>
            <a:ext cx="7545388" cy="4237704"/>
          </a:xfrm>
        </p:spPr>
        <p:txBody>
          <a:bodyPr rtlCol="0"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The refractory periods limit the number of action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potentials that can be produced by an excitable membrane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in a given period of time.</a:t>
            </a:r>
            <a:endParaRPr lang="tr-TR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They also increase the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reliability of neural signaling because they help limit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extra impulses. </a:t>
            </a:r>
            <a:endParaRPr lang="tr-TR" sz="2400" dirty="0">
              <a:solidFill>
                <a:schemeClr val="tx1"/>
              </a:solidFill>
            </a:endParaRPr>
          </a:p>
          <a:p>
            <a:r>
              <a:rPr lang="tr-TR" sz="2400" dirty="0">
                <a:solidFill>
                  <a:schemeClr val="tx1"/>
                </a:solidFill>
              </a:rPr>
              <a:t>T</a:t>
            </a:r>
            <a:r>
              <a:rPr lang="en-US" sz="2400" dirty="0">
                <a:solidFill>
                  <a:schemeClr val="tx1"/>
                </a:solidFill>
              </a:rPr>
              <a:t>he refractory periods are key in determining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the direction of action potential propagation</a:t>
            </a:r>
            <a:r>
              <a:rPr lang="tr-TR" sz="2400" dirty="0">
                <a:solidFill>
                  <a:schemeClr val="tx1"/>
                </a:solidFill>
              </a:rPr>
              <a:t>.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22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10363200" y="5578475"/>
            <a:ext cx="1142245" cy="66992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numCol="1" anchorCtr="0" compatLnSpc="1">
            <a:prstTxWarp prst="textNoShape">
              <a:avLst/>
            </a:prstTxWarp>
            <a:norm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</a:pPr>
            <a:fld id="{F431C6C2-9183-4FAA-B2B1-50C66C8FE384}" type="slidenum">
              <a:rPr lang="en-US" altLang="tr-TR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ts val="600"/>
                </a:spcAft>
                <a:buClrTx/>
                <a:buSzTx/>
                <a:buFontTx/>
                <a:buNone/>
              </a:pPr>
              <a:t>9</a:t>
            </a:fld>
            <a:endParaRPr lang="en-US" altLang="tr-T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639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lim">
  <a:themeElements>
    <a:clrScheme name="Mor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Dilim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TM02900722[[fn=İyon Toplantı Odası]]</Template>
  <TotalTime>1479</TotalTime>
  <Words>973</Words>
  <Application>Microsoft Office PowerPoint</Application>
  <PresentationFormat>Geniş ekran</PresentationFormat>
  <Paragraphs>75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Century Gothic</vt:lpstr>
      <vt:lpstr>Wingdings 3</vt:lpstr>
      <vt:lpstr>Dilim</vt:lpstr>
      <vt:lpstr>ACTION POTENTIALS WEEK 5</vt:lpstr>
      <vt:lpstr>Threshold potentıal</vt:lpstr>
      <vt:lpstr>Threshold potentıal</vt:lpstr>
      <vt:lpstr>All – or-none</vt:lpstr>
      <vt:lpstr>All – or-none</vt:lpstr>
      <vt:lpstr>All – or-none</vt:lpstr>
      <vt:lpstr>ABSOLUTE Refractory PerIod</vt:lpstr>
      <vt:lpstr>RELATIVE Refractory PerIod</vt:lpstr>
      <vt:lpstr>Functıons  of refractory perıod</vt:lpstr>
      <vt:lpstr>ActIon-PotentIal PropagatIon</vt:lpstr>
      <vt:lpstr>ActIon-PotentIal PropagatIon</vt:lpstr>
      <vt:lpstr>ActIon-PotentIal PropagatIon</vt:lpstr>
      <vt:lpstr>ActIon-PotentIal PropagatIon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Movement of Molecules Across Cell Membranes</dc:title>
  <dc:creator>Fizyolab1</dc:creator>
  <cp:lastModifiedBy>Fizyolab1</cp:lastModifiedBy>
  <cp:revision>113</cp:revision>
  <dcterms:created xsi:type="dcterms:W3CDTF">2017-07-27T10:52:27Z</dcterms:created>
  <dcterms:modified xsi:type="dcterms:W3CDTF">2017-10-30T12:58:18Z</dcterms:modified>
</cp:coreProperties>
</file>