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4" r:id="rId1"/>
  </p:sldMasterIdLst>
  <p:sldIdLst>
    <p:sldId id="256" r:id="rId2"/>
    <p:sldId id="257" r:id="rId3"/>
    <p:sldId id="258"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F87904-905C-4474-94B1-8C6C9BB2C316}" v="7" dt="2021-04-24T20:24:57.327"/>
    <p1510:client id="{3E1F1E18-48FB-495E-BBAA-D833A56316CC}" v="5157" dt="2021-05-03T14:28:06.054"/>
    <p1510:client id="{41D0B07B-14A1-44D3-96E0-DF11A8C71A17}" v="1320" dt="2021-04-24T21:10:41.945"/>
    <p1510:client id="{5CEE6397-24AC-4DFF-8953-D7A825D73E79}" v="9648" dt="2021-04-28T14:30:12.277"/>
    <p1510:client id="{5FE47881-3A14-4B33-92AB-71F9AC574359}" v="8207" dt="2021-04-30T14:02:11.634"/>
    <p1510:client id="{93105E4F-1CB8-497D-9FAD-45DBAF5A73FD}" v="6260" dt="2021-04-29T14:29:19.232"/>
    <p1510:client id="{949171D2-5E72-47EF-9914-7C4762EE55D4}" v="6006" dt="2021-04-24T14:09:04.165"/>
    <p1510:client id="{9B70A00C-4296-4041-87BE-50A876139545}" v="243" dt="2021-05-21T07:25:23.014"/>
    <p1510:client id="{A543F337-E95D-4994-B9E8-3613BC7D0FB5}" v="4050" dt="2021-04-24T12:35:27.025"/>
    <p1510:client id="{C7F21ED7-5AAE-4288-A4C8-17424EBF30BF}" v="4865" dt="2021-04-25T00:07:12.098"/>
    <p1510:client id="{E3E8773F-8545-410C-AED6-D823B5DE72E1}" v="10592" dt="2021-05-04T14:50:55.6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75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6404524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8489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77209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21328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222009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89408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196645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8770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2240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748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a:t>Asıl başlık stilini düzenlemek için tıklayın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3064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52706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50254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8904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38710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3360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smtClean="0"/>
              <a:pPr/>
              <a:t>11/16/2021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2420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11/16/2021</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79237843"/>
      </p:ext>
    </p:extLst>
  </p:cSld>
  <p:clrMap bg1="dk1" tx1="lt1" bg2="dk2" tx2="lt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 id="214748392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1777429" y="424262"/>
            <a:ext cx="9255233" cy="4595283"/>
          </a:xfrm>
        </p:spPr>
        <p:txBody>
          <a:bodyPr anchor="ctr">
            <a:normAutofit/>
          </a:bodyPr>
          <a:lstStyle/>
          <a:p>
            <a:pPr algn="l"/>
            <a:r>
              <a:rPr lang="tr-TR" sz="5100" dirty="0">
                <a:latin typeface="Arial Black"/>
                <a:cs typeface="Calibri Light"/>
              </a:rPr>
              <a:t>ISI DEĞİŞTİRİCİLER</a:t>
            </a:r>
          </a:p>
        </p:txBody>
      </p:sp>
    </p:spTree>
    <p:extLst>
      <p:ext uri="{BB962C8B-B14F-4D97-AF65-F5344CB8AC3E}">
        <p14:creationId xmlns:p14="http://schemas.microsoft.com/office/powerpoint/2010/main" val="16744258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82AB58F-FC50-46C0-ABC1-17E32052740C}"/>
              </a:ext>
            </a:extLst>
          </p:cNvPr>
          <p:cNvSpPr>
            <a:spLocks noGrp="1"/>
          </p:cNvSpPr>
          <p:nvPr>
            <p:ph idx="1"/>
          </p:nvPr>
        </p:nvSpPr>
        <p:spPr>
          <a:xfrm>
            <a:off x="1627521" y="1493108"/>
            <a:ext cx="7243603" cy="4232148"/>
          </a:xfrm>
        </p:spPr>
        <p:txBody>
          <a:bodyPr anchor="t">
            <a:normAutofit/>
          </a:bodyPr>
          <a:lstStyle/>
          <a:p>
            <a:pPr marL="0" indent="0">
              <a:lnSpc>
                <a:spcPct val="90000"/>
              </a:lnSpc>
              <a:buNone/>
            </a:pPr>
            <a:r>
              <a:rPr lang="tr-TR" sz="1500" dirty="0">
                <a:latin typeface="Times New Roman"/>
                <a:cs typeface="Times New Roman"/>
              </a:rPr>
              <a:t> </a:t>
            </a:r>
            <a:r>
              <a:rPr lang="tr-TR" sz="2000" dirty="0">
                <a:latin typeface="Times New Roman"/>
                <a:cs typeface="Times New Roman"/>
              </a:rPr>
              <a:t> </a:t>
            </a:r>
            <a:r>
              <a:rPr lang="tr-TR" sz="2000">
                <a:latin typeface="Corbel"/>
                <a:cs typeface="Times New Roman"/>
              </a:rPr>
              <a:t>Isı değiştiriciler , birbirine karışmaları engellenen sıcaklıkları farklı iki akışkan arasında </a:t>
            </a:r>
            <a:r>
              <a:rPr lang="tr-TR" sz="2000" i="1">
                <a:latin typeface="Corbel"/>
                <a:cs typeface="Times New Roman"/>
              </a:rPr>
              <a:t>ısı değişimini </a:t>
            </a:r>
            <a:r>
              <a:rPr lang="tr-TR" sz="2000">
                <a:latin typeface="Corbel"/>
                <a:cs typeface="Times New Roman"/>
              </a:rPr>
              <a:t>sağlayan</a:t>
            </a:r>
            <a:r>
              <a:rPr lang="tr-TR" sz="2000" i="1" dirty="0">
                <a:latin typeface="Corbel"/>
                <a:cs typeface="Times New Roman"/>
              </a:rPr>
              <a:t> </a:t>
            </a:r>
            <a:r>
              <a:rPr lang="tr-TR" sz="2000">
                <a:latin typeface="Corbel"/>
                <a:cs typeface="Times New Roman"/>
              </a:rPr>
              <a:t>aygıtlardır. Isı değiştiriciler , evlerdeki ısıtma ve havalandırma sistemlerinden büyük fabrikalardaki kimyasal işlem ve güç üretimine kadar çok çeşitli uygulama alanlarında yaygın olarak kullanılmaktadır. Isı değiştiricilerin karışma odalarından farkı, iki akışkanın karışmasına izin vermemektir.</a:t>
            </a:r>
          </a:p>
          <a:p>
            <a:pPr marL="0" indent="0">
              <a:lnSpc>
                <a:spcPct val="90000"/>
              </a:lnSpc>
              <a:buNone/>
            </a:pPr>
            <a:r>
              <a:rPr lang="tr-TR" sz="2000">
                <a:latin typeface="Corbel"/>
                <a:cs typeface="Times New Roman"/>
              </a:rPr>
              <a:t>  Bir ısı değiştiricide ısı transferi genellikle , her bir akışkan tarafından </a:t>
            </a:r>
            <a:r>
              <a:rPr lang="tr-TR" sz="2000" i="1">
                <a:latin typeface="Corbel"/>
                <a:cs typeface="Times New Roman"/>
              </a:rPr>
              <a:t>taşınım</a:t>
            </a:r>
            <a:r>
              <a:rPr lang="tr-TR" sz="2000">
                <a:latin typeface="Corbel"/>
                <a:cs typeface="Times New Roman"/>
              </a:rPr>
              <a:t> ve iki akışkanı ayıran duvarda </a:t>
            </a:r>
            <a:r>
              <a:rPr lang="tr-TR" sz="2000" i="1">
                <a:latin typeface="Corbel"/>
                <a:cs typeface="Times New Roman"/>
              </a:rPr>
              <a:t>iletim </a:t>
            </a:r>
            <a:r>
              <a:rPr lang="tr-TR" sz="2000">
                <a:latin typeface="Corbel"/>
                <a:cs typeface="Times New Roman"/>
              </a:rPr>
              <a:t>içerir. Bir ısı değiştirici çözümlenirken, ısı transferi üzerinde bütün bu etkilerin katkısını hesaba katan </a:t>
            </a:r>
            <a:r>
              <a:rPr lang="tr-TR" sz="2000" b="1" i="1">
                <a:latin typeface="Corbel"/>
                <a:cs typeface="Times New Roman"/>
              </a:rPr>
              <a:t>toplam ısı transfer sayısı  ( U ) </a:t>
            </a:r>
            <a:r>
              <a:rPr lang="tr-TR" sz="2000">
                <a:latin typeface="Corbel"/>
                <a:cs typeface="Times New Roman"/>
              </a:rPr>
              <a:t>ile çalışması uygundur. Bir ısı değiştiricinin bir konumundaki iki akışkan arasındaki ısı transfer hızı , o yerdeki sıcaklık farkının büyüklüğüne bağlıdır ; söz konusu bu fark ısı değiştirici boyunca değişir.</a:t>
            </a:r>
          </a:p>
          <a:p>
            <a:pPr marL="0" indent="0">
              <a:lnSpc>
                <a:spcPct val="90000"/>
              </a:lnSpc>
              <a:buNone/>
            </a:pPr>
            <a:endParaRPr lang="tr-TR" sz="2000" dirty="0">
              <a:latin typeface="Times New Roman"/>
              <a:cs typeface="Times New Roman"/>
            </a:endParaRPr>
          </a:p>
          <a:p>
            <a:pPr marL="0" indent="0">
              <a:lnSpc>
                <a:spcPct val="90000"/>
              </a:lnSpc>
              <a:buNone/>
            </a:pPr>
            <a:endParaRPr lang="tr-TR" sz="1500"/>
          </a:p>
        </p:txBody>
      </p:sp>
    </p:spTree>
    <p:extLst>
      <p:ext uri="{BB962C8B-B14F-4D97-AF65-F5344CB8AC3E}">
        <p14:creationId xmlns:p14="http://schemas.microsoft.com/office/powerpoint/2010/main" val="410688323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5B4FC5-8175-41B3-A6E3-06910BAAE479}"/>
              </a:ext>
            </a:extLst>
          </p:cNvPr>
          <p:cNvSpPr>
            <a:spLocks noGrp="1"/>
          </p:cNvSpPr>
          <p:nvPr>
            <p:ph idx="1"/>
          </p:nvPr>
        </p:nvSpPr>
        <p:spPr>
          <a:xfrm>
            <a:off x="1207214" y="1243173"/>
            <a:ext cx="9522088" cy="4509875"/>
          </a:xfrm>
        </p:spPr>
        <p:txBody>
          <a:bodyPr vert="horz" lIns="91440" tIns="45720" rIns="91440" bIns="45720" rtlCol="0">
            <a:normAutofit/>
          </a:bodyPr>
          <a:lstStyle/>
          <a:p>
            <a:pPr marL="0" indent="0">
              <a:lnSpc>
                <a:spcPct val="90000"/>
              </a:lnSpc>
              <a:buNone/>
            </a:pPr>
            <a:r>
              <a:rPr lang="tr-TR" sz="1300" b="1" dirty="0"/>
              <a:t>I</a:t>
            </a:r>
            <a:r>
              <a:rPr lang="tr-TR" sz="1300" b="1" dirty="0">
                <a:latin typeface="Corbel"/>
                <a:cs typeface="Times New Roman"/>
              </a:rPr>
              <a:t>SI DEĞİŞTİRİCİ TİPLERİ</a:t>
            </a:r>
          </a:p>
          <a:p>
            <a:pPr marL="0" indent="0">
              <a:lnSpc>
                <a:spcPct val="90000"/>
              </a:lnSpc>
              <a:buNone/>
            </a:pPr>
            <a:r>
              <a:rPr lang="tr-TR" sz="1400" dirty="0">
                <a:latin typeface="Corbel"/>
                <a:cs typeface="Times New Roman"/>
              </a:rPr>
              <a:t>Farklı ısı transferi uygulamaları, farklı tiplerde donanım ve farklı düzenlerde ısı transferi aygıtları gerektirir. Belirli sınırlamaları olan ısı transferi ihtiyacını karşılayacak ısı transfer donanımını bulmak için yapılan girişimler, ortaya sayısız yeni ısı değiştirici tasarım fikirlerini ortaya çıkartmıştır.</a:t>
            </a:r>
          </a:p>
          <a:p>
            <a:pPr marL="0" indent="0">
              <a:lnSpc>
                <a:spcPct val="90000"/>
              </a:lnSpc>
              <a:buNone/>
            </a:pPr>
            <a:r>
              <a:rPr lang="tr-TR" sz="1400" dirty="0">
                <a:latin typeface="Corbel"/>
                <a:cs typeface="Times New Roman"/>
              </a:rPr>
              <a:t>   En basit ısı değiştirici tipi , şekil 11-1 ' de görüldüğü gibi ,çapları farklı eş eksenli iki borudan oluşmuştur ve </a:t>
            </a:r>
            <a:r>
              <a:rPr lang="tr-TR" sz="1400" b="1" dirty="0">
                <a:latin typeface="Corbel"/>
                <a:cs typeface="Times New Roman"/>
              </a:rPr>
              <a:t>çift borulu </a:t>
            </a:r>
            <a:r>
              <a:rPr lang="tr-TR" sz="1400" dirty="0">
                <a:latin typeface="Corbel"/>
                <a:cs typeface="Times New Roman"/>
              </a:rPr>
              <a:t>ısı değiştirici olarak adlandırılır. Çift borulu  ısı değiştiricilerde bir akışkan küçük borudan akarken , diğer akışkan iki boru arasındaki halka  aralıktan akar. Bir çift borulu ısı değiştiricide iki tip akış düzeni olabilir : </a:t>
            </a:r>
            <a:r>
              <a:rPr lang="tr-TR" sz="1400" b="1" dirty="0">
                <a:latin typeface="Corbel"/>
                <a:cs typeface="Times New Roman"/>
              </a:rPr>
              <a:t>Paralel akış</a:t>
            </a:r>
            <a:r>
              <a:rPr lang="tr-TR" sz="1400" dirty="0">
                <a:latin typeface="Corbel"/>
                <a:cs typeface="Times New Roman"/>
              </a:rPr>
              <a:t>ta sıcak ve soğuk akışkanın ikisi de ısı değiştiriciye aynı taraftan girer ve aynı yönde hareket eder . Öte yandan </a:t>
            </a:r>
            <a:r>
              <a:rPr lang="tr-TR" sz="1400" b="1" dirty="0">
                <a:latin typeface="Corbel"/>
                <a:cs typeface="Times New Roman"/>
              </a:rPr>
              <a:t>karşıt akış</a:t>
            </a:r>
            <a:r>
              <a:rPr lang="tr-TR" sz="1400" dirty="0">
                <a:latin typeface="Corbel"/>
                <a:cs typeface="Times New Roman"/>
              </a:rPr>
              <a:t>ta sıcak ve soğuk akışkanlar ısı değiştiriciye ters taraflardan girer ve zıt yönde hareket eder.</a:t>
            </a:r>
          </a:p>
          <a:p>
            <a:pPr marL="0" indent="0">
              <a:lnSpc>
                <a:spcPct val="90000"/>
              </a:lnSpc>
              <a:buNone/>
            </a:pPr>
            <a:r>
              <a:rPr lang="tr-TR" sz="1400" dirty="0">
                <a:latin typeface="Corbel"/>
                <a:cs typeface="Times New Roman"/>
              </a:rPr>
              <a:t>  Birim hacim başına yüksek bir ısı transfer yüzey alanı elde etmek için özel olarak tasarlanan diğer bir tip ısı değiştirici ise </a:t>
            </a:r>
            <a:r>
              <a:rPr lang="tr-TR" sz="1400" b="1" dirty="0">
                <a:latin typeface="Corbel"/>
                <a:cs typeface="Times New Roman"/>
              </a:rPr>
              <a:t>kompakt</a:t>
            </a:r>
            <a:r>
              <a:rPr lang="tr-TR" sz="1400" dirty="0">
                <a:latin typeface="Corbel"/>
                <a:cs typeface="Times New Roman"/>
              </a:rPr>
              <a:t> tır. Bir ısı değiştiricinin ısı transfer yüzey alanının hacmine oranına </a:t>
            </a:r>
            <a:r>
              <a:rPr lang="tr-TR" sz="1400" i="1" dirty="0">
                <a:latin typeface="Corbel"/>
                <a:cs typeface="Times New Roman"/>
              </a:rPr>
              <a:t>alan yoğunluğu (</a:t>
            </a:r>
            <a:r>
              <a:rPr lang="tr-TR" sz="1400" dirty="0">
                <a:latin typeface="Corbel"/>
                <a:ea typeface="+mn-lt"/>
                <a:cs typeface="+mn-lt"/>
              </a:rPr>
              <a:t>β) denir . Alan yoğunluğu β &gt; 700</a:t>
            </a:r>
            <a:r>
              <a:rPr lang="tr-TR" sz="1400" b="1" dirty="0">
                <a:latin typeface="Corbel"/>
                <a:ea typeface="+mn-lt"/>
                <a:cs typeface="+mn-lt"/>
              </a:rPr>
              <a:t> </a:t>
            </a:r>
            <a:r>
              <a:rPr lang="tr-TR" sz="1400" dirty="0">
                <a:latin typeface="Corbel"/>
                <a:ea typeface="+mn-lt"/>
                <a:cs typeface="+mn-lt"/>
              </a:rPr>
              <a:t>m² / m³ olan bir ısı değiştirici kompakt sınıftadır. Otomobil radyatörleri (  β </a:t>
            </a:r>
            <a:r>
              <a:rPr lang="tr-TR" sz="1400" dirty="0">
                <a:latin typeface="Corbel"/>
                <a:cs typeface="Times New Roman"/>
              </a:rPr>
              <a:t>≈ 1000 </a:t>
            </a:r>
            <a:r>
              <a:rPr lang="tr-TR" sz="1400" dirty="0">
                <a:latin typeface="Corbel"/>
                <a:ea typeface="+mn-lt"/>
                <a:cs typeface="+mn-lt"/>
              </a:rPr>
              <a:t>m² / m³) , cam – seramik gaz türbini ısı  değiştiriciler (β ≈ 6000 m² / m³), </a:t>
            </a:r>
            <a:r>
              <a:rPr lang="tr-TR" sz="1400" dirty="0" err="1">
                <a:latin typeface="Corbel"/>
                <a:ea typeface="+mn-lt"/>
                <a:cs typeface="+mn-lt"/>
              </a:rPr>
              <a:t>Striling</a:t>
            </a:r>
            <a:r>
              <a:rPr lang="tr-TR" sz="1400" dirty="0">
                <a:latin typeface="Corbel"/>
                <a:ea typeface="+mn-lt"/>
                <a:cs typeface="+mn-lt"/>
              </a:rPr>
              <a:t> motoru </a:t>
            </a:r>
            <a:r>
              <a:rPr lang="tr-TR" sz="1400" dirty="0" err="1">
                <a:latin typeface="Corbel"/>
                <a:ea typeface="+mn-lt"/>
                <a:cs typeface="+mn-lt"/>
              </a:rPr>
              <a:t>rejeneratörleri</a:t>
            </a:r>
            <a:r>
              <a:rPr lang="tr-TR" sz="1400" dirty="0">
                <a:latin typeface="Corbel"/>
                <a:ea typeface="+mn-lt"/>
                <a:cs typeface="+mn-lt"/>
              </a:rPr>
              <a:t>  (β ≈ 15,000 m² / m³) ve insan ciğeri ( β ≈ 20,000 m² / m³) kompakt ısı değiştiricilere örnektir. Kompakt ısı değiştiriciler , küçük bir hacimde iki akışkan arasında yüksek ısı transferi hızları  elde edilmesini sağlar ve genellikle , ağırlık ve hacim açısından  önemli kısımlar içeren ısı değiştirici uygulamalarında kullanılırlar ( şekil 11 –2 ).</a:t>
            </a:r>
          </a:p>
          <a:p>
            <a:pPr marL="0" indent="0">
              <a:lnSpc>
                <a:spcPct val="90000"/>
              </a:lnSpc>
              <a:buNone/>
            </a:pPr>
            <a:endParaRPr lang="tr-TR" sz="1300" dirty="0">
              <a:ea typeface="+mn-lt"/>
              <a:cs typeface="+mn-lt"/>
            </a:endParaRPr>
          </a:p>
        </p:txBody>
      </p:sp>
    </p:spTree>
    <p:extLst>
      <p:ext uri="{BB962C8B-B14F-4D97-AF65-F5344CB8AC3E}">
        <p14:creationId xmlns:p14="http://schemas.microsoft.com/office/powerpoint/2010/main" val="305560696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82C1ADA-743F-4EB6-8377-230D5A582717}"/>
              </a:ext>
            </a:extLst>
          </p:cNvPr>
          <p:cNvSpPr>
            <a:spLocks noGrp="1"/>
          </p:cNvSpPr>
          <p:nvPr>
            <p:ph idx="1"/>
          </p:nvPr>
        </p:nvSpPr>
        <p:spPr>
          <a:xfrm>
            <a:off x="1279134" y="1273996"/>
            <a:ext cx="10097346" cy="4729572"/>
          </a:xfrm>
        </p:spPr>
        <p:txBody>
          <a:bodyPr>
            <a:normAutofit/>
          </a:bodyPr>
          <a:lstStyle/>
          <a:p>
            <a:pPr marL="0" indent="0">
              <a:buNone/>
            </a:pPr>
            <a:r>
              <a:rPr lang="tr-TR" sz="2000" dirty="0"/>
              <a:t>  </a:t>
            </a:r>
            <a:r>
              <a:rPr lang="tr-TR" sz="2000" dirty="0">
                <a:latin typeface="Corbel"/>
                <a:cs typeface="Times New Roman"/>
              </a:rPr>
              <a:t> </a:t>
            </a:r>
            <a:r>
              <a:rPr lang="tr-TR" sz="1400" dirty="0">
                <a:latin typeface="Corbel"/>
                <a:cs typeface="Times New Roman"/>
              </a:rPr>
              <a:t>Kompakt ısı değiştiricilerde büyük yüzey alanı , iki akışkanı ayıran duvarlara sık dizilmiş </a:t>
            </a:r>
            <a:r>
              <a:rPr lang="tr-TR" sz="1400" i="1" dirty="0">
                <a:latin typeface="Corbel"/>
                <a:cs typeface="Times New Roman"/>
              </a:rPr>
              <a:t>ince plaka </a:t>
            </a:r>
            <a:r>
              <a:rPr lang="tr-TR" sz="1400" dirty="0">
                <a:latin typeface="Corbel"/>
                <a:cs typeface="Times New Roman"/>
              </a:rPr>
              <a:t>veya </a:t>
            </a:r>
            <a:r>
              <a:rPr lang="tr-TR" sz="1400" i="1" dirty="0">
                <a:latin typeface="Corbel"/>
                <a:cs typeface="Times New Roman"/>
              </a:rPr>
              <a:t>oluklu kanatlar </a:t>
            </a:r>
            <a:r>
              <a:rPr lang="tr-TR" sz="1400" dirty="0">
                <a:latin typeface="Corbel"/>
                <a:cs typeface="Times New Roman"/>
              </a:rPr>
              <a:t>eklenerek elde edilir. Kompakt ısı değiştiriciler genellikle genişletilmiş yüzey alanındaki gaz akışına bağlı düşük ısı </a:t>
            </a:r>
            <a:r>
              <a:rPr lang="tr-TR" sz="1400" dirty="0" err="1">
                <a:latin typeface="Corbel"/>
                <a:cs typeface="Times New Roman"/>
              </a:rPr>
              <a:t>taransfer</a:t>
            </a:r>
            <a:r>
              <a:rPr lang="tr-TR" sz="1400" dirty="0">
                <a:latin typeface="Corbel"/>
                <a:cs typeface="Times New Roman"/>
              </a:rPr>
              <a:t> katsayısını önlemek için , gaz-gaz ve gaz–sıvı (veya sıvı-gaz ) ısı değiştiricilerde kullanılır . Mesela kompakt su-hava ısı değiştirici olan araba radyatörlerinde , radyatör yüzeyinin hava tarafına kanat eklenmesinin şaşırtıcı bir yanı yoktur.</a:t>
            </a:r>
          </a:p>
          <a:p>
            <a:pPr marL="0" indent="0">
              <a:buNone/>
            </a:pPr>
            <a:r>
              <a:rPr lang="tr-TR" sz="1400" dirty="0">
                <a:latin typeface="Corbel"/>
                <a:cs typeface="Times New Roman"/>
              </a:rPr>
              <a:t>  Kompakt ısı değiştiricilerde  iki akışkan genellikle birbirine  </a:t>
            </a:r>
            <a:r>
              <a:rPr lang="tr-TR" sz="1400" i="1" dirty="0">
                <a:latin typeface="Corbel"/>
                <a:cs typeface="Times New Roman"/>
              </a:rPr>
              <a:t>dik olarak</a:t>
            </a:r>
            <a:r>
              <a:rPr lang="tr-TR" sz="1400" dirty="0">
                <a:latin typeface="Corbel"/>
                <a:cs typeface="Times New Roman"/>
              </a:rPr>
              <a:t> hareket eder ve böyle bir akış şekli </a:t>
            </a:r>
            <a:r>
              <a:rPr lang="tr-TR" sz="1400" b="1" dirty="0">
                <a:latin typeface="Corbel"/>
                <a:cs typeface="Times New Roman"/>
              </a:rPr>
              <a:t>çapraz akış</a:t>
            </a:r>
            <a:r>
              <a:rPr lang="tr-TR" sz="1400" dirty="0">
                <a:latin typeface="Corbel"/>
                <a:cs typeface="Times New Roman"/>
              </a:rPr>
              <a:t> olarak adlandırılır. Ayrıca şekil  11-3 'te de görüldüğü gibi çapraz akış, akışın düzenine bağlı olarak </a:t>
            </a:r>
            <a:r>
              <a:rPr lang="tr-TR" sz="1400" i="1" dirty="0">
                <a:latin typeface="Corbel"/>
                <a:cs typeface="Times New Roman"/>
              </a:rPr>
              <a:t>karışan</a:t>
            </a:r>
            <a:r>
              <a:rPr lang="tr-TR" sz="1400" dirty="0">
                <a:latin typeface="Corbel"/>
                <a:cs typeface="Times New Roman"/>
              </a:rPr>
              <a:t> veya </a:t>
            </a:r>
            <a:r>
              <a:rPr lang="tr-TR" sz="1400" i="1" dirty="0">
                <a:latin typeface="Corbel"/>
                <a:cs typeface="Times New Roman"/>
              </a:rPr>
              <a:t>karışmayan</a:t>
            </a:r>
            <a:r>
              <a:rPr lang="tr-TR" sz="1400" dirty="0">
                <a:latin typeface="Corbel"/>
                <a:cs typeface="Times New Roman"/>
              </a:rPr>
              <a:t> akış olarak ta sınıflandırılır. Düzlem kanatlar akışkanı özel kanat arası boşluktan akışa zorladığı ve enine hareketini engellediği için , (a) 'da ki çapraz akış karışmayan çapraz akış olarak adlandırılır . Akışkan ters yönde serbest bir şekilde hareket ettiği için  (b) deki çapraz akışa karışan çapraz akış denir. Bir araba radyatöründe iki akışkanda karışmaz . Akışkanda karışma olmasının ısı transferi özellikleri üzerinde önemli etkisi olabilir.</a:t>
            </a:r>
          </a:p>
          <a:p>
            <a:pPr marL="0" indent="0">
              <a:buNone/>
            </a:pPr>
            <a:r>
              <a:rPr lang="tr-TR" sz="1400" dirty="0">
                <a:latin typeface="Corbel"/>
                <a:cs typeface="Times New Roman"/>
              </a:rPr>
              <a:t>Endüstriyel uygulamalarda belki de en sık rastlanan ısı değiştirici tipi , şekil 11-4 ' te görülen </a:t>
            </a:r>
            <a:r>
              <a:rPr lang="tr-TR" sz="1400" b="1" dirty="0">
                <a:latin typeface="Corbel"/>
                <a:cs typeface="Times New Roman"/>
              </a:rPr>
              <a:t>gövde-borulu </a:t>
            </a:r>
            <a:r>
              <a:rPr lang="tr-TR" sz="1400" dirty="0">
                <a:latin typeface="Corbel"/>
                <a:cs typeface="Times New Roman"/>
              </a:rPr>
              <a:t>ısı değiştiricidir. Gövde-borulu ısı değiştiriciler , gövde eksenine paralel olarak yerleştirilmiş çok sayıda boru içerirler . Biri akışkan boruların içinden ,  diğeri boruların dışında gövde boyunca akarken ısı transferi meydana gelir. Isı transferini iyileştirmek ve borular arası </a:t>
            </a:r>
            <a:r>
              <a:rPr lang="tr-TR" sz="1400" dirty="0" err="1">
                <a:latin typeface="Corbel"/>
                <a:cs typeface="Times New Roman"/>
              </a:rPr>
              <a:t>üniform</a:t>
            </a:r>
            <a:r>
              <a:rPr lang="tr-TR" sz="1400" dirty="0">
                <a:latin typeface="Corbel"/>
                <a:cs typeface="Times New Roman"/>
              </a:rPr>
              <a:t> ağırlığı korumak amacı ile , çoğunlukla gövde tarafındaki akışkanı gövdeye çapraz akmaya zorlayacak şekilde gövde içine </a:t>
            </a:r>
            <a:r>
              <a:rPr lang="tr-TR" sz="1400" i="1" dirty="0">
                <a:latin typeface="Corbel"/>
                <a:cs typeface="Times New Roman"/>
              </a:rPr>
              <a:t>ara perdeler</a:t>
            </a:r>
            <a:r>
              <a:rPr lang="tr-TR" sz="1400" dirty="0">
                <a:latin typeface="Corbel"/>
                <a:cs typeface="Times New Roman"/>
              </a:rPr>
              <a:t> yerleştirilir. Geniş kullanımlarına rağmen , büyük boyutlu ve ağır olmaları sebebi ile gövde-boru ısı değiştiriciler , </a:t>
            </a:r>
            <a:r>
              <a:rPr lang="tr-TR" sz="1400" dirty="0" err="1">
                <a:latin typeface="Corbel"/>
                <a:cs typeface="Times New Roman"/>
              </a:rPr>
              <a:t>otomativ</a:t>
            </a:r>
            <a:r>
              <a:rPr lang="tr-TR" sz="1400" dirty="0">
                <a:latin typeface="Corbel"/>
                <a:cs typeface="Times New Roman"/>
              </a:rPr>
              <a:t> ve uzay araçları için uygun değildir . Görüle bileceği gibi boru tarafındaki akışkan , borulara girmeden önce ve boruları terk ettikten sonra, gövdenin her iki tarafında , gövde-borulu ısı değiştiricide boruların açıldığı </a:t>
            </a:r>
            <a:r>
              <a:rPr lang="tr-TR" sz="1400" i="1" dirty="0">
                <a:latin typeface="Corbel"/>
                <a:cs typeface="Times New Roman"/>
              </a:rPr>
              <a:t>kapak </a:t>
            </a:r>
            <a:r>
              <a:rPr lang="tr-TR" sz="1400" dirty="0">
                <a:latin typeface="Corbel"/>
                <a:cs typeface="Times New Roman"/>
              </a:rPr>
              <a:t>denilen biraz geniş akış alanlarında toplanır.</a:t>
            </a:r>
          </a:p>
        </p:txBody>
      </p:sp>
    </p:spTree>
    <p:extLst>
      <p:ext uri="{BB962C8B-B14F-4D97-AF65-F5344CB8AC3E}">
        <p14:creationId xmlns:p14="http://schemas.microsoft.com/office/powerpoint/2010/main" val="28501657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F17367-5381-4D7B-B17D-049472CA7C53}"/>
              </a:ext>
            </a:extLst>
          </p:cNvPr>
          <p:cNvSpPr>
            <a:spLocks noGrp="1"/>
          </p:cNvSpPr>
          <p:nvPr>
            <p:ph idx="1"/>
          </p:nvPr>
        </p:nvSpPr>
        <p:spPr>
          <a:xfrm>
            <a:off x="1166117" y="1027416"/>
            <a:ext cx="10289784" cy="5169792"/>
          </a:xfrm>
        </p:spPr>
        <p:txBody>
          <a:bodyPr>
            <a:normAutofit/>
          </a:bodyPr>
          <a:lstStyle/>
          <a:p>
            <a:pPr marL="0" indent="0">
              <a:buNone/>
            </a:pPr>
            <a:r>
              <a:rPr lang="tr-TR" sz="2000" dirty="0"/>
              <a:t>   </a:t>
            </a:r>
            <a:r>
              <a:rPr lang="tr-TR" sz="1400" dirty="0"/>
              <a:t>Gövde-borulu ısı değiştiriciler ayrıca gövde sayısı ve içinden boru geçişine göre de sınıflandırılırlar. Mesela içlerinde bütün boruların U-dönüşü yaptığı ısı değiştiriciler , </a:t>
            </a:r>
            <a:r>
              <a:rPr lang="tr-TR" sz="1400" i="1" dirty="0"/>
              <a:t>bir gövde ve iki boru geçişli</a:t>
            </a:r>
            <a:r>
              <a:rPr lang="tr-TR" sz="1400" dirty="0"/>
              <a:t> ısı değiştiriciler olarak adlandırılır (şekil 11-5) .</a:t>
            </a:r>
          </a:p>
          <a:p>
            <a:pPr marL="0" indent="0">
              <a:buNone/>
            </a:pPr>
            <a:r>
              <a:rPr lang="tr-TR" sz="1400" dirty="0"/>
              <a:t>   Geniş bir kullanım alanı bulan gelişmiş bir ısı değiştirici tipi , bir dizi oluklu akış kanalından oluşan </a:t>
            </a:r>
            <a:r>
              <a:rPr lang="tr-TR" sz="1400" b="1" dirty="0"/>
              <a:t>plakalı </a:t>
            </a:r>
            <a:r>
              <a:rPr lang="tr-TR" sz="1400" dirty="0"/>
              <a:t>ve </a:t>
            </a:r>
            <a:r>
              <a:rPr lang="tr-TR" sz="1400" b="1" dirty="0"/>
              <a:t>çerçeveli</a:t>
            </a:r>
            <a:r>
              <a:rPr lang="tr-TR" sz="1400" dirty="0"/>
              <a:t> ( veya sadece çerçeveli ) ısı değiştiricilerdir ( şekil 11-6 ). Sıcak ve soğuk akışkanlar değişik aralıklarda akar ve böylelikle her soğuk akışkan akımı , iki sıcak akışkan akımı tarafından kuşatılarak çok etkili bir ısı transferi meydana gelir. Ayrıca plakalı ısı değiştiriciler ısı transferinin ihtiyacının artması ile , fazladan plaka takılarak büyütüle bilir. Bu ısı değiştiriciler , sıcak ve soğuk akışkan akımlarının yaklaşık olarak aynı basınçta olması kaydıyla ,sıvı-sıvı ısı değiştiricileri uygulamaları için çok uygundur.</a:t>
            </a:r>
          </a:p>
          <a:p>
            <a:pPr marL="0" indent="0">
              <a:buNone/>
            </a:pPr>
            <a:r>
              <a:rPr lang="tr-TR" sz="1400" dirty="0"/>
              <a:t>    Aynı akış alanında, değişik sıcak ve soğuk akışkan akım geçişleri içeren diğer bir ısı değiştirici tipi </a:t>
            </a:r>
            <a:r>
              <a:rPr lang="tr-TR" sz="1400" b="1" dirty="0" err="1"/>
              <a:t>rejeneratif</a:t>
            </a:r>
            <a:r>
              <a:rPr lang="tr-TR" sz="1400" dirty="0"/>
              <a:t> ısı değiştiricilerdir. </a:t>
            </a:r>
            <a:r>
              <a:rPr lang="tr-TR" sz="1400" i="1" dirty="0"/>
              <a:t>Statik </a:t>
            </a:r>
            <a:r>
              <a:rPr lang="tr-TR" sz="1400" dirty="0"/>
              <a:t>tip </a:t>
            </a:r>
            <a:r>
              <a:rPr lang="tr-TR" sz="1400" dirty="0" err="1"/>
              <a:t>rejeneratif</a:t>
            </a:r>
            <a:r>
              <a:rPr lang="tr-TR" sz="1400" dirty="0"/>
              <a:t> ısı değiştirici, aslında seramik tel yumağı gibi ısı depolama kapasitesi yüksek gözenekli bir kütledir. Sıcak ve soğuk akışkanlar bu geçirgen kütleden sırayla akarlar. Isı , sıcak akışkan akışı süresince sıcak akışkandan </a:t>
            </a:r>
            <a:r>
              <a:rPr lang="tr-TR" sz="1400" dirty="0" err="1"/>
              <a:t>rejeneratör</a:t>
            </a:r>
            <a:r>
              <a:rPr lang="tr-TR" sz="1400" dirty="0"/>
              <a:t> dolgusuna, soğuk akışkan akışı süresince ise dolgudan soğuk akışkan aktarılır .Dolayısı ile dolgu , geçici bir depolama ortamı olarak iş görür.</a:t>
            </a:r>
          </a:p>
          <a:p>
            <a:pPr marL="0" indent="0">
              <a:buNone/>
            </a:pPr>
            <a:r>
              <a:rPr lang="tr-TR" sz="1400" dirty="0"/>
              <a:t>   </a:t>
            </a:r>
            <a:r>
              <a:rPr lang="tr-TR" sz="1400" i="1" dirty="0"/>
              <a:t>Dinamik </a:t>
            </a:r>
            <a:r>
              <a:rPr lang="tr-TR" sz="1400" dirty="0"/>
              <a:t>tip </a:t>
            </a:r>
            <a:r>
              <a:rPr lang="tr-TR" sz="1400" dirty="0" err="1"/>
              <a:t>rejeneratör</a:t>
            </a:r>
            <a:r>
              <a:rPr lang="tr-TR" sz="1400" dirty="0"/>
              <a:t> , dönen bir tambur ve tamburun farklı bölümlerinde soğuk ve sıcak akışkanların sürekli akışını içerir;  öyle ki tamburun her bölümü periyodik şekilde, sıcak akışkandan 'ısıya depolayarak ' ve daha sonra soğuk akışkandan ' depolanmış ısıya bırakarak ' geçer. Burada da tambur , sıcak  akışkan akımından soğuk akışkan akımına ısı taşıyan ortam olarak işlev görür. </a:t>
            </a:r>
          </a:p>
          <a:p>
            <a:pPr marL="0" indent="0">
              <a:buNone/>
            </a:pPr>
            <a:r>
              <a:rPr lang="tr-TR" sz="1400" dirty="0"/>
              <a:t>   Isı değiştiricilere genellikle , kullanıldıkları özel uygulamaları çağrıştıran özel isimler verilir. Mesela içinde akışkanlardan birinin akarken soğuduğu ve </a:t>
            </a:r>
            <a:r>
              <a:rPr lang="tr-TR" sz="1400" dirty="0" err="1"/>
              <a:t>yoğuştuğu</a:t>
            </a:r>
            <a:r>
              <a:rPr lang="tr-TR" sz="1400" dirty="0"/>
              <a:t> bir </a:t>
            </a:r>
            <a:r>
              <a:rPr lang="tr-TR" sz="1400" i="1" dirty="0" err="1"/>
              <a:t>yoğuşturu</a:t>
            </a:r>
            <a:r>
              <a:rPr lang="tr-TR" sz="1400" i="1" dirty="0"/>
              <a:t> </a:t>
            </a:r>
            <a:r>
              <a:rPr lang="tr-TR" sz="1400" i="1" dirty="0" err="1"/>
              <a:t>cu</a:t>
            </a:r>
            <a:r>
              <a:rPr lang="tr-TR" sz="1400" i="1" dirty="0"/>
              <a:t> </a:t>
            </a:r>
            <a:r>
              <a:rPr lang="tr-TR" sz="1400" dirty="0"/>
              <a:t>bir ısı değiştiricidir. Bir </a:t>
            </a:r>
            <a:r>
              <a:rPr lang="tr-TR" sz="1400" i="1" dirty="0"/>
              <a:t>kazan</a:t>
            </a:r>
            <a:r>
              <a:rPr lang="tr-TR" sz="1400" dirty="0"/>
              <a:t> , içinde akışkanlardan birinin ısıyı soğurup buharlaştırdığı diğer bir ısı değiştiricidir. Bir  </a:t>
            </a:r>
            <a:r>
              <a:rPr lang="tr-TR" sz="1400" i="1" dirty="0"/>
              <a:t>mekan radyatörü </a:t>
            </a:r>
            <a:r>
              <a:rPr lang="tr-TR" sz="1400" dirty="0"/>
              <a:t>, sıcak akışkandan çevre ortama ışınımla ısı transfer eden bir ısı değiştiricidir.</a:t>
            </a:r>
          </a:p>
        </p:txBody>
      </p:sp>
    </p:spTree>
    <p:extLst>
      <p:ext uri="{BB962C8B-B14F-4D97-AF65-F5344CB8AC3E}">
        <p14:creationId xmlns:p14="http://schemas.microsoft.com/office/powerpoint/2010/main" val="392096995"/>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Gökyüzü">
      <a:dk1>
        <a:sysClr val="windowText" lastClr="000000"/>
      </a:dk1>
      <a:lt1>
        <a:sysClr val="window" lastClr="FFFFFF"/>
      </a:lt1>
      <a:dk2>
        <a:srgbClr val="3F296A"/>
      </a:dk2>
      <a:lt2>
        <a:srgbClr val="EBEBEB"/>
      </a:lt2>
      <a:accent1>
        <a:srgbClr val="E84574"/>
      </a:accent1>
      <a:accent2>
        <a:srgbClr val="798FF2"/>
      </a:accent2>
      <a:accent3>
        <a:srgbClr val="95C369"/>
      </a:accent3>
      <a:accent4>
        <a:srgbClr val="EE875A"/>
      </a:accent4>
      <a:accent5>
        <a:srgbClr val="C363E8"/>
      </a:accent5>
      <a:accent6>
        <a:srgbClr val="6AADC8"/>
      </a:accent6>
      <a:hlink>
        <a:srgbClr val="FE80C7"/>
      </a:hlink>
      <a:folHlink>
        <a:srgbClr val="FBA3EC"/>
      </a:folHlink>
    </a:clrScheme>
    <a:fontScheme name="Gökyüzü">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ökyüzü">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61DDDE80-2DFA-4F2A-B66F-72059846BDAA}"/>
    </a:ext>
  </a:extLst>
</a:theme>
</file>

<file path=docProps/app.xml><?xml version="1.0" encoding="utf-8"?>
<Properties xmlns="http://schemas.openxmlformats.org/officeDocument/2006/extended-properties" xmlns:vt="http://schemas.openxmlformats.org/officeDocument/2006/docPropsVTypes">
  <Template>TM03457452[[fn=Gökyüzü]]</Template>
  <TotalTime>0</TotalTime>
  <Words>1076</Words>
  <Application>Microsoft Office PowerPoint</Application>
  <PresentationFormat>Geniş ekran</PresentationFormat>
  <Paragraphs>15</Paragraphs>
  <Slides>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vt:i4>
      </vt:variant>
    </vt:vector>
  </HeadingPairs>
  <TitlesOfParts>
    <vt:vector size="12" baseType="lpstr">
      <vt:lpstr>Arial</vt:lpstr>
      <vt:lpstr>Arial Black</vt:lpstr>
      <vt:lpstr>Calibri</vt:lpstr>
      <vt:lpstr>Calibri Light</vt:lpstr>
      <vt:lpstr>Corbel</vt:lpstr>
      <vt:lpstr>Times New Roman</vt:lpstr>
      <vt:lpstr>Gökyüzü</vt:lpstr>
      <vt:lpstr>ISI DEĞİŞTİRİCİLER</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Birce Mercanoglu Taban</cp:lastModifiedBy>
  <cp:revision>3889</cp:revision>
  <dcterms:created xsi:type="dcterms:W3CDTF">2021-04-24T11:25:22Z</dcterms:created>
  <dcterms:modified xsi:type="dcterms:W3CDTF">2021-11-16T06:45:29Z</dcterms:modified>
</cp:coreProperties>
</file>