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74" r:id="rId4"/>
    <p:sldId id="675" r:id="rId5"/>
    <p:sldId id="676" r:id="rId6"/>
    <p:sldId id="677" r:id="rId7"/>
    <p:sldId id="678" r:id="rId8"/>
    <p:sldId id="679" r:id="rId9"/>
    <p:sldId id="680" r:id="rId10"/>
    <p:sldId id="681" r:id="rId11"/>
    <p:sldId id="682" r:id="rId12"/>
    <p:sldId id="6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GGY427</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Tesis Yönetimi Uygulamaları ve Stratejileri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4148901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3680495"/>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err="1" smtClean="0"/>
              <a:t>Norbert</a:t>
            </a:r>
            <a:r>
              <a:rPr lang="tr-TR" sz="1400" dirty="0"/>
              <a:t>, P. ve </a:t>
            </a:r>
            <a:r>
              <a:rPr lang="tr-TR" sz="1400" dirty="0" err="1"/>
              <a:t>Schöne</a:t>
            </a:r>
            <a:r>
              <a:rPr lang="tr-TR" sz="1400" dirty="0"/>
              <a:t>, </a:t>
            </a:r>
            <a:r>
              <a:rPr lang="tr-TR" sz="1400" dirty="0" err="1"/>
              <a:t>Lars</a:t>
            </a:r>
            <a:r>
              <a:rPr lang="tr-TR" sz="1400" dirty="0"/>
              <a:t> </a:t>
            </a:r>
            <a:r>
              <a:rPr lang="tr-TR" sz="1400" dirty="0" err="1"/>
              <a:t>Bernhard</a:t>
            </a:r>
            <a:r>
              <a:rPr lang="tr-TR" sz="1400" dirty="0"/>
              <a:t>, 2005. Real </a:t>
            </a:r>
            <a:r>
              <a:rPr lang="tr-TR" sz="1400" dirty="0" err="1"/>
              <a:t>Estate</a:t>
            </a:r>
            <a:r>
              <a:rPr lang="tr-TR" sz="1400" dirty="0"/>
              <a:t> </a:t>
            </a:r>
            <a:r>
              <a:rPr lang="tr-TR" sz="1400" dirty="0" err="1"/>
              <a:t>and</a:t>
            </a:r>
            <a:r>
              <a:rPr lang="tr-TR" sz="1400" dirty="0"/>
              <a:t> </a:t>
            </a:r>
            <a:r>
              <a:rPr lang="tr-TR" sz="1400" dirty="0" err="1"/>
              <a:t>Facility</a:t>
            </a:r>
            <a:r>
              <a:rPr lang="tr-TR" sz="1400" dirty="0"/>
              <a:t> Management, </a:t>
            </a:r>
            <a:r>
              <a:rPr lang="tr-TR" sz="1400" dirty="0" err="1"/>
              <a:t>Springer</a:t>
            </a:r>
            <a:r>
              <a:rPr lang="tr-TR" sz="1400" dirty="0"/>
              <a:t>, </a:t>
            </a:r>
            <a:r>
              <a:rPr lang="tr-TR" sz="1400" dirty="0" err="1"/>
              <a:t>Verlag</a:t>
            </a:r>
            <a:r>
              <a:rPr lang="tr-TR" sz="1400" dirty="0"/>
              <a:t>, </a:t>
            </a:r>
            <a:r>
              <a:rPr lang="tr-TR" sz="1400" dirty="0" err="1"/>
              <a:t>Deutschland</a:t>
            </a:r>
            <a:r>
              <a:rPr lang="tr-TR" sz="1400" dirty="0"/>
              <a:t>.</a:t>
            </a:r>
          </a:p>
          <a:p>
            <a:pPr algn="just">
              <a:lnSpc>
                <a:spcPct val="150000"/>
              </a:lnSpc>
            </a:pPr>
            <a:r>
              <a:rPr lang="tr-TR" sz="1400" dirty="0"/>
              <a:t>Robert, N., 2005. </a:t>
            </a:r>
            <a:r>
              <a:rPr lang="tr-TR" sz="1400" dirty="0" err="1"/>
              <a:t>Facility</a:t>
            </a:r>
            <a:r>
              <a:rPr lang="tr-TR" sz="1400" dirty="0"/>
              <a:t> </a:t>
            </a:r>
            <a:r>
              <a:rPr lang="tr-TR" sz="1400" dirty="0" err="1"/>
              <a:t>Manager’s</a:t>
            </a:r>
            <a:r>
              <a:rPr lang="tr-TR" sz="1400" dirty="0"/>
              <a:t> Guide </a:t>
            </a:r>
            <a:r>
              <a:rPr lang="tr-TR" sz="1400" dirty="0" err="1"/>
              <a:t>to</a:t>
            </a:r>
            <a:r>
              <a:rPr lang="tr-TR" sz="1400" dirty="0"/>
              <a:t> Security </a:t>
            </a:r>
            <a:r>
              <a:rPr lang="tr-TR" sz="1400" dirty="0" err="1"/>
              <a:t>Protecting</a:t>
            </a:r>
            <a:r>
              <a:rPr lang="tr-TR" sz="1400" dirty="0"/>
              <a:t> </a:t>
            </a:r>
            <a:r>
              <a:rPr lang="tr-TR" sz="1400" dirty="0" err="1"/>
              <a:t>Your</a:t>
            </a:r>
            <a:r>
              <a:rPr lang="tr-TR" sz="1400" dirty="0"/>
              <a:t> </a:t>
            </a:r>
            <a:r>
              <a:rPr lang="tr-TR" sz="1400" dirty="0" err="1"/>
              <a:t>Assets</a:t>
            </a:r>
            <a:r>
              <a:rPr lang="tr-TR" sz="1400" dirty="0"/>
              <a:t>, </a:t>
            </a:r>
            <a:r>
              <a:rPr lang="tr-TR" sz="1400" dirty="0" err="1"/>
              <a:t>Fairmont</a:t>
            </a:r>
            <a:r>
              <a:rPr lang="tr-TR" sz="1400" dirty="0"/>
              <a:t> </a:t>
            </a:r>
            <a:r>
              <a:rPr lang="tr-TR" sz="1400" dirty="0" err="1"/>
              <a:t>Press</a:t>
            </a:r>
            <a:r>
              <a:rPr lang="tr-TR" sz="1400" dirty="0"/>
              <a:t>, </a:t>
            </a:r>
            <a:r>
              <a:rPr lang="tr-TR" sz="1400" dirty="0" err="1"/>
              <a:t>Deutschland</a:t>
            </a:r>
            <a:endParaRPr lang="tr-TR" sz="1400" dirty="0"/>
          </a:p>
          <a:p>
            <a:pPr algn="just">
              <a:lnSpc>
                <a:spcPct val="150000"/>
              </a:lnSpc>
            </a:pPr>
            <a:r>
              <a:rPr lang="tr-TR" sz="1400" dirty="0" err="1"/>
              <a:t>Schneider</a:t>
            </a:r>
            <a:r>
              <a:rPr lang="tr-TR" sz="1400" dirty="0"/>
              <a:t>, </a:t>
            </a:r>
            <a:r>
              <a:rPr lang="tr-TR" sz="1400" dirty="0" err="1"/>
              <a:t>Hermann</a:t>
            </a:r>
            <a:r>
              <a:rPr lang="tr-TR" sz="1400" dirty="0"/>
              <a:t> </a:t>
            </a:r>
            <a:r>
              <a:rPr lang="tr-TR" sz="1400" dirty="0" err="1"/>
              <a:t>and</a:t>
            </a:r>
            <a:r>
              <a:rPr lang="tr-TR" sz="1400" dirty="0"/>
              <a:t> </a:t>
            </a:r>
            <a:r>
              <a:rPr lang="tr-TR" sz="1400" dirty="0" err="1"/>
              <a:t>Schäffer</a:t>
            </a:r>
            <a:r>
              <a:rPr lang="tr-TR" sz="1400" dirty="0"/>
              <a:t>, </a:t>
            </a:r>
            <a:r>
              <a:rPr lang="tr-TR" sz="1400" dirty="0" err="1"/>
              <a:t>Poeschel</a:t>
            </a:r>
            <a:r>
              <a:rPr lang="tr-TR" sz="1400" dirty="0"/>
              <a:t>, 2004. </a:t>
            </a:r>
            <a:r>
              <a:rPr lang="tr-TR" sz="1400" dirty="0" err="1"/>
              <a:t>Facility</a:t>
            </a:r>
            <a:r>
              <a:rPr lang="tr-TR" sz="1400" dirty="0"/>
              <a:t> Management </a:t>
            </a:r>
            <a:r>
              <a:rPr lang="tr-TR" sz="1400" dirty="0" err="1"/>
              <a:t>Planen</a:t>
            </a:r>
            <a:r>
              <a:rPr lang="tr-TR" sz="1400" dirty="0"/>
              <a:t>–</a:t>
            </a:r>
            <a:r>
              <a:rPr lang="tr-TR" sz="1400" dirty="0" err="1"/>
              <a:t>Einführen</a:t>
            </a:r>
            <a:r>
              <a:rPr lang="tr-TR" sz="1400" dirty="0"/>
              <a:t>–</a:t>
            </a:r>
            <a:r>
              <a:rPr lang="tr-TR" sz="1400" dirty="0" err="1"/>
              <a:t>Nutzen</a:t>
            </a:r>
            <a:r>
              <a:rPr lang="tr-TR" sz="1400" dirty="0"/>
              <a:t>, </a:t>
            </a:r>
            <a:r>
              <a:rPr lang="tr-TR" sz="1400" dirty="0" err="1"/>
              <a:t>Deutschland</a:t>
            </a:r>
            <a:r>
              <a:rPr lang="tr-TR" sz="1400" dirty="0"/>
              <a:t>.</a:t>
            </a:r>
          </a:p>
          <a:p>
            <a:pPr algn="just">
              <a:lnSpc>
                <a:spcPct val="150000"/>
              </a:lnSpc>
            </a:pPr>
            <a:r>
              <a:rPr lang="tr-TR" sz="1400" dirty="0" err="1"/>
              <a:t>Schulte</a:t>
            </a:r>
            <a:r>
              <a:rPr lang="tr-TR" sz="1400" dirty="0"/>
              <a:t>, Karl </a:t>
            </a:r>
            <a:r>
              <a:rPr lang="tr-TR" sz="1400" dirty="0" err="1"/>
              <a:t>and</a:t>
            </a:r>
            <a:r>
              <a:rPr lang="tr-TR" sz="1400" dirty="0"/>
              <a:t> </a:t>
            </a:r>
            <a:r>
              <a:rPr lang="tr-TR" sz="1400" dirty="0" err="1"/>
              <a:t>Werner</a:t>
            </a:r>
            <a:r>
              <a:rPr lang="tr-TR" sz="1400" dirty="0"/>
              <a:t>, </a:t>
            </a:r>
            <a:r>
              <a:rPr lang="tr-TR" sz="1400" dirty="0" err="1"/>
              <a:t>Pierschke</a:t>
            </a:r>
            <a:r>
              <a:rPr lang="tr-TR" sz="1400" dirty="0"/>
              <a:t>, 2000. </a:t>
            </a:r>
            <a:r>
              <a:rPr lang="tr-TR" sz="1400" dirty="0" err="1"/>
              <a:t>Facilities</a:t>
            </a:r>
            <a:r>
              <a:rPr lang="tr-TR" sz="1400" dirty="0"/>
              <a:t> Management, </a:t>
            </a:r>
            <a:r>
              <a:rPr lang="tr-TR" sz="1400" dirty="0" err="1"/>
              <a:t>Immobilien</a:t>
            </a:r>
            <a:r>
              <a:rPr lang="tr-TR" sz="1400" dirty="0"/>
              <a:t> Manager, Barbara: </a:t>
            </a:r>
            <a:r>
              <a:rPr lang="tr-TR" sz="1400" dirty="0" err="1"/>
              <a:t>Verlag</a:t>
            </a:r>
            <a:r>
              <a:rPr lang="tr-TR" sz="1400" dirty="0"/>
              <a:t>, </a:t>
            </a:r>
            <a:r>
              <a:rPr lang="tr-TR" sz="1400" dirty="0" err="1"/>
              <a:t>Deutschland</a:t>
            </a:r>
            <a:r>
              <a:rPr lang="tr-TR" sz="1400" dirty="0"/>
              <a:t>.</a:t>
            </a:r>
          </a:p>
          <a:p>
            <a:pPr algn="just">
              <a:lnSpc>
                <a:spcPct val="150000"/>
              </a:lnSpc>
            </a:pPr>
            <a:r>
              <a:rPr lang="tr-TR" sz="1400" dirty="0" err="1"/>
              <a:t>Teicholz</a:t>
            </a:r>
            <a:r>
              <a:rPr lang="tr-TR" sz="1400" dirty="0"/>
              <a:t>, E., 2004. </a:t>
            </a:r>
            <a:r>
              <a:rPr lang="tr-TR" sz="1400" dirty="0" err="1"/>
              <a:t>Facility</a:t>
            </a:r>
            <a:r>
              <a:rPr lang="tr-TR" sz="1400" dirty="0"/>
              <a:t> Design </a:t>
            </a:r>
            <a:r>
              <a:rPr lang="tr-TR" sz="1400" dirty="0" err="1"/>
              <a:t>and</a:t>
            </a:r>
            <a:r>
              <a:rPr lang="tr-TR" sz="1400" dirty="0"/>
              <a:t> Management </a:t>
            </a:r>
            <a:r>
              <a:rPr lang="tr-TR" sz="1400" dirty="0" err="1"/>
              <a:t>Handbook</a:t>
            </a:r>
            <a:r>
              <a:rPr lang="tr-TR" sz="1400" dirty="0"/>
              <a:t>, </a:t>
            </a:r>
            <a:r>
              <a:rPr lang="tr-TR" sz="1400" dirty="0" err="1"/>
              <a:t>Hill</a:t>
            </a:r>
            <a:r>
              <a:rPr lang="tr-TR" sz="1400" dirty="0"/>
              <a:t> </a:t>
            </a:r>
            <a:r>
              <a:rPr lang="tr-TR" sz="1400" dirty="0" err="1"/>
              <a:t>McGraw</a:t>
            </a:r>
            <a:r>
              <a:rPr lang="tr-TR" sz="1400" dirty="0"/>
              <a:t>, USA.	</a:t>
            </a:r>
            <a:endParaRPr lang="tr-TR" sz="1400" spc="-50" dirty="0" smtClean="0">
              <a:latin typeface="Trebuchet MS" panose="020B0603020202020204" pitchFamily="34" charset="0"/>
              <a:ea typeface="Trebuchet MS" panose="020B0603020202020204" pitchFamily="34" charset="0"/>
              <a:cs typeface="Trebuchet MS" panose="020B0603020202020204" pitchFamily="34" charset="0"/>
            </a:endParaRPr>
          </a:p>
          <a:p>
            <a:pPr>
              <a:lnSpc>
                <a:spcPct val="150000"/>
              </a:lnSpc>
            </a:pPr>
            <a:endParaRPr lang="tr-TR" sz="1400" dirty="0"/>
          </a:p>
        </p:txBody>
      </p:sp>
    </p:spTree>
    <p:extLst>
      <p:ext uri="{BB962C8B-B14F-4D97-AF65-F5344CB8AC3E}">
        <p14:creationId xmlns:p14="http://schemas.microsoft.com/office/powerpoint/2010/main" val="74275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
        <p:nvSpPr>
          <p:cNvPr id="4" name="Dikdörtgen 3"/>
          <p:cNvSpPr/>
          <p:nvPr/>
        </p:nvSpPr>
        <p:spPr>
          <a:xfrm>
            <a:off x="473293" y="1127801"/>
            <a:ext cx="8012450" cy="4247317"/>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tr-TR" sz="2000" dirty="0" smtClean="0"/>
              <a:t>Tesis </a:t>
            </a:r>
            <a:r>
              <a:rPr lang="tr-TR" sz="2000" dirty="0"/>
              <a:t>Yönetimi konusu, önceleri, çok katlı binaların kullanılmaya başlamasından sonra profesyonel bina yönetimi konusu olarak ortaya çıkmıştır. İlk yapılan çok katlı binaların bugün yapılanlara oranla daha küçük ve basit yapıda olması nedeniyle, bina yönetimi konusunun ilk uygulamaları da kapsam olarak gayet dar ve basit hizmetlerden oluşmuştur.</a:t>
            </a:r>
          </a:p>
          <a:p>
            <a:pPr marL="342900" indent="-342900" algn="just">
              <a:lnSpc>
                <a:spcPct val="150000"/>
              </a:lnSpc>
              <a:buFont typeface="Wingdings" panose="05000000000000000000" pitchFamily="2" charset="2"/>
              <a:buChar char="Ø"/>
            </a:pPr>
            <a:endParaRPr lang="tr-TR" sz="2000" dirty="0"/>
          </a:p>
          <a:p>
            <a:pPr marL="342900" indent="-342900" algn="just">
              <a:buFont typeface="Wingdings" panose="05000000000000000000" pitchFamily="2" charset="2"/>
              <a:buChar char="Ø"/>
            </a:pPr>
            <a:endParaRPr lang="tr-TR" sz="2000" dirty="0"/>
          </a:p>
          <a:p>
            <a:pPr marL="342900" indent="-342900" algn="just">
              <a:buFont typeface="Wingdings" panose="05000000000000000000" pitchFamily="2" charset="2"/>
              <a:buChar char="Ø"/>
            </a:pPr>
            <a:endParaRPr lang="tr-TR" sz="2000" dirty="0"/>
          </a:p>
          <a:p>
            <a:endParaRPr lang="tr-TR" sz="2000" b="1" dirty="0"/>
          </a:p>
        </p:txBody>
      </p:sp>
    </p:spTree>
    <p:extLst>
      <p:ext uri="{BB962C8B-B14F-4D97-AF65-F5344CB8AC3E}">
        <p14:creationId xmlns:p14="http://schemas.microsoft.com/office/powerpoint/2010/main" val="2558113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
        <p:nvSpPr>
          <p:cNvPr id="4" name="Dikdörtgen 3"/>
          <p:cNvSpPr/>
          <p:nvPr/>
        </p:nvSpPr>
        <p:spPr>
          <a:xfrm>
            <a:off x="473293" y="1127801"/>
            <a:ext cx="8012450" cy="3323987"/>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tr-TR" sz="2000" dirty="0" smtClean="0"/>
              <a:t>Yapıların </a:t>
            </a:r>
            <a:r>
              <a:rPr lang="tr-TR" sz="2000" dirty="0"/>
              <a:t>giderek büyümesi sonucunda, daha donanımlı ve ileri teknoloji içeren sistemlerin kullanır hale gelmesiyle, bina yönetiminin kapsamı genişlemeye ve uygulaması yaygınlaşmaya başlamıştır. İşletme yönetimi alanındaki gelişmeler ve yeni yönetim tekniklerinin de etkileri sonucu, Bina Yönetimi işi değişim geçirerek Tesis Yönetimi haline gelmiştir.</a:t>
            </a:r>
          </a:p>
          <a:p>
            <a:pPr marL="342900" indent="-342900" algn="just">
              <a:buFont typeface="Wingdings" panose="05000000000000000000" pitchFamily="2" charset="2"/>
              <a:buChar char="Ø"/>
            </a:pPr>
            <a:endParaRPr lang="tr-TR" sz="2000" dirty="0"/>
          </a:p>
          <a:p>
            <a:pPr marL="342900" indent="-342900" algn="just">
              <a:buFont typeface="Wingdings" panose="05000000000000000000" pitchFamily="2" charset="2"/>
              <a:buChar char="Ø"/>
            </a:pPr>
            <a:endParaRPr lang="tr-TR" sz="2000" dirty="0"/>
          </a:p>
          <a:p>
            <a:endParaRPr lang="tr-TR" sz="2000" b="1" dirty="0"/>
          </a:p>
        </p:txBody>
      </p:sp>
    </p:spTree>
    <p:extLst>
      <p:ext uri="{BB962C8B-B14F-4D97-AF65-F5344CB8AC3E}">
        <p14:creationId xmlns:p14="http://schemas.microsoft.com/office/powerpoint/2010/main" val="3589929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708981"/>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tr-TR" sz="2000" dirty="0" smtClean="0"/>
              <a:t>Bina </a:t>
            </a:r>
            <a:r>
              <a:rPr lang="tr-TR" sz="2000" dirty="0"/>
              <a:t>Yönetimi ile Tesis Yönetimi arasında sınırlar çok kesin olmamakla birlikte kapsamlarının karşılaştırılması ile bir fikir edinmek mümkündür. </a:t>
            </a:r>
            <a:endParaRPr lang="tr-TR" sz="2000" dirty="0" smtClean="0"/>
          </a:p>
          <a:p>
            <a:pPr marL="342900" indent="-342900" algn="just">
              <a:lnSpc>
                <a:spcPct val="150000"/>
              </a:lnSpc>
              <a:buFont typeface="Wingdings" panose="05000000000000000000" pitchFamily="2" charset="2"/>
              <a:buChar char="Ø"/>
            </a:pPr>
            <a:r>
              <a:rPr lang="tr-TR" sz="2000" dirty="0" smtClean="0"/>
              <a:t>Bina </a:t>
            </a:r>
            <a:r>
              <a:rPr lang="tr-TR" sz="2000" dirty="0"/>
              <a:t>Yönetimi kapsamı içinde, binanın vergi ve sigorta işlemleri, katların kiraya verilmesi, kiracılarla sözleşme yapılması, kiraların tahsilatı, uyuşmazlıkların mahkemeler yoluyla çözülmesi, binaların rutin bakımları, </a:t>
            </a:r>
            <a:r>
              <a:rPr lang="tr-TR" sz="2000" dirty="0" smtClean="0"/>
              <a:t>elektrik </a:t>
            </a:r>
            <a:r>
              <a:rPr lang="tr-TR" sz="2000" dirty="0"/>
              <a:t>ve </a:t>
            </a:r>
            <a:r>
              <a:rPr lang="tr-TR" sz="2000" dirty="0" smtClean="0"/>
              <a:t>mekanik </a:t>
            </a:r>
            <a:r>
              <a:rPr lang="tr-TR" sz="2000" dirty="0"/>
              <a:t>sistemlerinin çalışır vaziyette tutulması, gereken onarımların yapılması ısıtma, soğutma, havalandırma, güvenlik, aydınlatma, bahçe bakımı, ortak yerlerin temizliği ve otopark hizmetleri mevcuttur. Bu sayılan işlerin tümü yönetim ekibi tarafından yapılır veya kontrollü olarak alt yüklenici (taşeron) şirketlere yaptırılır</a:t>
            </a:r>
            <a:r>
              <a:rPr lang="tr-TR" sz="2000" dirty="0" smtClean="0"/>
              <a:t>.</a:t>
            </a:r>
            <a:endParaRPr lang="tr-TR" sz="2000" b="1" dirty="0"/>
          </a:p>
        </p:txBody>
      </p:sp>
      <p:sp>
        <p:nvSpPr>
          <p:cNvPr id="14" name="Dikdörtgen 13"/>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Tree>
    <p:extLst>
      <p:ext uri="{BB962C8B-B14F-4D97-AF65-F5344CB8AC3E}">
        <p14:creationId xmlns:p14="http://schemas.microsoft.com/office/powerpoint/2010/main" val="2602235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5170646"/>
          </a:xfrm>
          <a:prstGeom prst="rect">
            <a:avLst/>
          </a:prstGeom>
        </p:spPr>
        <p:txBody>
          <a:bodyPr wrap="square">
            <a:spAutoFit/>
          </a:bodyPr>
          <a:lstStyle/>
          <a:p>
            <a:pPr marL="342900" indent="-342900" algn="just">
              <a:lnSpc>
                <a:spcPct val="150000"/>
              </a:lnSpc>
              <a:buFont typeface="Wingdings" panose="05000000000000000000" pitchFamily="2" charset="2"/>
              <a:buChar char="Ø"/>
            </a:pPr>
            <a:r>
              <a:rPr lang="tr-TR" sz="2000" dirty="0" smtClean="0"/>
              <a:t>Bu </a:t>
            </a:r>
            <a:r>
              <a:rPr lang="tr-TR" sz="2000" dirty="0"/>
              <a:t>hizmetlerin yanı sıra bina yöneticisi bir yıllık gelir ve giderlerin birlikte </a:t>
            </a:r>
            <a:r>
              <a:rPr lang="tr-TR" sz="2000" dirty="0" err="1"/>
              <a:t>Wagenberg</a:t>
            </a:r>
            <a:r>
              <a:rPr lang="tr-TR" sz="2000" dirty="0"/>
              <a:t> gösterildiği bütçeyi hazırlar. Burada yatırım ve rutin işletim giderleri ayrı ayrı ve ayrıntılı olarak mevcuttur. Bütçenin dönemsel uygulama sonuçları ve gerekli diğer bilgiler mülk sahibi ile yönetim şirketine rapor edilir. Yönetim hizmetleri için yapılan harcama ve tahsilatların muhasebe kayıtları tutulur, tüm belgeler arşivlenir. Muhasebe, bilgisayar veya manuel kayıtlarla yürütülebilir. Personel giderleri dahil tüm işletme giderleri bu hizmetlerden yararlananlara yansıtılır. Yönetim şirketine belli bir miktar veya oran üzerinden yönetim ücreti ödenir. Yönetim ücreti, söz konusu binanın toplam kira gelirinin % 3’ü veya işletme harcamalarının % 10'u civarında belirlenir. </a:t>
            </a:r>
            <a:endParaRPr lang="tr-TR" sz="2000" b="1" dirty="0"/>
          </a:p>
        </p:txBody>
      </p:sp>
      <p:sp>
        <p:nvSpPr>
          <p:cNvPr id="14" name="Dikdörtgen 13"/>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Tree>
    <p:extLst>
      <p:ext uri="{BB962C8B-B14F-4D97-AF65-F5344CB8AC3E}">
        <p14:creationId xmlns:p14="http://schemas.microsoft.com/office/powerpoint/2010/main" val="999981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1"/>
            <a:ext cx="8012450" cy="5355312"/>
          </a:xfrm>
          <a:prstGeom prst="rect">
            <a:avLst/>
          </a:prstGeom>
        </p:spPr>
        <p:txBody>
          <a:bodyPr wrap="square">
            <a:spAutoFit/>
          </a:bodyPr>
          <a:lstStyle/>
          <a:p>
            <a:pPr marL="342900" indent="-342900" algn="just">
              <a:buFont typeface="Wingdings" panose="05000000000000000000" pitchFamily="2" charset="2"/>
              <a:buChar char="Ø"/>
            </a:pPr>
            <a:r>
              <a:rPr lang="tr-TR" sz="1900" dirty="0" smtClean="0"/>
              <a:t>Binanın </a:t>
            </a:r>
            <a:r>
              <a:rPr lang="tr-TR" sz="1900" dirty="0"/>
              <a:t>yöneticisi, ekibi ile verilen görevleri yürütmek üzere bir el kitabı hazırlar. Bu kitapta, organizasyon şeması ve görev tanımları ile kimin neyi, nerede, ne zaman ve nasıl yapacağı bilgileri bulunur. Acil durum prosedürleri dahil olmak üzere her türlü uygulama hakkında kural ve bilgileri içeren el kitabı her binanın kendi özelliğine uygun olarak hazırlanır. Kitabın içinde bulunabilecek konular ve prosedürler şunlardır; - Muhasebe - yönetim politikaları - banka işlemleri - haberleşme -tahsilatlar - günlük rutin işler - bölümler arası ilişkiler - acil durum uygulamaları - çalışanların isimleri - güvenlik - depo - müşteri bilgileri - teslim alma - dosyalama - yangın söndürme - iş takibi - standart mektuplar - standart formlar - şirketin tarihçesi - tahkikatlar -sigorta kayıtları - iş tanımları - adres listeleri - malzeme - vergi kayıtları posta işlemleri - bakım bilgileri - el kitabına yapılan revizyonlar ofis kuralları - ofis içi donanım - sipariş verilmesi - organizasyon şeması - personel politikaları – satın  alma - kayıt saklama arşiv - kira işlemleri - rutin işlemler - teknik bilgiler - değerli kağıtlar - kasa. Bina özelliğine ve yönetim ekibinden beklenen hizmetlere göre, bu konu başlıklarının bir kısmı el kitabından çıkarılabileceği gibi bazı yeni konular da ilave edilebilir</a:t>
            </a:r>
            <a:r>
              <a:rPr lang="tr-TR" sz="1900" dirty="0" smtClean="0"/>
              <a:t>.</a:t>
            </a:r>
            <a:endParaRPr lang="tr-TR" sz="2000" b="1" dirty="0"/>
          </a:p>
        </p:txBody>
      </p:sp>
      <p:sp>
        <p:nvSpPr>
          <p:cNvPr id="14" name="Dikdörtgen 13"/>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Tree>
    <p:extLst>
      <p:ext uri="{BB962C8B-B14F-4D97-AF65-F5344CB8AC3E}">
        <p14:creationId xmlns:p14="http://schemas.microsoft.com/office/powerpoint/2010/main" val="3289704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1"/>
            <a:ext cx="8012450" cy="2616101"/>
          </a:xfrm>
          <a:prstGeom prst="rect">
            <a:avLst/>
          </a:prstGeom>
        </p:spPr>
        <p:txBody>
          <a:bodyPr wrap="square">
            <a:spAutoFit/>
          </a:bodyPr>
          <a:lstStyle/>
          <a:p>
            <a:endParaRPr lang="tr-TR" dirty="0"/>
          </a:p>
          <a:p>
            <a:r>
              <a:rPr lang="tr-TR" dirty="0"/>
              <a:t>Tesis Yönetimi görevlerinin temel fonksiyonları olarak aşağıdaki başlıklar sayılabilir;</a:t>
            </a:r>
          </a:p>
          <a:p>
            <a:pPr marL="285750" lvl="0" indent="-285750">
              <a:buFont typeface="Wingdings" panose="020B0604020202020204" pitchFamily="2" charset="2"/>
              <a:buChar char="§"/>
            </a:pPr>
            <a:r>
              <a:rPr lang="tr-TR" dirty="0"/>
              <a:t>Tesis hizmetlerinin stratejik ve taktik planlaması,</a:t>
            </a:r>
          </a:p>
          <a:p>
            <a:pPr marL="285750" lvl="0" indent="-285750">
              <a:buFont typeface="Wingdings" panose="020B0604020202020204" pitchFamily="2" charset="2"/>
              <a:buChar char="§"/>
            </a:pPr>
            <a:r>
              <a:rPr lang="tr-TR" dirty="0"/>
              <a:t>Tesis hizmetlerinin finansal tahmin ve bütçelemesi,</a:t>
            </a:r>
          </a:p>
          <a:p>
            <a:pPr marL="285750" lvl="0" indent="-285750">
              <a:buFont typeface="Wingdings" panose="020B0604020202020204" pitchFamily="2" charset="2"/>
              <a:buChar char="§"/>
            </a:pPr>
            <a:r>
              <a:rPr lang="tr-TR" dirty="0"/>
              <a:t>Emlak temini, kiralanması ve elden çıkarılması,</a:t>
            </a:r>
          </a:p>
          <a:p>
            <a:pPr marL="285750" lvl="0" indent="-285750">
              <a:buFont typeface="Wingdings" panose="020B0604020202020204" pitchFamily="2" charset="2"/>
              <a:buChar char="§"/>
            </a:pPr>
            <a:r>
              <a:rPr lang="tr-TR" dirty="0"/>
              <a:t>Mobilya, ekipman ve dış kaynaktan tesis hizmetleri tedariki,</a:t>
            </a:r>
          </a:p>
          <a:p>
            <a:pPr marL="285750" lvl="0" indent="-285750">
              <a:buFont typeface="Wingdings" panose="020B0604020202020204" pitchFamily="2" charset="2"/>
              <a:buChar char="§"/>
            </a:pPr>
            <a:r>
              <a:rPr lang="tr-TR" dirty="0"/>
              <a:t>Tesis inşası, yenileme ve tekrar yerleşme,</a:t>
            </a:r>
          </a:p>
          <a:p>
            <a:pPr marL="285750" lvl="0" indent="-285750">
              <a:buFont typeface="Wingdings" panose="020B0604020202020204" pitchFamily="2" charset="2"/>
              <a:buChar char="§"/>
            </a:pPr>
            <a:r>
              <a:rPr lang="tr-TR" dirty="0"/>
              <a:t>Sağlık, emniyet ve güvenlik,</a:t>
            </a:r>
          </a:p>
          <a:p>
            <a:endParaRPr lang="tr-TR" sz="2000" b="1" dirty="0"/>
          </a:p>
        </p:txBody>
      </p:sp>
      <p:sp>
        <p:nvSpPr>
          <p:cNvPr id="14" name="Dikdörtgen 13"/>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Tree>
    <p:extLst>
      <p:ext uri="{BB962C8B-B14F-4D97-AF65-F5344CB8AC3E}">
        <p14:creationId xmlns:p14="http://schemas.microsoft.com/office/powerpoint/2010/main" val="2418449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3447098"/>
          </a:xfrm>
          <a:prstGeom prst="rect">
            <a:avLst/>
          </a:prstGeom>
        </p:spPr>
        <p:txBody>
          <a:bodyPr wrap="square">
            <a:spAutoFit/>
          </a:bodyPr>
          <a:lstStyle/>
          <a:p>
            <a:endParaRPr lang="tr-TR" dirty="0"/>
          </a:p>
          <a:p>
            <a:r>
              <a:rPr lang="tr-TR" dirty="0"/>
              <a:t>Tesis Yönetimi görevlerinin temel fonksiyonları olarak aşağıdaki başlıklar sayılabilir;</a:t>
            </a:r>
          </a:p>
          <a:p>
            <a:pPr marL="285750" lvl="0" indent="-285750">
              <a:buFont typeface="Wingdings" panose="020B0604020202020204" pitchFamily="2" charset="2"/>
              <a:buChar char="§"/>
            </a:pPr>
            <a:r>
              <a:rPr lang="tr-TR" dirty="0" smtClean="0"/>
              <a:t>Çevrenin </a:t>
            </a:r>
            <a:r>
              <a:rPr lang="tr-TR" dirty="0"/>
              <a:t>korunması ile ilgili konular,</a:t>
            </a:r>
          </a:p>
          <a:p>
            <a:pPr marL="285750" lvl="0" indent="-285750">
              <a:buFont typeface="Wingdings" panose="020B0604020202020204" pitchFamily="2" charset="2"/>
              <a:buChar char="§"/>
            </a:pPr>
            <a:r>
              <a:rPr lang="tr-TR" dirty="0"/>
              <a:t>Kurumsal tesis yönetimi politika ve prosedürlerinin geliştirilmesi,</a:t>
            </a:r>
          </a:p>
          <a:p>
            <a:pPr marL="285750" lvl="0" indent="-285750">
              <a:buFont typeface="Wingdings" panose="020B0604020202020204" pitchFamily="2" charset="2"/>
              <a:buChar char="§"/>
            </a:pPr>
            <a:r>
              <a:rPr lang="tr-TR" dirty="0"/>
              <a:t>İşletmeler arası karşılaştırmayı ve en iyi uygulamaları içeren kalite yönetimi,</a:t>
            </a:r>
          </a:p>
          <a:p>
            <a:pPr marL="285750" lvl="0" indent="-285750">
              <a:buFont typeface="Wingdings" panose="020B0604020202020204" pitchFamily="2" charset="2"/>
              <a:buChar char="§"/>
            </a:pPr>
            <a:r>
              <a:rPr lang="tr-TR" dirty="0"/>
              <a:t>Mimari ve mühendislik planlama, dizayn işleri,</a:t>
            </a:r>
          </a:p>
          <a:p>
            <a:pPr marL="285750" lvl="0" indent="-285750">
              <a:buFont typeface="Wingdings" panose="020B0604020202020204" pitchFamily="2" charset="2"/>
              <a:buChar char="§"/>
            </a:pPr>
            <a:r>
              <a:rPr lang="tr-TR" dirty="0"/>
              <a:t>Bina içi alanlarının planlama ve yönetimi,</a:t>
            </a:r>
          </a:p>
          <a:p>
            <a:pPr marL="285750" lvl="0" indent="-285750">
              <a:buFont typeface="Wingdings" panose="020B0604020202020204" pitchFamily="2" charset="2"/>
              <a:buChar char="§"/>
            </a:pPr>
            <a:r>
              <a:rPr lang="tr-TR" dirty="0"/>
              <a:t>Bina işletimleri, bakım ve mühendislik hizmetleri,</a:t>
            </a:r>
          </a:p>
          <a:p>
            <a:pPr marL="285750" lvl="0" indent="-285750">
              <a:buFont typeface="Wingdings" panose="020B0604020202020204" pitchFamily="2" charset="2"/>
              <a:buChar char="§"/>
            </a:pPr>
            <a:r>
              <a:rPr lang="tr-TR" dirty="0"/>
              <a:t>Yemek hizmeti, ulaşım gibi iş hizmetlerinin denetimi,</a:t>
            </a:r>
          </a:p>
          <a:p>
            <a:pPr marL="285750" lvl="0" indent="-285750">
              <a:buFont typeface="Wingdings" panose="020B0604020202020204" pitchFamily="2" charset="2"/>
              <a:buChar char="§"/>
            </a:pPr>
            <a:r>
              <a:rPr lang="tr-TR" dirty="0"/>
              <a:t>Telekomünikasyon,</a:t>
            </a:r>
          </a:p>
          <a:p>
            <a:pPr marL="285750" indent="-285750">
              <a:buFont typeface="Wingdings" panose="020B0604020202020204" pitchFamily="2" charset="2"/>
              <a:buChar char="§"/>
            </a:pPr>
            <a:r>
              <a:rPr lang="tr-TR" dirty="0"/>
              <a:t>Tanıtım ve yönlendirme işaretlemeleri</a:t>
            </a:r>
          </a:p>
          <a:p>
            <a:endParaRPr lang="tr-TR" sz="2000" b="1" dirty="0"/>
          </a:p>
        </p:txBody>
      </p:sp>
      <p:sp>
        <p:nvSpPr>
          <p:cNvPr id="14" name="Dikdörtgen 13"/>
          <p:cNvSpPr/>
          <p:nvPr/>
        </p:nvSpPr>
        <p:spPr>
          <a:xfrm>
            <a:off x="1371823" y="337429"/>
            <a:ext cx="6356393" cy="400110"/>
          </a:xfrm>
          <a:prstGeom prst="rect">
            <a:avLst/>
          </a:prstGeom>
        </p:spPr>
        <p:txBody>
          <a:bodyPr wrap="square">
            <a:spAutoFit/>
          </a:bodyPr>
          <a:lstStyle/>
          <a:p>
            <a:pPr algn="ctr"/>
            <a:r>
              <a:rPr lang="tr-TR" sz="2000" b="1" dirty="0"/>
              <a:t>Tesis Yönetiminin Tarihsel Gelişimi</a:t>
            </a:r>
          </a:p>
        </p:txBody>
      </p:sp>
    </p:spTree>
    <p:extLst>
      <p:ext uri="{BB962C8B-B14F-4D97-AF65-F5344CB8AC3E}">
        <p14:creationId xmlns:p14="http://schemas.microsoft.com/office/powerpoint/2010/main" val="3764075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27800"/>
            <a:ext cx="8012450" cy="4003660"/>
          </a:xfrm>
          <a:prstGeom prst="rect">
            <a:avLst/>
          </a:prstGeom>
        </p:spPr>
        <p:txBody>
          <a:bodyPr wrap="square">
            <a:spAutoFit/>
          </a:bodyPr>
          <a:lstStyle/>
          <a:p>
            <a:pPr>
              <a:lnSpc>
                <a:spcPts val="4650"/>
              </a:lnSpc>
              <a:spcBef>
                <a:spcPts val="600"/>
              </a:spcBef>
              <a:spcAft>
                <a:spcPts val="600"/>
              </a:spcAft>
            </a:pPr>
            <a:r>
              <a:rPr lang="tr-TR" sz="1400" b="1" dirty="0"/>
              <a:t>Kaynaklar</a:t>
            </a:r>
          </a:p>
          <a:p>
            <a:pPr algn="just">
              <a:lnSpc>
                <a:spcPct val="150000"/>
              </a:lnSpc>
            </a:pPr>
            <a:r>
              <a:rPr lang="tr-TR" sz="1400" dirty="0"/>
              <a:t>Armstrong, M. </a:t>
            </a:r>
            <a:r>
              <a:rPr lang="tr-TR" sz="1400" dirty="0" err="1"/>
              <a:t>and</a:t>
            </a:r>
            <a:r>
              <a:rPr lang="tr-TR" sz="1400" dirty="0"/>
              <a:t> Baron, A., 1998. </a:t>
            </a:r>
            <a:r>
              <a:rPr lang="tr-TR" sz="1400" dirty="0" err="1"/>
              <a:t>Performance</a:t>
            </a:r>
            <a:r>
              <a:rPr lang="tr-TR" sz="1400" dirty="0"/>
              <a:t> Management </a:t>
            </a:r>
            <a:r>
              <a:rPr lang="tr-TR" sz="1400" dirty="0" err="1"/>
              <a:t>Handbook</a:t>
            </a:r>
            <a:r>
              <a:rPr lang="tr-TR" sz="1400" dirty="0"/>
              <a:t>, IPM, </a:t>
            </a:r>
            <a:r>
              <a:rPr lang="tr-TR" sz="1400" dirty="0" err="1"/>
              <a:t>London</a:t>
            </a:r>
            <a:r>
              <a:rPr lang="tr-TR" sz="1400" dirty="0"/>
              <a:t>.</a:t>
            </a:r>
          </a:p>
          <a:p>
            <a:pPr algn="just">
              <a:lnSpc>
                <a:spcPct val="150000"/>
              </a:lnSpc>
            </a:pPr>
            <a:r>
              <a:rPr lang="tr-TR" sz="1400" dirty="0"/>
              <a:t>Erentürk, M.K. ve Güven, Ö.F., 2018. Temel Kavramlar ve Uygulamaları ile Tesis Yönetimi, Beta Yayınları, İstanbul.</a:t>
            </a:r>
          </a:p>
          <a:p>
            <a:pPr algn="just">
              <a:lnSpc>
                <a:spcPct val="150000"/>
              </a:lnSpc>
            </a:pPr>
            <a:r>
              <a:rPr lang="tr-TR" sz="1400" dirty="0" err="1"/>
              <a:t>Fennimore</a:t>
            </a:r>
            <a:r>
              <a:rPr lang="tr-TR" sz="1400" dirty="0"/>
              <a:t>, J.P., 2013. </a:t>
            </a:r>
            <a:r>
              <a:rPr lang="tr-TR" sz="1400" dirty="0" err="1"/>
              <a:t>Sustainable</a:t>
            </a:r>
            <a:r>
              <a:rPr lang="tr-TR" sz="1400" dirty="0"/>
              <a:t> </a:t>
            </a:r>
            <a:r>
              <a:rPr lang="tr-TR" sz="1400" dirty="0" err="1"/>
              <a:t>Facility</a:t>
            </a:r>
            <a:r>
              <a:rPr lang="tr-TR" sz="1400" dirty="0"/>
              <a:t> Management: </a:t>
            </a:r>
            <a:r>
              <a:rPr lang="tr-TR" sz="1400" dirty="0" err="1"/>
              <a:t>Operational</a:t>
            </a:r>
            <a:r>
              <a:rPr lang="tr-TR" sz="1400" dirty="0"/>
              <a:t> </a:t>
            </a:r>
            <a:r>
              <a:rPr lang="tr-TR" sz="1400" dirty="0" err="1"/>
              <a:t>Strategies</a:t>
            </a:r>
            <a:r>
              <a:rPr lang="tr-TR" sz="1400" dirty="0"/>
              <a:t> </a:t>
            </a:r>
            <a:r>
              <a:rPr lang="tr-TR" sz="1400" dirty="0" err="1"/>
              <a:t>for</a:t>
            </a:r>
            <a:r>
              <a:rPr lang="tr-TR" sz="1400" dirty="0"/>
              <a:t> </a:t>
            </a:r>
            <a:r>
              <a:rPr lang="tr-TR" sz="1400" dirty="0" err="1"/>
              <a:t>Today</a:t>
            </a:r>
            <a:r>
              <a:rPr lang="tr-TR" sz="1400" dirty="0"/>
              <a:t>, </a:t>
            </a:r>
            <a:r>
              <a:rPr lang="tr-TR" sz="1400" dirty="0" err="1"/>
              <a:t>Pearson</a:t>
            </a:r>
            <a:r>
              <a:rPr lang="tr-TR" sz="1400" dirty="0"/>
              <a:t>, UK.</a:t>
            </a:r>
          </a:p>
          <a:p>
            <a:pPr algn="just">
              <a:lnSpc>
                <a:spcPct val="150000"/>
              </a:lnSpc>
            </a:pPr>
            <a:r>
              <a:rPr lang="tr-TR" sz="1400" dirty="0"/>
              <a:t>Frank, B., 2009. </a:t>
            </a:r>
            <a:r>
              <a:rPr lang="tr-TR" sz="1400" dirty="0" err="1"/>
              <a:t>Facility</a:t>
            </a:r>
            <a:r>
              <a:rPr lang="tr-TR" sz="1400" dirty="0"/>
              <a:t> Management </a:t>
            </a:r>
            <a:r>
              <a:rPr lang="tr-TR" sz="1400" dirty="0" err="1"/>
              <a:t>Handbook</a:t>
            </a:r>
            <a:r>
              <a:rPr lang="tr-TR" sz="1400" dirty="0"/>
              <a:t>, </a:t>
            </a:r>
            <a:r>
              <a:rPr lang="tr-TR" sz="1400" dirty="0" err="1"/>
              <a:t>Butterworth-Heinemann</a:t>
            </a:r>
            <a:r>
              <a:rPr lang="tr-TR" sz="1400" dirty="0"/>
              <a:t>, USA</a:t>
            </a:r>
          </a:p>
          <a:p>
            <a:pPr algn="just">
              <a:lnSpc>
                <a:spcPct val="150000"/>
              </a:lnSpc>
            </a:pPr>
            <a:r>
              <a:rPr lang="tr-TR" sz="1400" dirty="0" err="1"/>
              <a:t>Jens</a:t>
            </a:r>
            <a:r>
              <a:rPr lang="tr-TR" sz="1400" dirty="0"/>
              <a:t>, N., 2007. </a:t>
            </a:r>
            <a:r>
              <a:rPr lang="tr-TR" sz="1400" dirty="0" err="1"/>
              <a:t>Facility</a:t>
            </a:r>
            <a:r>
              <a:rPr lang="tr-TR" sz="1400" dirty="0"/>
              <a:t> Management, </a:t>
            </a:r>
            <a:r>
              <a:rPr lang="tr-TR" sz="1400" dirty="0" err="1"/>
              <a:t>Grundlagen</a:t>
            </a:r>
            <a:r>
              <a:rPr lang="tr-TR" sz="1400" dirty="0"/>
              <a:t>, </a:t>
            </a:r>
            <a:r>
              <a:rPr lang="tr-TR" sz="1400" dirty="0" err="1"/>
              <a:t>Computerunterstützung</a:t>
            </a:r>
            <a:r>
              <a:rPr lang="tr-TR" sz="1400" dirty="0"/>
              <a:t>, </a:t>
            </a:r>
            <a:r>
              <a:rPr lang="tr-TR" sz="1400" dirty="0" err="1"/>
              <a:t>Systemeinführung</a:t>
            </a:r>
            <a:r>
              <a:rPr lang="tr-TR" sz="1400" dirty="0"/>
              <a:t>, </a:t>
            </a:r>
            <a:r>
              <a:rPr lang="tr-TR" sz="1400" dirty="0" err="1"/>
              <a:t>Anwendungsbeispiele</a:t>
            </a:r>
            <a:r>
              <a:rPr lang="tr-TR" sz="1400" dirty="0"/>
              <a:t>, </a:t>
            </a:r>
            <a:r>
              <a:rPr lang="tr-TR" sz="1400" dirty="0" err="1"/>
              <a:t>Deutschland</a:t>
            </a:r>
            <a:r>
              <a:rPr lang="tr-TR" sz="1400" dirty="0"/>
              <a:t>.</a:t>
            </a:r>
          </a:p>
          <a:p>
            <a:pPr algn="just">
              <a:lnSpc>
                <a:spcPct val="150000"/>
              </a:lnSpc>
            </a:pPr>
            <a:r>
              <a:rPr lang="tr-TR" sz="1400" dirty="0" err="1"/>
              <a:t>Michaela</a:t>
            </a:r>
            <a:r>
              <a:rPr lang="tr-TR" sz="1400" dirty="0"/>
              <a:t>, H., 2006. </a:t>
            </a:r>
            <a:r>
              <a:rPr lang="tr-TR" sz="1400" dirty="0" err="1"/>
              <a:t>Handbuch</a:t>
            </a:r>
            <a:r>
              <a:rPr lang="tr-TR" sz="1400" dirty="0"/>
              <a:t> </a:t>
            </a:r>
            <a:r>
              <a:rPr lang="tr-TR" sz="1400" dirty="0" err="1"/>
              <a:t>Facility</a:t>
            </a:r>
            <a:r>
              <a:rPr lang="tr-TR" sz="1400" dirty="0"/>
              <a:t> Management </a:t>
            </a:r>
            <a:r>
              <a:rPr lang="tr-TR" sz="1400" dirty="0" err="1"/>
              <a:t>Für</a:t>
            </a:r>
            <a:r>
              <a:rPr lang="tr-TR" sz="1400" dirty="0"/>
              <a:t> </a:t>
            </a:r>
            <a:r>
              <a:rPr lang="tr-TR" sz="1400" dirty="0" err="1"/>
              <a:t>Immobilienunternehmen</a:t>
            </a:r>
            <a:r>
              <a:rPr lang="tr-TR" sz="1400" dirty="0"/>
              <a:t>, </a:t>
            </a:r>
            <a:r>
              <a:rPr lang="tr-TR" sz="1400" dirty="0" err="1"/>
              <a:t>Springer-Verlag</a:t>
            </a:r>
            <a:r>
              <a:rPr lang="tr-TR" sz="1400" dirty="0"/>
              <a:t>, </a:t>
            </a:r>
            <a:r>
              <a:rPr lang="tr-TR" sz="1400" dirty="0" err="1"/>
              <a:t>Deutschland</a:t>
            </a:r>
            <a:r>
              <a:rPr lang="tr-TR" sz="1400" dirty="0"/>
              <a:t>.</a:t>
            </a:r>
          </a:p>
          <a:p>
            <a:pPr>
              <a:lnSpc>
                <a:spcPct val="150000"/>
              </a:lnSpc>
            </a:pPr>
            <a:endParaRPr lang="tr-TR" sz="1400" dirty="0"/>
          </a:p>
        </p:txBody>
      </p:sp>
    </p:spTree>
    <p:extLst>
      <p:ext uri="{BB962C8B-B14F-4D97-AF65-F5344CB8AC3E}">
        <p14:creationId xmlns:p14="http://schemas.microsoft.com/office/powerpoint/2010/main" val="37016539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17071</TotalTime>
  <Words>893</Words>
  <Application>Microsoft Office PowerPoint</Application>
  <PresentationFormat>Ekran Gösterisi (4:3)</PresentationFormat>
  <Paragraphs>51</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848</cp:revision>
  <cp:lastPrinted>2016-10-24T07:53:35Z</cp:lastPrinted>
  <dcterms:created xsi:type="dcterms:W3CDTF">2016-09-18T09:35:24Z</dcterms:created>
  <dcterms:modified xsi:type="dcterms:W3CDTF">2020-02-24T10:33:47Z</dcterms:modified>
</cp:coreProperties>
</file>