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54"/>
  </p:notesMasterIdLst>
  <p:handoutMasterIdLst>
    <p:handoutMasterId r:id="rId55"/>
  </p:handoutMasterIdLst>
  <p:sldIdLst>
    <p:sldId id="668" r:id="rId4"/>
    <p:sldId id="607" r:id="rId5"/>
    <p:sldId id="669" r:id="rId6"/>
    <p:sldId id="670" r:id="rId7"/>
    <p:sldId id="671" r:id="rId8"/>
    <p:sldId id="681" r:id="rId9"/>
    <p:sldId id="682" r:id="rId10"/>
    <p:sldId id="683" r:id="rId11"/>
    <p:sldId id="684" r:id="rId12"/>
    <p:sldId id="685" r:id="rId13"/>
    <p:sldId id="686" r:id="rId14"/>
    <p:sldId id="687" r:id="rId15"/>
    <p:sldId id="688" r:id="rId16"/>
    <p:sldId id="689" r:id="rId17"/>
    <p:sldId id="690" r:id="rId18"/>
    <p:sldId id="691" r:id="rId19"/>
    <p:sldId id="692" r:id="rId20"/>
    <p:sldId id="693" r:id="rId21"/>
    <p:sldId id="694" r:id="rId22"/>
    <p:sldId id="695" r:id="rId23"/>
    <p:sldId id="696" r:id="rId24"/>
    <p:sldId id="697" r:id="rId25"/>
    <p:sldId id="698" r:id="rId26"/>
    <p:sldId id="699" r:id="rId27"/>
    <p:sldId id="700" r:id="rId28"/>
    <p:sldId id="701" r:id="rId29"/>
    <p:sldId id="702" r:id="rId30"/>
    <p:sldId id="703" r:id="rId31"/>
    <p:sldId id="704" r:id="rId32"/>
    <p:sldId id="705" r:id="rId33"/>
    <p:sldId id="706" r:id="rId34"/>
    <p:sldId id="707" r:id="rId35"/>
    <p:sldId id="708" r:id="rId36"/>
    <p:sldId id="709" r:id="rId37"/>
    <p:sldId id="710" r:id="rId38"/>
    <p:sldId id="711"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4" d="100"/>
          <a:sy n="84" d="100"/>
        </p:scale>
        <p:origin x="1668" y="78"/>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B5AD0-5441-4AB1-89E2-01CAD21B535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6D38A81A-59CE-4457-8BBE-75713B2BE420}">
      <dgm:prSet phldrT="[Metin]"/>
      <dgm:spPr/>
      <dgm:t>
        <a:bodyPr/>
        <a:lstStyle/>
        <a:p>
          <a:r>
            <a:rPr lang="tr-TR" dirty="0" smtClean="0"/>
            <a:t>1987’de Birleşmiş </a:t>
          </a:r>
          <a:r>
            <a:rPr lang="tr-TR" dirty="0" err="1" smtClean="0"/>
            <a:t>Milletler’in</a:t>
          </a:r>
          <a:r>
            <a:rPr lang="tr-TR" dirty="0" smtClean="0"/>
            <a:t> </a:t>
          </a:r>
          <a:r>
            <a:rPr lang="tr-TR" dirty="0" err="1" smtClean="0"/>
            <a:t>Brundtland</a:t>
          </a:r>
          <a:r>
            <a:rPr lang="tr-TR" dirty="0" smtClean="0"/>
            <a:t> Raporu</a:t>
          </a:r>
          <a:endParaRPr lang="tr-TR" dirty="0"/>
        </a:p>
      </dgm:t>
    </dgm:pt>
    <dgm:pt modelId="{B8FAED93-21D2-4679-89C9-7C355A628930}" type="parTrans" cxnId="{EC4C3593-5AEE-41A7-B0C2-2ADC101997EF}">
      <dgm:prSet/>
      <dgm:spPr/>
      <dgm:t>
        <a:bodyPr/>
        <a:lstStyle/>
        <a:p>
          <a:endParaRPr lang="tr-TR"/>
        </a:p>
      </dgm:t>
    </dgm:pt>
    <dgm:pt modelId="{86923715-53D1-4976-83B2-1D92630A161B}" type="sibTrans" cxnId="{EC4C3593-5AEE-41A7-B0C2-2ADC101997EF}">
      <dgm:prSet/>
      <dgm:spPr/>
      <dgm:t>
        <a:bodyPr/>
        <a:lstStyle/>
        <a:p>
          <a:endParaRPr lang="tr-TR"/>
        </a:p>
      </dgm:t>
    </dgm:pt>
    <dgm:pt modelId="{0A68A0BA-66E6-4720-A6E2-CBD2A2EA5BA1}">
      <dgm:prSet phldrT="[Metin]"/>
      <dgm:spPr/>
      <dgm:t>
        <a:bodyPr/>
        <a:lstStyle/>
        <a:p>
          <a:pPr algn="just"/>
          <a:r>
            <a:rPr lang="tr-TR" dirty="0" smtClean="0"/>
            <a:t>Sürdürülebilir kalkınma, bir toplumun üyelerinin temel çevresel, sosyal ve ekonomik ihtiyaçlarını, bu hizmetlerin bağlı olduğu doğal, yapay ve sosyal sistemlerin varlığını riske etmeden karşılanmasıdır.</a:t>
          </a:r>
          <a:endParaRPr lang="tr-TR" dirty="0"/>
        </a:p>
      </dgm:t>
    </dgm:pt>
    <dgm:pt modelId="{D9C69DF9-D2FB-4BB8-8213-7C6A7946D74F}" type="parTrans" cxnId="{1A4F6CB0-2E01-4D39-B7CD-70405B36998C}">
      <dgm:prSet/>
      <dgm:spPr/>
      <dgm:t>
        <a:bodyPr/>
        <a:lstStyle/>
        <a:p>
          <a:endParaRPr lang="tr-TR"/>
        </a:p>
      </dgm:t>
    </dgm:pt>
    <dgm:pt modelId="{E1CBB4D9-92CC-45DB-8FDA-6F5BB2619CA4}" type="sibTrans" cxnId="{1A4F6CB0-2E01-4D39-B7CD-70405B36998C}">
      <dgm:prSet/>
      <dgm:spPr/>
      <dgm:t>
        <a:bodyPr/>
        <a:lstStyle/>
        <a:p>
          <a:endParaRPr lang="tr-TR"/>
        </a:p>
      </dgm:t>
    </dgm:pt>
    <dgm:pt modelId="{B2AE5E2E-7DDD-469A-9011-D4BCFF062DE9}">
      <dgm:prSet phldrT="[Metin]"/>
      <dgm:spPr/>
      <dgm:t>
        <a:bodyPr/>
        <a:lstStyle/>
        <a:p>
          <a:r>
            <a:rPr lang="tr-TR" dirty="0" smtClean="0"/>
            <a:t>Sürdürülebilirlik üç ana sisteme odaklanır:</a:t>
          </a:r>
        </a:p>
        <a:p>
          <a:r>
            <a:rPr lang="tr-TR" dirty="0" smtClean="0"/>
            <a:t>ÇEVRE, EKONOMİ, TOPLUM</a:t>
          </a:r>
          <a:endParaRPr lang="tr-TR" dirty="0"/>
        </a:p>
      </dgm:t>
    </dgm:pt>
    <dgm:pt modelId="{4B3D80C1-C76E-4183-B51F-99D69246D900}" type="parTrans" cxnId="{43075956-2BD6-4718-BBD4-A27432218C02}">
      <dgm:prSet/>
      <dgm:spPr/>
      <dgm:t>
        <a:bodyPr/>
        <a:lstStyle/>
        <a:p>
          <a:endParaRPr lang="tr-TR"/>
        </a:p>
      </dgm:t>
    </dgm:pt>
    <dgm:pt modelId="{E38CE903-F71D-4AD1-9140-83292F690733}" type="sibTrans" cxnId="{43075956-2BD6-4718-BBD4-A27432218C02}">
      <dgm:prSet/>
      <dgm:spPr/>
      <dgm:t>
        <a:bodyPr/>
        <a:lstStyle/>
        <a:p>
          <a:endParaRPr lang="tr-TR"/>
        </a:p>
      </dgm:t>
    </dgm:pt>
    <dgm:pt modelId="{DC538040-6B0B-46FB-BC3B-69B0B9DBDFC7}" type="pres">
      <dgm:prSet presAssocID="{356B5AD0-5441-4AB1-89E2-01CAD21B5358}" presName="outerComposite" presStyleCnt="0">
        <dgm:presLayoutVars>
          <dgm:chMax val="5"/>
          <dgm:dir/>
          <dgm:resizeHandles val="exact"/>
        </dgm:presLayoutVars>
      </dgm:prSet>
      <dgm:spPr/>
      <dgm:t>
        <a:bodyPr/>
        <a:lstStyle/>
        <a:p>
          <a:endParaRPr lang="tr-TR"/>
        </a:p>
      </dgm:t>
    </dgm:pt>
    <dgm:pt modelId="{EED2BE16-0BED-4FB3-A45F-849B8CE0380C}" type="pres">
      <dgm:prSet presAssocID="{356B5AD0-5441-4AB1-89E2-01CAD21B5358}" presName="dummyMaxCanvas" presStyleCnt="0">
        <dgm:presLayoutVars/>
      </dgm:prSet>
      <dgm:spPr/>
    </dgm:pt>
    <dgm:pt modelId="{276CA71A-F679-4ADD-AF3B-BF16CF0C5151}" type="pres">
      <dgm:prSet presAssocID="{356B5AD0-5441-4AB1-89E2-01CAD21B5358}" presName="ThreeNodes_1" presStyleLbl="node1" presStyleIdx="0" presStyleCnt="3">
        <dgm:presLayoutVars>
          <dgm:bulletEnabled val="1"/>
        </dgm:presLayoutVars>
      </dgm:prSet>
      <dgm:spPr/>
      <dgm:t>
        <a:bodyPr/>
        <a:lstStyle/>
        <a:p>
          <a:endParaRPr lang="tr-TR"/>
        </a:p>
      </dgm:t>
    </dgm:pt>
    <dgm:pt modelId="{1E08E16A-E4FD-47CA-A0BC-0B89CCE6A77E}" type="pres">
      <dgm:prSet presAssocID="{356B5AD0-5441-4AB1-89E2-01CAD21B5358}" presName="ThreeNodes_2" presStyleLbl="node1" presStyleIdx="1" presStyleCnt="3">
        <dgm:presLayoutVars>
          <dgm:bulletEnabled val="1"/>
        </dgm:presLayoutVars>
      </dgm:prSet>
      <dgm:spPr/>
      <dgm:t>
        <a:bodyPr/>
        <a:lstStyle/>
        <a:p>
          <a:endParaRPr lang="tr-TR"/>
        </a:p>
      </dgm:t>
    </dgm:pt>
    <dgm:pt modelId="{0DF105FA-0F84-4757-B849-2153EA977329}" type="pres">
      <dgm:prSet presAssocID="{356B5AD0-5441-4AB1-89E2-01CAD21B5358}" presName="ThreeNodes_3" presStyleLbl="node1" presStyleIdx="2" presStyleCnt="3">
        <dgm:presLayoutVars>
          <dgm:bulletEnabled val="1"/>
        </dgm:presLayoutVars>
      </dgm:prSet>
      <dgm:spPr/>
      <dgm:t>
        <a:bodyPr/>
        <a:lstStyle/>
        <a:p>
          <a:endParaRPr lang="tr-TR"/>
        </a:p>
      </dgm:t>
    </dgm:pt>
    <dgm:pt modelId="{E9007F22-AC2A-445E-A7C6-5326E929B3EB}" type="pres">
      <dgm:prSet presAssocID="{356B5AD0-5441-4AB1-89E2-01CAD21B5358}" presName="ThreeConn_1-2" presStyleLbl="fgAccFollowNode1" presStyleIdx="0" presStyleCnt="2">
        <dgm:presLayoutVars>
          <dgm:bulletEnabled val="1"/>
        </dgm:presLayoutVars>
      </dgm:prSet>
      <dgm:spPr/>
      <dgm:t>
        <a:bodyPr/>
        <a:lstStyle/>
        <a:p>
          <a:endParaRPr lang="tr-TR"/>
        </a:p>
      </dgm:t>
    </dgm:pt>
    <dgm:pt modelId="{80D502EC-9731-4D8A-8C79-E3BE82BBC9FA}" type="pres">
      <dgm:prSet presAssocID="{356B5AD0-5441-4AB1-89E2-01CAD21B5358}" presName="ThreeConn_2-3" presStyleLbl="fgAccFollowNode1" presStyleIdx="1" presStyleCnt="2">
        <dgm:presLayoutVars>
          <dgm:bulletEnabled val="1"/>
        </dgm:presLayoutVars>
      </dgm:prSet>
      <dgm:spPr/>
      <dgm:t>
        <a:bodyPr/>
        <a:lstStyle/>
        <a:p>
          <a:endParaRPr lang="tr-TR"/>
        </a:p>
      </dgm:t>
    </dgm:pt>
    <dgm:pt modelId="{5DDDDC2B-7D3F-4A76-A139-919F2142F816}" type="pres">
      <dgm:prSet presAssocID="{356B5AD0-5441-4AB1-89E2-01CAD21B5358}" presName="ThreeNodes_1_text" presStyleLbl="node1" presStyleIdx="2" presStyleCnt="3">
        <dgm:presLayoutVars>
          <dgm:bulletEnabled val="1"/>
        </dgm:presLayoutVars>
      </dgm:prSet>
      <dgm:spPr/>
      <dgm:t>
        <a:bodyPr/>
        <a:lstStyle/>
        <a:p>
          <a:endParaRPr lang="tr-TR"/>
        </a:p>
      </dgm:t>
    </dgm:pt>
    <dgm:pt modelId="{AEE5C582-F519-424F-B461-3BBB23AA6439}" type="pres">
      <dgm:prSet presAssocID="{356B5AD0-5441-4AB1-89E2-01CAD21B5358}" presName="ThreeNodes_2_text" presStyleLbl="node1" presStyleIdx="2" presStyleCnt="3">
        <dgm:presLayoutVars>
          <dgm:bulletEnabled val="1"/>
        </dgm:presLayoutVars>
      </dgm:prSet>
      <dgm:spPr/>
      <dgm:t>
        <a:bodyPr/>
        <a:lstStyle/>
        <a:p>
          <a:endParaRPr lang="tr-TR"/>
        </a:p>
      </dgm:t>
    </dgm:pt>
    <dgm:pt modelId="{15F029C0-84F0-4317-927B-3778E0BD0236}" type="pres">
      <dgm:prSet presAssocID="{356B5AD0-5441-4AB1-89E2-01CAD21B5358}" presName="ThreeNodes_3_text" presStyleLbl="node1" presStyleIdx="2" presStyleCnt="3">
        <dgm:presLayoutVars>
          <dgm:bulletEnabled val="1"/>
        </dgm:presLayoutVars>
      </dgm:prSet>
      <dgm:spPr/>
      <dgm:t>
        <a:bodyPr/>
        <a:lstStyle/>
        <a:p>
          <a:endParaRPr lang="tr-TR"/>
        </a:p>
      </dgm:t>
    </dgm:pt>
  </dgm:ptLst>
  <dgm:cxnLst>
    <dgm:cxn modelId="{1A4F6CB0-2E01-4D39-B7CD-70405B36998C}" srcId="{356B5AD0-5441-4AB1-89E2-01CAD21B5358}" destId="{0A68A0BA-66E6-4720-A6E2-CBD2A2EA5BA1}" srcOrd="1" destOrd="0" parTransId="{D9C69DF9-D2FB-4BB8-8213-7C6A7946D74F}" sibTransId="{E1CBB4D9-92CC-45DB-8FDA-6F5BB2619CA4}"/>
    <dgm:cxn modelId="{EB19C318-DA72-434D-AAC4-FF2DC8AF9444}" type="presOf" srcId="{0A68A0BA-66E6-4720-A6E2-CBD2A2EA5BA1}" destId="{1E08E16A-E4FD-47CA-A0BC-0B89CCE6A77E}" srcOrd="0" destOrd="0" presId="urn:microsoft.com/office/officeart/2005/8/layout/vProcess5"/>
    <dgm:cxn modelId="{EFD8A733-0CE1-41F7-A65E-C7EAD6A489F4}" type="presOf" srcId="{6D38A81A-59CE-4457-8BBE-75713B2BE420}" destId="{276CA71A-F679-4ADD-AF3B-BF16CF0C5151}" srcOrd="0" destOrd="0" presId="urn:microsoft.com/office/officeart/2005/8/layout/vProcess5"/>
    <dgm:cxn modelId="{7D52658B-2DED-4B7E-A1B4-6AFC1F0D38BC}" type="presOf" srcId="{E1CBB4D9-92CC-45DB-8FDA-6F5BB2619CA4}" destId="{80D502EC-9731-4D8A-8C79-E3BE82BBC9FA}" srcOrd="0" destOrd="0" presId="urn:microsoft.com/office/officeart/2005/8/layout/vProcess5"/>
    <dgm:cxn modelId="{5727966D-55E3-44C5-B308-BFED0067D100}" type="presOf" srcId="{6D38A81A-59CE-4457-8BBE-75713B2BE420}" destId="{5DDDDC2B-7D3F-4A76-A139-919F2142F816}" srcOrd="1" destOrd="0" presId="urn:microsoft.com/office/officeart/2005/8/layout/vProcess5"/>
    <dgm:cxn modelId="{1275C213-8B7A-485E-A665-85A98B33AB3B}" type="presOf" srcId="{356B5AD0-5441-4AB1-89E2-01CAD21B5358}" destId="{DC538040-6B0B-46FB-BC3B-69B0B9DBDFC7}" srcOrd="0" destOrd="0" presId="urn:microsoft.com/office/officeart/2005/8/layout/vProcess5"/>
    <dgm:cxn modelId="{43075956-2BD6-4718-BBD4-A27432218C02}" srcId="{356B5AD0-5441-4AB1-89E2-01CAD21B5358}" destId="{B2AE5E2E-7DDD-469A-9011-D4BCFF062DE9}" srcOrd="2" destOrd="0" parTransId="{4B3D80C1-C76E-4183-B51F-99D69246D900}" sibTransId="{E38CE903-F71D-4AD1-9140-83292F690733}"/>
    <dgm:cxn modelId="{B28686D6-61C5-4D7E-82F1-C3E896E0397C}" type="presOf" srcId="{0A68A0BA-66E6-4720-A6E2-CBD2A2EA5BA1}" destId="{AEE5C582-F519-424F-B461-3BBB23AA6439}" srcOrd="1" destOrd="0" presId="urn:microsoft.com/office/officeart/2005/8/layout/vProcess5"/>
    <dgm:cxn modelId="{0097DD1B-9C8B-4BBB-A9DF-A4A2E9B2A911}" type="presOf" srcId="{B2AE5E2E-7DDD-469A-9011-D4BCFF062DE9}" destId="{15F029C0-84F0-4317-927B-3778E0BD0236}" srcOrd="1" destOrd="0" presId="urn:microsoft.com/office/officeart/2005/8/layout/vProcess5"/>
    <dgm:cxn modelId="{A0512EF0-5573-435D-A766-E3E2C1766501}" type="presOf" srcId="{B2AE5E2E-7DDD-469A-9011-D4BCFF062DE9}" destId="{0DF105FA-0F84-4757-B849-2153EA977329}" srcOrd="0" destOrd="0" presId="urn:microsoft.com/office/officeart/2005/8/layout/vProcess5"/>
    <dgm:cxn modelId="{EC4C3593-5AEE-41A7-B0C2-2ADC101997EF}" srcId="{356B5AD0-5441-4AB1-89E2-01CAD21B5358}" destId="{6D38A81A-59CE-4457-8BBE-75713B2BE420}" srcOrd="0" destOrd="0" parTransId="{B8FAED93-21D2-4679-89C9-7C355A628930}" sibTransId="{86923715-53D1-4976-83B2-1D92630A161B}"/>
    <dgm:cxn modelId="{0A9EA7AD-88A3-4D63-9CE8-13AA181D9AF2}" type="presOf" srcId="{86923715-53D1-4976-83B2-1D92630A161B}" destId="{E9007F22-AC2A-445E-A7C6-5326E929B3EB}" srcOrd="0" destOrd="0" presId="urn:microsoft.com/office/officeart/2005/8/layout/vProcess5"/>
    <dgm:cxn modelId="{04648460-B091-438C-999F-10B958A11335}" type="presParOf" srcId="{DC538040-6B0B-46FB-BC3B-69B0B9DBDFC7}" destId="{EED2BE16-0BED-4FB3-A45F-849B8CE0380C}" srcOrd="0" destOrd="0" presId="urn:microsoft.com/office/officeart/2005/8/layout/vProcess5"/>
    <dgm:cxn modelId="{634BEBC8-5B64-4B41-8610-4531B2A277EF}" type="presParOf" srcId="{DC538040-6B0B-46FB-BC3B-69B0B9DBDFC7}" destId="{276CA71A-F679-4ADD-AF3B-BF16CF0C5151}" srcOrd="1" destOrd="0" presId="urn:microsoft.com/office/officeart/2005/8/layout/vProcess5"/>
    <dgm:cxn modelId="{AA1FBCD8-6184-4594-9E85-1078D3AF1744}" type="presParOf" srcId="{DC538040-6B0B-46FB-BC3B-69B0B9DBDFC7}" destId="{1E08E16A-E4FD-47CA-A0BC-0B89CCE6A77E}" srcOrd="2" destOrd="0" presId="urn:microsoft.com/office/officeart/2005/8/layout/vProcess5"/>
    <dgm:cxn modelId="{00400EFD-8E3B-4008-A2AC-527D7FEAD0A2}" type="presParOf" srcId="{DC538040-6B0B-46FB-BC3B-69B0B9DBDFC7}" destId="{0DF105FA-0F84-4757-B849-2153EA977329}" srcOrd="3" destOrd="0" presId="urn:microsoft.com/office/officeart/2005/8/layout/vProcess5"/>
    <dgm:cxn modelId="{41DF65FC-A51E-45CB-99E0-AC273E3F3DFC}" type="presParOf" srcId="{DC538040-6B0B-46FB-BC3B-69B0B9DBDFC7}" destId="{E9007F22-AC2A-445E-A7C6-5326E929B3EB}" srcOrd="4" destOrd="0" presId="urn:microsoft.com/office/officeart/2005/8/layout/vProcess5"/>
    <dgm:cxn modelId="{EE1FE420-0534-4681-B525-63A9DD351FB1}" type="presParOf" srcId="{DC538040-6B0B-46FB-BC3B-69B0B9DBDFC7}" destId="{80D502EC-9731-4D8A-8C79-E3BE82BBC9FA}" srcOrd="5" destOrd="0" presId="urn:microsoft.com/office/officeart/2005/8/layout/vProcess5"/>
    <dgm:cxn modelId="{7ED64BF8-BE7B-4560-BC8D-B397438C558A}" type="presParOf" srcId="{DC538040-6B0B-46FB-BC3B-69B0B9DBDFC7}" destId="{5DDDDC2B-7D3F-4A76-A139-919F2142F816}" srcOrd="6" destOrd="0" presId="urn:microsoft.com/office/officeart/2005/8/layout/vProcess5"/>
    <dgm:cxn modelId="{A8C6802E-7DDF-4286-B37F-BA78217CC67D}" type="presParOf" srcId="{DC538040-6B0B-46FB-BC3B-69B0B9DBDFC7}" destId="{AEE5C582-F519-424F-B461-3BBB23AA6439}" srcOrd="7" destOrd="0" presId="urn:microsoft.com/office/officeart/2005/8/layout/vProcess5"/>
    <dgm:cxn modelId="{910DB42E-1074-4FC6-A159-7CAD772D056E}" type="presParOf" srcId="{DC538040-6B0B-46FB-BC3B-69B0B9DBDFC7}" destId="{15F029C0-84F0-4317-927B-3778E0BD023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7/05/2020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5/7/2020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5/7/2020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5/7/2020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5/7/2020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5/7/2020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5/7/2020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5/7/2020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5/7/2020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5/7/2020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5/7/2020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5/7/2020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5/7/2020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5/7/2020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5/7/2020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5/7/2020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5/7/2020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5/7/2020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5/7/2020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5/7/2020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5/7/2020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5/7/2020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5/7/2020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uardian.com/World/2020/mar/10/coronavirus-could-cause" TargetMode="External"/><Relationship Id="rId2" Type="http://schemas.openxmlformats.org/officeDocument/2006/relationships/hyperlink" Target="https://www.hsph.harvard.edu/c-change/news/coronavirus-climate-change-an" TargetMode="External"/><Relationship Id="rId1" Type="http://schemas.openxmlformats.org/officeDocument/2006/relationships/slideLayout" Target="../slideLayouts/slideLayout29.xml"/><Relationship Id="rId6" Type="http://schemas.openxmlformats.org/officeDocument/2006/relationships/hyperlink" Target="http://www.batcon.org/resources/media-education/bats-magazine" TargetMode="External"/><Relationship Id="rId5" Type="http://schemas.openxmlformats.org/officeDocument/2006/relationships/hyperlink" Target="https://cronkitenews.azpbs.org/2018/03/06/officials-build-new-homes-bats-marana/" TargetMode="External"/><Relationship Id="rId4" Type="http://schemas.openxmlformats.org/officeDocument/2006/relationships/hyperlink" Target="http://www.havakalitesi.gov.t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406</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a:t>
            </a:r>
            <a:r>
              <a:rPr lang="tr-TR" sz="3200" b="1" dirty="0" smtClean="0">
                <a:latin typeface="Arial" panose="020B0604020202020204" pitchFamily="34" charset="0"/>
                <a:cs typeface="Arial" panose="020B0604020202020204" pitchFamily="34" charset="0"/>
              </a:rPr>
              <a:t>ANALİZLERİ</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II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332145" y="4213180"/>
            <a:ext cx="8479708" cy="1569660"/>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Prof. Dr. Nihan ÖZDEMİR SÖNMEZ</a:t>
            </a:r>
          </a:p>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 Dr. Yeşim TANRIVERMİŞ</a:t>
            </a:r>
          </a:p>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 Dr. Erol DEMİR</a:t>
            </a:r>
          </a:p>
          <a:p>
            <a:pPr algn="ctr">
              <a:spcAft>
                <a:spcPts val="0"/>
              </a:spcAft>
            </a:pPr>
            <a:r>
              <a:rPr lang="tr-TR" sz="1600" b="1" dirty="0" err="1" smtClean="0">
                <a:latin typeface="Arial" panose="020B0604020202020204" pitchFamily="34" charset="0"/>
                <a:ea typeface="Times New Roman" panose="02020603050405020304" pitchFamily="18" charset="0"/>
                <a:cs typeface="Arial" panose="020B0604020202020204" pitchFamily="34" charset="0"/>
              </a:rPr>
              <a:t>Öğr</a:t>
            </a:r>
            <a:r>
              <a:rPr lang="tr-TR" sz="1600" b="1" dirty="0" smtClean="0">
                <a:latin typeface="Arial" panose="020B0604020202020204" pitchFamily="34" charset="0"/>
                <a:ea typeface="Times New Roman" panose="02020603050405020304" pitchFamily="18" charset="0"/>
                <a:cs typeface="Arial" panose="020B0604020202020204" pitchFamily="34" charset="0"/>
              </a:rPr>
              <a:t>. Görevlisi Md </a:t>
            </a:r>
            <a:r>
              <a:rPr lang="tr-TR" sz="1600" b="1" dirty="0" err="1" smtClean="0">
                <a:latin typeface="Arial" panose="020B0604020202020204" pitchFamily="34" charset="0"/>
                <a:ea typeface="Times New Roman" panose="02020603050405020304" pitchFamily="18" charset="0"/>
                <a:cs typeface="Arial" panose="020B0604020202020204" pitchFamily="34" charset="0"/>
              </a:rPr>
              <a:t>Moynul</a:t>
            </a:r>
            <a:r>
              <a:rPr lang="tr-TR" sz="1600" b="1" dirty="0" smtClean="0">
                <a:latin typeface="Arial" panose="020B0604020202020204" pitchFamily="34" charset="0"/>
                <a:ea typeface="Times New Roman" panose="02020603050405020304" pitchFamily="18" charset="0"/>
                <a:cs typeface="Arial" panose="020B0604020202020204" pitchFamily="34" charset="0"/>
              </a:rPr>
              <a:t> AHSAN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İklim Değişikliği ve Enfeksiyon Hastalıklar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250791"/>
            <a:ext cx="8831291" cy="4708981"/>
          </a:xfrm>
          <a:prstGeom prst="rect">
            <a:avLst/>
          </a:prstGeom>
        </p:spPr>
        <p:txBody>
          <a:bodyPr wrap="square">
            <a:spAutoFit/>
          </a:bodyPr>
          <a:lstStyle/>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Sağlık sektöründe gözlemlenen iklim gidişleri ile bağlantılı değişimlere ilişkin bulgular, küresel iklim değişiminin insan sağlığı açısından sorun olmaya devam ettiği sonucunu desteklemektedir.</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Yoksul ülkelerde bu etkilere maruz kalma (korunmaya muhtaçlık) artan bir oranda görünmektedir. </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İklim değişikliğinin enfeksiyonları artırıcı etkisi mevcut gözlemler dışında değişik modellerle de (istatistik, matematik, arazi kullanımı ile ilgili modeller) ortaya konmaktadır. Küresel iklim değişikliklerinin insanlık zararına yol açacağı onca tehlike yanında enfeksiyon hastalıklarının çeşit ve sıklığını artıracağı görülmektedir (Şen ve Öztürk 2017).</a:t>
            </a:r>
          </a:p>
          <a:p>
            <a:pPr marL="457200" indent="-457200" algn="just">
              <a:buFont typeface="Arial" panose="020B0604020202020204" pitchFamily="34" charset="0"/>
              <a:buChar char="•"/>
            </a:pPr>
            <a:r>
              <a:rPr lang="tr-TR" sz="2000" dirty="0" err="1" smtClean="0">
                <a:latin typeface="Times New Roman" panose="02020603050405020304" pitchFamily="18" charset="0"/>
                <a:cs typeface="Times New Roman" panose="02020603050405020304" pitchFamily="18" charset="0"/>
              </a:rPr>
              <a:t>Antimikrobiklere</a:t>
            </a:r>
            <a:r>
              <a:rPr lang="tr-TR" sz="2000" dirty="0" smtClean="0">
                <a:latin typeface="Times New Roman" panose="02020603050405020304" pitchFamily="18" charset="0"/>
                <a:cs typeface="Times New Roman" panose="02020603050405020304" pitchFamily="18" charset="0"/>
              </a:rPr>
              <a:t> karşı gelişen dirençle birlikte tedavide sağlanan başarının ters yüz olması yanında, küresel iklim değişikliklerinin enfeksiyon hastalıklarının sıklığını artırma ve yeni enfeksiyonlara zemin hazırlama ihtimali yakın dönem için insanlık adına olası büyük bir felaketin habercisi gibi durmaktadır (Şen ve Öztürk 2017).</a:t>
            </a:r>
          </a:p>
        </p:txBody>
      </p:sp>
    </p:spTree>
    <p:extLst>
      <p:ext uri="{BB962C8B-B14F-4D97-AF65-F5344CB8AC3E}">
        <p14:creationId xmlns:p14="http://schemas.microsoft.com/office/powerpoint/2010/main" val="271491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İklim Değişikliği Riskleri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730851"/>
            <a:ext cx="8831291" cy="2246769"/>
          </a:xfrm>
          <a:prstGeom prst="rect">
            <a:avLst/>
          </a:prstGeom>
        </p:spPr>
        <p:txBody>
          <a:bodyPr wrap="square">
            <a:spAutoFit/>
          </a:bodyPr>
          <a:lstStyle/>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Gezegen ısınırken, karada ve denizde yaşayan çeşitli türler sıcağın artan etkisi sebebiyle kutuplara yöneliyor.</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Bu da, normalde temas etmemesi gereken pek çok türün temas etmesi anlamına geliyor ve patojenlere yeni türlere yerleşmek için bir fırsat doğuruyor.</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Ayrıca ormansızlaşma, dünyadaki habitat kaybının en büyük nedeni.</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Yaşam alanı kaybı da, hayvanları göç etmeye, yeni türlere temas etmeye ve dolayısıyla yeni patojenlerle tanışmaya zorluyor (</a:t>
            </a:r>
            <a:r>
              <a:rPr lang="tr-TR" sz="2000" dirty="0" err="1" smtClean="0">
                <a:latin typeface="Times New Roman" panose="02020603050405020304" pitchFamily="18" charset="0"/>
                <a:cs typeface="Times New Roman" panose="02020603050405020304" pitchFamily="18" charset="0"/>
              </a:rPr>
              <a:t>Bernstein</a:t>
            </a:r>
            <a:r>
              <a:rPr lang="tr-TR"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355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İklim Değişikliği Riskleri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graphicFrame>
        <p:nvGraphicFramePr>
          <p:cNvPr id="2" name="Tablo 1"/>
          <p:cNvGraphicFramePr>
            <a:graphicFrameLocks noGrp="1"/>
          </p:cNvGraphicFramePr>
          <p:nvPr>
            <p:extLst>
              <p:ext uri="{D42A27DB-BD31-4B8C-83A1-F6EECF244321}">
                <p14:modId xmlns:p14="http://schemas.microsoft.com/office/powerpoint/2010/main" val="746027727"/>
              </p:ext>
            </p:extLst>
          </p:nvPr>
        </p:nvGraphicFramePr>
        <p:xfrm>
          <a:off x="-1" y="1099820"/>
          <a:ext cx="9144000" cy="4794176"/>
        </p:xfrm>
        <a:graphic>
          <a:graphicData uri="http://schemas.openxmlformats.org/drawingml/2006/table">
            <a:tbl>
              <a:tblPr firstRow="1" bandRow="1">
                <a:tableStyleId>{5C22544A-7EE6-4342-B048-85BDC9FD1C3A}</a:tableStyleId>
              </a:tblPr>
              <a:tblGrid>
                <a:gridCol w="2080261"/>
                <a:gridCol w="2114550"/>
                <a:gridCol w="4949189"/>
              </a:tblGrid>
              <a:tr h="347812">
                <a:tc gridSpan="3">
                  <a:txBody>
                    <a:bodyPr/>
                    <a:lstStyle/>
                    <a:p>
                      <a:pPr algn="ctr"/>
                      <a:r>
                        <a:rPr lang="tr-TR" sz="1600" dirty="0" smtClean="0"/>
                        <a:t>Çevresel Değişikliklerin Etkilediği</a:t>
                      </a:r>
                      <a:r>
                        <a:rPr lang="tr-TR" sz="1600" baseline="0" dirty="0" smtClean="0"/>
                        <a:t> Hastalıklar ve Etki Mekanizması</a:t>
                      </a:r>
                      <a:endParaRPr lang="tr-TR" sz="1600" dirty="0"/>
                    </a:p>
                  </a:txBody>
                  <a:tcPr anchor="ctr"/>
                </a:tc>
                <a:tc hMerge="1">
                  <a:txBody>
                    <a:bodyPr/>
                    <a:lstStyle/>
                    <a:p>
                      <a:endParaRPr lang="tr-TR" dirty="0"/>
                    </a:p>
                  </a:txBody>
                  <a:tcPr/>
                </a:tc>
                <a:tc hMerge="1">
                  <a:txBody>
                    <a:bodyPr/>
                    <a:lstStyle/>
                    <a:p>
                      <a:endParaRPr lang="tr-TR" dirty="0"/>
                    </a:p>
                  </a:txBody>
                  <a:tcPr/>
                </a:tc>
              </a:tr>
              <a:tr h="347812">
                <a:tc>
                  <a:txBody>
                    <a:bodyPr/>
                    <a:lstStyle/>
                    <a:p>
                      <a:pPr algn="ctr"/>
                      <a:r>
                        <a:rPr lang="tr-TR" sz="1400" b="1" dirty="0" smtClean="0"/>
                        <a:t>Çevresel Değişiklik</a:t>
                      </a:r>
                      <a:endParaRPr lang="tr-TR" sz="1400" b="1" dirty="0"/>
                    </a:p>
                  </a:txBody>
                  <a:tcPr anchor="ctr"/>
                </a:tc>
                <a:tc>
                  <a:txBody>
                    <a:bodyPr/>
                    <a:lstStyle/>
                    <a:p>
                      <a:pPr algn="ctr"/>
                      <a:r>
                        <a:rPr lang="tr-TR" sz="1400" b="1" dirty="0" smtClean="0"/>
                        <a:t>Hastalık</a:t>
                      </a:r>
                      <a:endParaRPr lang="tr-TR" sz="1400" b="1" dirty="0"/>
                    </a:p>
                  </a:txBody>
                  <a:tcPr anchor="ctr"/>
                </a:tc>
                <a:tc>
                  <a:txBody>
                    <a:bodyPr/>
                    <a:lstStyle/>
                    <a:p>
                      <a:pPr algn="ctr"/>
                      <a:r>
                        <a:rPr lang="tr-TR" sz="1400" b="1" dirty="0" smtClean="0"/>
                        <a:t>Etki</a:t>
                      </a:r>
                      <a:endParaRPr lang="tr-TR" sz="1400" b="1" dirty="0"/>
                    </a:p>
                  </a:txBody>
                  <a:tcPr anchor="ctr"/>
                </a:tc>
              </a:tr>
              <a:tr h="495319">
                <a:tc rowSpan="3">
                  <a:txBody>
                    <a:bodyPr/>
                    <a:lstStyle/>
                    <a:p>
                      <a:pPr algn="ctr"/>
                      <a:r>
                        <a:rPr lang="tr-TR" dirty="0" smtClean="0"/>
                        <a:t>Baraj, kanal, kanalet, tarımsal sulama</a:t>
                      </a:r>
                      <a:endParaRPr lang="tr-TR" dirty="0"/>
                    </a:p>
                  </a:txBody>
                  <a:tcPr anchor="ctr"/>
                </a:tc>
                <a:tc>
                  <a:txBody>
                    <a:bodyPr/>
                    <a:lstStyle/>
                    <a:p>
                      <a:pPr algn="ctr"/>
                      <a:r>
                        <a:rPr lang="tr-TR" dirty="0" err="1" smtClean="0"/>
                        <a:t>Schistosomiasis</a:t>
                      </a:r>
                      <a:endParaRPr lang="tr-TR" dirty="0"/>
                    </a:p>
                  </a:txBody>
                  <a:tcPr anchor="ctr"/>
                </a:tc>
                <a:tc>
                  <a:txBody>
                    <a:bodyPr/>
                    <a:lstStyle/>
                    <a:p>
                      <a:pPr algn="ctr"/>
                      <a:r>
                        <a:rPr lang="tr-TR" dirty="0" smtClean="0"/>
                        <a:t>Etkeni</a:t>
                      </a:r>
                      <a:r>
                        <a:rPr lang="tr-TR" baseline="0" dirty="0" smtClean="0"/>
                        <a:t> taşıyan konakçı sümüklü böceğin yaşam alanı genişler, insanla teması artar</a:t>
                      </a:r>
                      <a:endParaRPr lang="tr-TR" dirty="0"/>
                    </a:p>
                  </a:txBody>
                  <a:tcPr anchor="ctr"/>
                </a:tc>
              </a:tr>
              <a:tr h="347812">
                <a:tc vMerge="1">
                  <a:txBody>
                    <a:bodyPr/>
                    <a:lstStyle/>
                    <a:p>
                      <a:pPr algn="ctr"/>
                      <a:endParaRPr lang="tr-TR" dirty="0"/>
                    </a:p>
                  </a:txBody>
                  <a:tcPr anchor="ctr"/>
                </a:tc>
                <a:tc>
                  <a:txBody>
                    <a:bodyPr/>
                    <a:lstStyle/>
                    <a:p>
                      <a:pPr algn="ctr"/>
                      <a:r>
                        <a:rPr lang="tr-TR" dirty="0" smtClean="0"/>
                        <a:t>Malarya</a:t>
                      </a:r>
                      <a:endParaRPr lang="tr-TR" dirty="0"/>
                    </a:p>
                  </a:txBody>
                  <a:tcPr anchor="ctr"/>
                </a:tc>
                <a:tc>
                  <a:txBody>
                    <a:bodyPr/>
                    <a:lstStyle/>
                    <a:p>
                      <a:pPr algn="ctr"/>
                      <a:r>
                        <a:rPr lang="tr-TR" dirty="0" smtClean="0"/>
                        <a:t>Sivrisinek üreme alanı artar</a:t>
                      </a:r>
                      <a:endParaRPr lang="tr-TR" dirty="0"/>
                    </a:p>
                  </a:txBody>
                  <a:tcPr anchor="ctr"/>
                </a:tc>
              </a:tr>
              <a:tr h="347812">
                <a:tc vMerge="1">
                  <a:txBody>
                    <a:bodyPr/>
                    <a:lstStyle/>
                    <a:p>
                      <a:pPr algn="ctr"/>
                      <a:endParaRPr lang="tr-TR" dirty="0"/>
                    </a:p>
                  </a:txBody>
                  <a:tcPr anchor="ctr"/>
                </a:tc>
                <a:tc>
                  <a:txBody>
                    <a:bodyPr/>
                    <a:lstStyle/>
                    <a:p>
                      <a:pPr algn="ctr"/>
                      <a:r>
                        <a:rPr lang="tr-TR" dirty="0" err="1" smtClean="0"/>
                        <a:t>Helmintiasis</a:t>
                      </a:r>
                      <a:endParaRPr lang="tr-TR" dirty="0"/>
                    </a:p>
                  </a:txBody>
                  <a:tcPr anchor="ctr"/>
                </a:tc>
                <a:tc>
                  <a:txBody>
                    <a:bodyPr/>
                    <a:lstStyle/>
                    <a:p>
                      <a:pPr algn="ctr"/>
                      <a:r>
                        <a:rPr lang="tr-TR" dirty="0" smtClean="0"/>
                        <a:t>Larvalar nemli toprakta artar</a:t>
                      </a:r>
                      <a:endParaRPr lang="tr-TR" dirty="0"/>
                    </a:p>
                  </a:txBody>
                  <a:tcPr anchor="ctr"/>
                </a:tc>
              </a:tr>
              <a:tr h="347812">
                <a:tc rowSpan="2">
                  <a:txBody>
                    <a:bodyPr/>
                    <a:lstStyle/>
                    <a:p>
                      <a:pPr algn="ctr"/>
                      <a:r>
                        <a:rPr lang="tr-TR" dirty="0" smtClean="0"/>
                        <a:t>Tarım</a:t>
                      </a:r>
                      <a:endParaRPr lang="tr-TR" dirty="0"/>
                    </a:p>
                  </a:txBody>
                  <a:tcPr anchor="ctr"/>
                </a:tc>
                <a:tc>
                  <a:txBody>
                    <a:bodyPr/>
                    <a:lstStyle/>
                    <a:p>
                      <a:pPr algn="ctr"/>
                      <a:r>
                        <a:rPr lang="tr-TR" dirty="0" smtClean="0"/>
                        <a:t>Malarya</a:t>
                      </a:r>
                      <a:endParaRPr lang="tr-TR" dirty="0"/>
                    </a:p>
                  </a:txBody>
                  <a:tcPr anchor="ctr"/>
                </a:tc>
                <a:tc>
                  <a:txBody>
                    <a:bodyPr/>
                    <a:lstStyle/>
                    <a:p>
                      <a:pPr algn="ctr"/>
                      <a:r>
                        <a:rPr lang="tr-TR" dirty="0" smtClean="0"/>
                        <a:t>Böcek ilaçlarının</a:t>
                      </a:r>
                      <a:r>
                        <a:rPr lang="tr-TR" baseline="0" dirty="0" smtClean="0"/>
                        <a:t> kullanımı vektörlerin direncini artırır</a:t>
                      </a:r>
                      <a:endParaRPr lang="tr-TR" dirty="0"/>
                    </a:p>
                  </a:txBody>
                  <a:tcPr anchor="ctr"/>
                </a:tc>
              </a:tr>
              <a:tr h="347812">
                <a:tc vMerge="1">
                  <a:txBody>
                    <a:bodyPr/>
                    <a:lstStyle/>
                    <a:p>
                      <a:pPr algn="ctr"/>
                      <a:endParaRPr lang="tr-TR" dirty="0"/>
                    </a:p>
                  </a:txBody>
                  <a:tcPr anchor="ctr"/>
                </a:tc>
                <a:tc>
                  <a:txBody>
                    <a:bodyPr/>
                    <a:lstStyle/>
                    <a:p>
                      <a:pPr algn="ctr"/>
                      <a:r>
                        <a:rPr lang="tr-TR" dirty="0" err="1" smtClean="0"/>
                        <a:t>Venezuella</a:t>
                      </a:r>
                      <a:r>
                        <a:rPr lang="tr-TR" dirty="0" smtClean="0"/>
                        <a:t> </a:t>
                      </a:r>
                      <a:r>
                        <a:rPr lang="tr-TR" dirty="0" err="1" smtClean="0"/>
                        <a:t>hemorrajik</a:t>
                      </a:r>
                      <a:r>
                        <a:rPr lang="tr-TR" dirty="0" smtClean="0"/>
                        <a:t> ateşi</a:t>
                      </a:r>
                      <a:endParaRPr lang="tr-TR" dirty="0"/>
                    </a:p>
                  </a:txBody>
                  <a:tcPr anchor="ctr"/>
                </a:tc>
                <a:tc>
                  <a:txBody>
                    <a:bodyPr/>
                    <a:lstStyle/>
                    <a:p>
                      <a:pPr algn="ctr"/>
                      <a:r>
                        <a:rPr lang="tr-TR" dirty="0" smtClean="0"/>
                        <a:t>Kemiriciler artar, insanla temas olasılığı artar (</a:t>
                      </a:r>
                      <a:r>
                        <a:rPr lang="tr-TR" dirty="0" err="1" smtClean="0"/>
                        <a:t>Togavirüs</a:t>
                      </a:r>
                      <a:r>
                        <a:rPr lang="tr-TR" dirty="0" smtClean="0"/>
                        <a:t> enfeksiyonu)</a:t>
                      </a:r>
                      <a:endParaRPr lang="tr-TR" dirty="0"/>
                    </a:p>
                  </a:txBody>
                  <a:tcPr anchor="ctr"/>
                </a:tc>
              </a:tr>
              <a:tr h="495319">
                <a:tc>
                  <a:txBody>
                    <a:bodyPr/>
                    <a:lstStyle/>
                    <a:p>
                      <a:pPr algn="ctr"/>
                      <a:r>
                        <a:rPr lang="tr-TR" dirty="0" smtClean="0"/>
                        <a:t>Orman yenileme,</a:t>
                      </a:r>
                      <a:r>
                        <a:rPr lang="tr-TR" baseline="0" dirty="0" smtClean="0"/>
                        <a:t> ağaçlandırma</a:t>
                      </a:r>
                      <a:endParaRPr lang="tr-TR" dirty="0"/>
                    </a:p>
                  </a:txBody>
                  <a:tcPr anchor="ctr"/>
                </a:tc>
                <a:tc>
                  <a:txBody>
                    <a:bodyPr/>
                    <a:lstStyle/>
                    <a:p>
                      <a:pPr algn="ctr"/>
                      <a:r>
                        <a:rPr lang="tr-TR" dirty="0" err="1" smtClean="0"/>
                        <a:t>Lyme</a:t>
                      </a:r>
                      <a:r>
                        <a:rPr lang="tr-TR" dirty="0" smtClean="0"/>
                        <a:t> hastalığı</a:t>
                      </a:r>
                      <a:endParaRPr lang="tr-TR" dirty="0"/>
                    </a:p>
                  </a:txBody>
                  <a:tcPr anchor="ctr"/>
                </a:tc>
                <a:tc>
                  <a:txBody>
                    <a:bodyPr/>
                    <a:lstStyle/>
                    <a:p>
                      <a:pPr algn="ctr"/>
                      <a:r>
                        <a:rPr lang="tr-TR" dirty="0" smtClean="0"/>
                        <a:t>Kene yaşam alanlarında artış,</a:t>
                      </a:r>
                      <a:r>
                        <a:rPr lang="tr-TR" baseline="0" dirty="0" smtClean="0"/>
                        <a:t> açık havada </a:t>
                      </a:r>
                      <a:r>
                        <a:rPr lang="tr-TR" baseline="0" dirty="0" err="1" smtClean="0"/>
                        <a:t>maruziyet</a:t>
                      </a:r>
                      <a:r>
                        <a:rPr lang="tr-TR" baseline="0" dirty="0" smtClean="0"/>
                        <a:t> riskinde artış</a:t>
                      </a:r>
                      <a:endParaRPr lang="tr-TR" dirty="0"/>
                    </a:p>
                  </a:txBody>
                  <a:tcPr anchor="ctr"/>
                </a:tc>
              </a:tr>
              <a:tr h="347812">
                <a:tc rowSpan="3">
                  <a:txBody>
                    <a:bodyPr/>
                    <a:lstStyle/>
                    <a:p>
                      <a:pPr algn="ctr"/>
                      <a:r>
                        <a:rPr lang="tr-TR" dirty="0" smtClean="0"/>
                        <a:t>Kentleşme</a:t>
                      </a:r>
                      <a:endParaRPr lang="tr-TR" dirty="0"/>
                    </a:p>
                  </a:txBody>
                  <a:tcPr anchor="ctr"/>
                </a:tc>
                <a:tc>
                  <a:txBody>
                    <a:bodyPr/>
                    <a:lstStyle/>
                    <a:p>
                      <a:pPr algn="ctr"/>
                      <a:r>
                        <a:rPr lang="tr-TR" dirty="0" smtClean="0"/>
                        <a:t>Kolera</a:t>
                      </a:r>
                      <a:endParaRPr lang="tr-TR" dirty="0"/>
                    </a:p>
                  </a:txBody>
                  <a:tcPr anchor="ctr"/>
                </a:tc>
                <a:tc>
                  <a:txBody>
                    <a:bodyPr/>
                    <a:lstStyle/>
                    <a:p>
                      <a:pPr algn="ctr"/>
                      <a:r>
                        <a:rPr lang="tr-TR" dirty="0" smtClean="0"/>
                        <a:t>Hijyen ve</a:t>
                      </a:r>
                      <a:r>
                        <a:rPr lang="tr-TR" baseline="0" dirty="0" smtClean="0"/>
                        <a:t> </a:t>
                      </a:r>
                      <a:r>
                        <a:rPr lang="tr-TR" baseline="0" dirty="0" err="1" smtClean="0"/>
                        <a:t>sanitasyo</a:t>
                      </a:r>
                      <a:r>
                        <a:rPr lang="tr-TR" baseline="0" dirty="0" smtClean="0"/>
                        <a:t> bozulur. Suların </a:t>
                      </a:r>
                      <a:r>
                        <a:rPr lang="tr-TR" baseline="0" dirty="0" err="1" smtClean="0"/>
                        <a:t>kontamine</a:t>
                      </a:r>
                      <a:r>
                        <a:rPr lang="tr-TR" baseline="0" dirty="0" smtClean="0"/>
                        <a:t> olma olasılığı artar</a:t>
                      </a:r>
                      <a:endParaRPr lang="tr-TR" dirty="0"/>
                    </a:p>
                  </a:txBody>
                  <a:tcPr anchor="ctr"/>
                </a:tc>
              </a:tr>
              <a:tr h="495319">
                <a:tc vMerge="1">
                  <a:txBody>
                    <a:bodyPr/>
                    <a:lstStyle/>
                    <a:p>
                      <a:pPr algn="ctr"/>
                      <a:endParaRPr lang="tr-TR" dirty="0"/>
                    </a:p>
                  </a:txBody>
                  <a:tcPr anchor="ctr"/>
                </a:tc>
                <a:tc>
                  <a:txBody>
                    <a:bodyPr/>
                    <a:lstStyle/>
                    <a:p>
                      <a:pPr algn="ctr"/>
                      <a:r>
                        <a:rPr lang="tr-TR" dirty="0" err="1" smtClean="0"/>
                        <a:t>Dengue</a:t>
                      </a:r>
                      <a:endParaRPr lang="tr-TR" dirty="0"/>
                    </a:p>
                  </a:txBody>
                  <a:tcPr anchor="ctr"/>
                </a:tc>
                <a:tc>
                  <a:txBody>
                    <a:bodyPr/>
                    <a:lstStyle/>
                    <a:p>
                      <a:pPr algn="ctr"/>
                      <a:r>
                        <a:rPr lang="tr-TR" dirty="0" err="1" smtClean="0"/>
                        <a:t>Atıksu</a:t>
                      </a:r>
                      <a:r>
                        <a:rPr lang="tr-TR" dirty="0" smtClean="0"/>
                        <a:t> toplama</a:t>
                      </a:r>
                      <a:r>
                        <a:rPr lang="tr-TR" baseline="0" dirty="0" smtClean="0"/>
                        <a:t> sistemleri </a:t>
                      </a:r>
                      <a:r>
                        <a:rPr lang="tr-TR" baseline="0" dirty="0" err="1" smtClean="0"/>
                        <a:t>Aedaes</a:t>
                      </a:r>
                      <a:r>
                        <a:rPr lang="tr-TR" baseline="0" dirty="0" smtClean="0"/>
                        <a:t> </a:t>
                      </a:r>
                      <a:r>
                        <a:rPr lang="tr-TR" baseline="0" dirty="0" err="1" smtClean="0"/>
                        <a:t>aegypti</a:t>
                      </a:r>
                      <a:r>
                        <a:rPr lang="tr-TR" baseline="0" dirty="0" smtClean="0"/>
                        <a:t> sineğinin yaşam alanını artırır</a:t>
                      </a:r>
                      <a:endParaRPr lang="tr-TR" dirty="0"/>
                    </a:p>
                  </a:txBody>
                  <a:tcPr anchor="ctr"/>
                </a:tc>
              </a:tr>
              <a:tr h="347812">
                <a:tc vMerge="1">
                  <a:txBody>
                    <a:bodyPr/>
                    <a:lstStyle/>
                    <a:p>
                      <a:pPr algn="ctr"/>
                      <a:endParaRPr lang="tr-TR" dirty="0"/>
                    </a:p>
                  </a:txBody>
                  <a:tcPr anchor="ctr"/>
                </a:tc>
                <a:tc>
                  <a:txBody>
                    <a:bodyPr/>
                    <a:lstStyle/>
                    <a:p>
                      <a:pPr algn="ctr"/>
                      <a:r>
                        <a:rPr lang="tr-TR" dirty="0" err="1" smtClean="0"/>
                        <a:t>Leishmaniasis</a:t>
                      </a:r>
                      <a:endParaRPr lang="tr-TR" dirty="0"/>
                    </a:p>
                  </a:txBody>
                  <a:tcPr anchor="ctr"/>
                </a:tc>
                <a:tc>
                  <a:txBody>
                    <a:bodyPr/>
                    <a:lstStyle/>
                    <a:p>
                      <a:pPr algn="ctr"/>
                      <a:r>
                        <a:rPr lang="tr-TR" dirty="0" err="1" smtClean="0"/>
                        <a:t>Kumsineğinde</a:t>
                      </a:r>
                      <a:r>
                        <a:rPr lang="tr-TR" dirty="0" smtClean="0"/>
                        <a:t> artış</a:t>
                      </a:r>
                      <a:endParaRPr lang="tr-TR" dirty="0"/>
                    </a:p>
                  </a:txBody>
                  <a:tcPr anchor="ctr"/>
                </a:tc>
              </a:tr>
              <a:tr h="495319">
                <a:tc>
                  <a:txBody>
                    <a:bodyPr/>
                    <a:lstStyle/>
                    <a:p>
                      <a:pPr algn="ctr"/>
                      <a:r>
                        <a:rPr lang="tr-TR" dirty="0" smtClean="0"/>
                        <a:t>Orman kesilmesi ve yeni yerleşim</a:t>
                      </a:r>
                      <a:r>
                        <a:rPr lang="tr-TR" baseline="0" dirty="0" smtClean="0"/>
                        <a:t> alanları kurulması</a:t>
                      </a:r>
                      <a:endParaRPr lang="tr-TR" dirty="0"/>
                    </a:p>
                  </a:txBody>
                  <a:tcPr anchor="ctr"/>
                </a:tc>
                <a:tc>
                  <a:txBody>
                    <a:bodyPr/>
                    <a:lstStyle/>
                    <a:p>
                      <a:pPr algn="ctr"/>
                      <a:r>
                        <a:rPr lang="tr-TR" dirty="0" smtClean="0"/>
                        <a:t>Malarya</a:t>
                      </a:r>
                      <a:endParaRPr lang="tr-TR" dirty="0"/>
                    </a:p>
                  </a:txBody>
                  <a:tcPr anchor="ctr"/>
                </a:tc>
                <a:tc>
                  <a:txBody>
                    <a:bodyPr/>
                    <a:lstStyle/>
                    <a:p>
                      <a:pPr algn="ctr"/>
                      <a:r>
                        <a:rPr lang="tr-TR" dirty="0" smtClean="0"/>
                        <a:t>Toplumda</a:t>
                      </a:r>
                      <a:r>
                        <a:rPr lang="tr-TR" baseline="0" dirty="0" smtClean="0"/>
                        <a:t> göçlere neden olması, vektör yaşam alanının genişlemesi</a:t>
                      </a:r>
                      <a:endParaRPr lang="tr-TR" dirty="0"/>
                    </a:p>
                  </a:txBody>
                  <a:tcPr anchor="ctr"/>
                </a:tc>
              </a:tr>
            </a:tbl>
          </a:graphicData>
        </a:graphic>
      </p:graphicFrame>
    </p:spTree>
    <p:extLst>
      <p:ext uri="{BB962C8B-B14F-4D97-AF65-F5344CB8AC3E}">
        <p14:creationId xmlns:p14="http://schemas.microsoft.com/office/powerpoint/2010/main" val="1725191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Yapı Sektörü ve Sürdürülebilirlik Metrikleri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730851"/>
            <a:ext cx="8831291" cy="3108543"/>
          </a:xfrm>
          <a:prstGeom prst="rect">
            <a:avLst/>
          </a:prstGeom>
        </p:spPr>
        <p:txBody>
          <a:bodyPr wrap="square">
            <a:spAutoFit/>
          </a:bodyPr>
          <a:lstStyle/>
          <a:p>
            <a:pPr marL="457200" indent="-457200" algn="just">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Eğer sürdürülebilir yapıların sektörde yaygınlaşması, bu sektörde yetişen profesyonellerin, sorumlu vatandaşlar olarak davranarak tartışma, eleştiri ve pazarlık süreçlerine açık olarak katılmalarına bağlı ise, inşaat mühendisliği öğrencilerinin gereken bilgi birikimine ve ortaya konabilecek metriklerin varlığı hakkında bilgilendirilmeleri önemlidir.</a:t>
            </a:r>
          </a:p>
        </p:txBody>
      </p:sp>
    </p:spTree>
    <p:extLst>
      <p:ext uri="{BB962C8B-B14F-4D97-AF65-F5344CB8AC3E}">
        <p14:creationId xmlns:p14="http://schemas.microsoft.com/office/powerpoint/2010/main" val="1124676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Değişim</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491"/>
            <a:ext cx="9144000" cy="4417017"/>
          </a:xfrm>
          <a:prstGeom prst="rect">
            <a:avLst/>
          </a:prstGeom>
        </p:spPr>
      </p:pic>
    </p:spTree>
    <p:extLst>
      <p:ext uri="{BB962C8B-B14F-4D97-AF65-F5344CB8AC3E}">
        <p14:creationId xmlns:p14="http://schemas.microsoft.com/office/powerpoint/2010/main" val="2204913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Virüs Geçiş Yolları</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27113" b="2080"/>
          <a:stretch/>
        </p:blipFill>
        <p:spPr>
          <a:xfrm>
            <a:off x="0" y="1257300"/>
            <a:ext cx="9144000" cy="4526280"/>
          </a:xfrm>
          <a:prstGeom prst="rect">
            <a:avLst/>
          </a:prstGeom>
        </p:spPr>
      </p:pic>
    </p:spTree>
    <p:extLst>
      <p:ext uri="{BB962C8B-B14F-4D97-AF65-F5344CB8AC3E}">
        <p14:creationId xmlns:p14="http://schemas.microsoft.com/office/powerpoint/2010/main" val="1819403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730851"/>
            <a:ext cx="8831291" cy="3693319"/>
          </a:xfrm>
          <a:prstGeom prst="rect">
            <a:avLst/>
          </a:prstGeom>
        </p:spPr>
        <p:txBody>
          <a:bodyPr wrap="square">
            <a:spAutoFit/>
          </a:bodyPr>
          <a:lstStyle/>
          <a:p>
            <a:pPr marL="514350" indent="-514350" algn="just">
              <a:buFont typeface="+mj-lt"/>
              <a:buAutoNum type="arabicPeriod"/>
            </a:pPr>
            <a:r>
              <a:rPr lang="tr-TR" dirty="0" err="1" smtClean="0">
                <a:latin typeface="Times New Roman" panose="02020603050405020304" pitchFamily="18" charset="0"/>
                <a:cs typeface="Times New Roman" panose="02020603050405020304" pitchFamily="18" charset="0"/>
              </a:rPr>
              <a:t>Scott</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Cato</a:t>
            </a:r>
            <a:r>
              <a:rPr lang="tr-TR" dirty="0" smtClean="0">
                <a:latin typeface="Times New Roman" panose="02020603050405020304" pitchFamily="18" charset="0"/>
                <a:cs typeface="Times New Roman" panose="02020603050405020304" pitchFamily="18" charset="0"/>
              </a:rPr>
              <a:t>, M. (2009). </a:t>
            </a:r>
            <a:r>
              <a:rPr lang="tr-TR" dirty="0" err="1" smtClean="0">
                <a:latin typeface="Times New Roman" panose="02020603050405020304" pitchFamily="18" charset="0"/>
                <a:cs typeface="Times New Roman" panose="02020603050405020304" pitchFamily="18" charset="0"/>
              </a:rPr>
              <a:t>Green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Economics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London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Earthscan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pp</a:t>
            </a:r>
            <a:r>
              <a:rPr lang="tr-TR" dirty="0" smtClean="0">
                <a:latin typeface="Times New Roman" panose="02020603050405020304" pitchFamily="18" charset="0"/>
                <a:cs typeface="Times New Roman" panose="02020603050405020304" pitchFamily="18" charset="0"/>
              </a:rPr>
              <a:t>. 36-37.978-1-84407-57</a:t>
            </a: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rPr>
              <a:t>Adams, W.M. (2006).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Future of Sustainability: Re-Thinking Environment and Development in the Twenty-First </a:t>
            </a:r>
            <a:r>
              <a:rPr lang="en-US" dirty="0" smtClean="0">
                <a:latin typeface="Times New Roman" panose="02020603050405020304" pitchFamily="18" charset="0"/>
                <a:cs typeface="Times New Roman" panose="02020603050405020304" pitchFamily="18" charset="0"/>
              </a:rPr>
              <a:t>Century</a:t>
            </a:r>
            <a:r>
              <a:rPr lang="tr-TR" dirty="0" smtClean="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hlinkClick r:id="rId2"/>
              </a:rPr>
              <a:t>https://www.hsph.Harvard.edu/c-change/news/coronavirus-climate-change-an</a:t>
            </a:r>
            <a:endParaRPr lang="tr-TR"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hlinkClick r:id="rId3"/>
              </a:rPr>
              <a:t>https://www.theguardian.com/World/2020/mar/10/coronavirus-could-cause</a:t>
            </a:r>
            <a:endParaRPr lang="tr-TR"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rPr>
              <a:t>Öztürk R. Şen Z. (2017). İklim değişikliği, küresel ısınma ve enfeksiyon hastalıkları. IMU-SD Platformu Dergisi</a:t>
            </a: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hlinkClick r:id="rId4"/>
              </a:rPr>
              <a:t>www.havakalitesi.gov.tr</a:t>
            </a:r>
            <a:endParaRPr lang="tr-TR"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hlinkClick r:id="rId5"/>
              </a:rPr>
              <a:t>https://cronkitenews.azpbs.org/2018/03/06/officials-build-new-homes-bats-marana/</a:t>
            </a:r>
            <a:endParaRPr lang="tr-TR"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hlinkClick r:id="rId6"/>
              </a:rPr>
              <a:t>http://www.batcon.org/resources/media-education/bats-magazine</a:t>
            </a:r>
            <a:endParaRPr lang="tr-TR"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rPr>
              <a:t>Tekbaş, </a:t>
            </a:r>
            <a:r>
              <a:rPr lang="tr-TR" dirty="0" err="1" smtClean="0">
                <a:latin typeface="Times New Roman" panose="02020603050405020304" pitchFamily="18" charset="0"/>
                <a:cs typeface="Times New Roman" panose="02020603050405020304" pitchFamily="18" charset="0"/>
              </a:rPr>
              <a:t>Vaizoğlu</a:t>
            </a:r>
            <a:r>
              <a:rPr lang="tr-TR" dirty="0" smtClean="0">
                <a:latin typeface="Times New Roman" panose="02020603050405020304" pitchFamily="18" charset="0"/>
                <a:cs typeface="Times New Roman" panose="02020603050405020304" pitchFamily="18" charset="0"/>
              </a:rPr>
              <a:t>, Oğul, Güler (2005). Küresel Isınma, İklim Değişikliği ve Sağlık Etkileri</a:t>
            </a:r>
          </a:p>
          <a:p>
            <a:pPr marL="514350" indent="-514350" algn="just">
              <a:buFont typeface="+mj-lt"/>
              <a:buAutoNum type="arabicPeriod"/>
            </a:pPr>
            <a:r>
              <a:rPr lang="tr-TR" dirty="0" smtClean="0">
                <a:latin typeface="Times New Roman" panose="02020603050405020304" pitchFamily="18" charset="0"/>
                <a:cs typeface="Times New Roman" panose="02020603050405020304" pitchFamily="18" charset="0"/>
              </a:rPr>
              <a:t>Dünya Sağlık Örgütü (WHO)</a:t>
            </a:r>
          </a:p>
        </p:txBody>
      </p:sp>
    </p:spTree>
    <p:extLst>
      <p:ext uri="{BB962C8B-B14F-4D97-AF65-F5344CB8AC3E}">
        <p14:creationId xmlns:p14="http://schemas.microsoft.com/office/powerpoint/2010/main" val="3563468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9098" y="1228397"/>
            <a:ext cx="7976912" cy="4056495"/>
          </a:xfrm>
          <a:prstGeom prst="rect">
            <a:avLst/>
          </a:prstGeom>
        </p:spPr>
        <p:txBody>
          <a:bodyPr wrap="square">
            <a:spAutoFit/>
          </a:bodyPr>
          <a:lstStyle/>
          <a:p>
            <a:pPr marL="0" lvl="1" algn="ctr">
              <a:spcBef>
                <a:spcPct val="20000"/>
              </a:spcBef>
              <a:buClr>
                <a:schemeClr val="tx1">
                  <a:lumMod val="95000"/>
                  <a:lumOff val="5000"/>
                </a:schemeClr>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10. HAFTA</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Bölüm 2</a:t>
            </a: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Yapıda ve Binalarda Sürdürülebilirlik</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Dr. Duygu ERTEN, P.E., ASCE </a:t>
            </a:r>
            <a:r>
              <a:rPr lang="tr-TR" sz="2800" b="1" dirty="0" err="1" smtClean="0">
                <a:latin typeface="Arial" panose="020B0604020202020204" pitchFamily="34" charset="0"/>
                <a:cs typeface="Arial" panose="020B0604020202020204" pitchFamily="34" charset="0"/>
              </a:rPr>
              <a:t>Fellow</a:t>
            </a:r>
            <a:r>
              <a:rPr lang="tr-TR" sz="2800" b="1" dirty="0" smtClean="0">
                <a:latin typeface="Arial" panose="020B0604020202020204" pitchFamily="34" charset="0"/>
                <a:cs typeface="Arial" panose="020B0604020202020204" pitchFamily="34" charset="0"/>
              </a:rPr>
              <a:t>, BREEAM </a:t>
            </a:r>
            <a:r>
              <a:rPr lang="tr-TR" sz="2800" b="1" dirty="0" err="1" smtClean="0">
                <a:latin typeface="Arial" panose="020B0604020202020204" pitchFamily="34" charset="0"/>
                <a:cs typeface="Arial" panose="020B0604020202020204" pitchFamily="34" charset="0"/>
              </a:rPr>
              <a:t>Fellow</a:t>
            </a:r>
            <a:endParaRPr lang="en-US" sz="2400" b="1" dirty="0"/>
          </a:p>
        </p:txBody>
      </p:sp>
    </p:spTree>
    <p:extLst>
      <p:ext uri="{BB962C8B-B14F-4D97-AF65-F5344CB8AC3E}">
        <p14:creationId xmlns:p14="http://schemas.microsoft.com/office/powerpoint/2010/main" val="2723441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2709" y="1154772"/>
            <a:ext cx="8694131" cy="5078313"/>
          </a:xfrm>
          <a:prstGeom prst="rect">
            <a:avLst/>
          </a:prstGeom>
        </p:spPr>
        <p:txBody>
          <a:bodyPr wrap="square">
            <a:spAutoFit/>
          </a:bodyPr>
          <a:lstStyle/>
          <a:p>
            <a:pPr algn="just"/>
            <a:r>
              <a:rPr lang="tr-TR" b="1" dirty="0" smtClean="0">
                <a:latin typeface="Times New Roman" panose="02020603050405020304" pitchFamily="18" charset="0"/>
                <a:cs typeface="Times New Roman" panose="02020603050405020304" pitchFamily="18" charset="0"/>
              </a:rPr>
              <a:t>Sürdürülebilir altyapı planlaması için bütüncül bir çerçeve gerekir. Bunun için;</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Projelerin çevresel, sosyal ve ekonomik faydalarını/etkilerini göz önüne alarak planlama yapmak gerekir.</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Böylelikle bu projeler sürdürülebilirliğin ekonomik, sosyal ve çevresel yönlerine katkı sağlar.</a:t>
            </a:r>
          </a:p>
          <a:p>
            <a:pPr algn="just"/>
            <a:r>
              <a:rPr lang="tr-TR" b="1" dirty="0" smtClean="0">
                <a:latin typeface="Times New Roman" panose="02020603050405020304" pitchFamily="18" charset="0"/>
                <a:cs typeface="Times New Roman" panose="02020603050405020304" pitchFamily="18" charset="0"/>
              </a:rPr>
              <a:t>Değerlendirme, </a:t>
            </a:r>
            <a:r>
              <a:rPr lang="tr-TR" b="1" dirty="0" err="1" smtClean="0">
                <a:latin typeface="Times New Roman" panose="02020603050405020304" pitchFamily="18" charset="0"/>
                <a:cs typeface="Times New Roman" panose="02020603050405020304" pitchFamily="18" charset="0"/>
              </a:rPr>
              <a:t>notlandırma</a:t>
            </a:r>
            <a:r>
              <a:rPr lang="tr-TR" b="1" dirty="0" smtClean="0">
                <a:latin typeface="Times New Roman" panose="02020603050405020304" pitchFamily="18" charset="0"/>
                <a:cs typeface="Times New Roman" panose="02020603050405020304" pitchFamily="18" charset="0"/>
              </a:rPr>
              <a:t> ve tanıma sistemleri kullanmak;</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Bir projenin yaşam döngüsü boyunca sürdürülebilirlik göstergelerini değerlendirmek gerekir. </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Bu yaklaşım işverene operasyonda çıkacak tüketim, işletim maliyetleri gibi konularda bilgi verir.</a:t>
            </a:r>
          </a:p>
          <a:p>
            <a:pPr algn="just"/>
            <a:r>
              <a:rPr lang="tr-TR" b="1" dirty="0" smtClean="0">
                <a:latin typeface="Times New Roman" panose="02020603050405020304" pitchFamily="18" charset="0"/>
                <a:cs typeface="Times New Roman" panose="02020603050405020304" pitchFamily="18" charset="0"/>
              </a:rPr>
              <a:t>Biz projeyi doğru yapıyor muyuz ve bu proje doğru mu sorularını sorma imkanı sunar;</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Genel toplum ihtiyaçlarıyla uyumlu hale getirerek yaşam kalitesini artıracak proje kararları aldırtır.</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Planlama, tasarım, inşaat ve işletme sırasında proje ekiplerinin sürdürülebilir yaklaşımları belirlemesine yardımcı olacak kriterler ve performansı hedefleri çerçevesi çizer.</a:t>
            </a:r>
          </a:p>
          <a:p>
            <a:pPr marL="285750" indent="-285750"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Entegre altyapı sistemlerini teşvik eder.</a:t>
            </a:r>
          </a:p>
          <a:p>
            <a:pPr algn="just"/>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Sürdürülebilirlik ve Metrikler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49907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Altyapı Projeleri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22262" b="1590"/>
          <a:stretch/>
        </p:blipFill>
        <p:spPr>
          <a:xfrm>
            <a:off x="0" y="1565910"/>
            <a:ext cx="9144000" cy="3977640"/>
          </a:xfrm>
          <a:prstGeom prst="rect">
            <a:avLst/>
          </a:prstGeom>
          <a:ln>
            <a:solidFill>
              <a:schemeClr val="tx1"/>
            </a:solidFill>
          </a:ln>
        </p:spPr>
      </p:pic>
    </p:spTree>
    <p:extLst>
      <p:ext uri="{BB962C8B-B14F-4D97-AF65-F5344CB8AC3E}">
        <p14:creationId xmlns:p14="http://schemas.microsoft.com/office/powerpoint/2010/main" val="1700901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9098" y="1228397"/>
            <a:ext cx="7976912" cy="4056495"/>
          </a:xfrm>
          <a:prstGeom prst="rect">
            <a:avLst/>
          </a:prstGeom>
        </p:spPr>
        <p:txBody>
          <a:bodyPr wrap="square">
            <a:spAutoFit/>
          </a:bodyPr>
          <a:lstStyle/>
          <a:p>
            <a:pPr marL="0" lvl="1" algn="ctr">
              <a:spcBef>
                <a:spcPct val="20000"/>
              </a:spcBef>
              <a:buClr>
                <a:schemeClr val="tx1">
                  <a:lumMod val="95000"/>
                  <a:lumOff val="5000"/>
                </a:schemeClr>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10. HAFTA</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Bölüm 1</a:t>
            </a: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Sürdürülebilirlik ve COVID-19</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Dr. Duygu ERTEN, P.E., ASCE </a:t>
            </a:r>
            <a:r>
              <a:rPr lang="tr-TR" sz="2800" b="1" dirty="0" err="1" smtClean="0">
                <a:latin typeface="Arial" panose="020B0604020202020204" pitchFamily="34" charset="0"/>
                <a:cs typeface="Arial" panose="020B0604020202020204" pitchFamily="34" charset="0"/>
              </a:rPr>
              <a:t>Fellow</a:t>
            </a:r>
            <a:r>
              <a:rPr lang="tr-TR" sz="2800" b="1" dirty="0" smtClean="0">
                <a:latin typeface="Arial" panose="020B0604020202020204" pitchFamily="34" charset="0"/>
                <a:cs typeface="Arial" panose="020B0604020202020204" pitchFamily="34" charset="0"/>
              </a:rPr>
              <a:t>, BREEAM </a:t>
            </a:r>
            <a:r>
              <a:rPr lang="tr-TR" sz="2800" b="1" dirty="0" err="1" smtClean="0">
                <a:latin typeface="Arial" panose="020B0604020202020204" pitchFamily="34" charset="0"/>
                <a:cs typeface="Arial" panose="020B0604020202020204" pitchFamily="34" charset="0"/>
              </a:rPr>
              <a:t>Fellow</a:t>
            </a:r>
            <a:endParaRPr lang="en-US" sz="2400" b="1" dirty="0"/>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Metrikler Ne Zaman Kullanılır?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t="10317"/>
          <a:stretch/>
        </p:blipFill>
        <p:spPr>
          <a:xfrm>
            <a:off x="0" y="1154431"/>
            <a:ext cx="9144000" cy="4743450"/>
          </a:xfrm>
          <a:prstGeom prst="rect">
            <a:avLst/>
          </a:prstGeom>
        </p:spPr>
      </p:pic>
    </p:spTree>
    <p:extLst>
      <p:ext uri="{BB962C8B-B14F-4D97-AF65-F5344CB8AC3E}">
        <p14:creationId xmlns:p14="http://schemas.microsoft.com/office/powerpoint/2010/main" val="104526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6122381" cy="4708981"/>
          </a:xfrm>
          <a:prstGeom prst="rect">
            <a:avLst/>
          </a:prstGeom>
        </p:spPr>
        <p:txBody>
          <a:bodyPr wrap="square">
            <a:spAutoFit/>
          </a:bodyPr>
          <a:lstStyle/>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Proje Yönetimi; Çevresel risk değerlemeler ve aktif çevre yönetimi, eğitim, kontrat ve satın alma proseslerinde yeşil adaptasyon, çevresel ve sosyal performansı hayata geçiren, inşaat sorunlarını ve emisyonları azaltan bir yönetim tarzı,</a:t>
            </a:r>
            <a:endParaRPr lang="tr-TR" sz="20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Arazi Kullanımı; minimum arazi kullanmayı hedefleyen, kanunlara uygun, sel riskini göz önüne alan, daha önce kullanılmış ve temizlenmiş arazi,</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Peyzaj; tasarımda yerel bitkiler, lokal karakter, kayıp ve telafi, peyzaj özelliklerini kaybettirmeden, bakım konularını da kapsayan bir planlama yapmak,</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Ekoloji ve </a:t>
            </a:r>
            <a:r>
              <a:rPr lang="tr-TR" sz="2000" dirty="0" err="1" smtClean="0">
                <a:latin typeface="Times New Roman" panose="02020603050405020304" pitchFamily="18" charset="0"/>
                <a:cs typeface="Times New Roman" panose="02020603050405020304" pitchFamily="18" charset="0"/>
              </a:rPr>
              <a:t>Biyoçeşitlilik</a:t>
            </a:r>
            <a:r>
              <a:rPr lang="tr-TR" sz="2000" dirty="0" smtClean="0">
                <a:latin typeface="Times New Roman" panose="02020603050405020304" pitchFamily="18" charset="0"/>
                <a:cs typeface="Times New Roman" panose="02020603050405020304" pitchFamily="18" charset="0"/>
              </a:rPr>
              <a:t>; yüksek ekolojik değeri olan arazileri, soyu tükenmekte olan türleri koruma ve canlandırma, yeni türler oluşturma, monitör etme ve bakım</a:t>
            </a: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79374" t="4667" r="750" b="1396"/>
          <a:stretch/>
        </p:blipFill>
        <p:spPr>
          <a:xfrm>
            <a:off x="6572250" y="1211581"/>
            <a:ext cx="2503170" cy="4594860"/>
          </a:xfrm>
          <a:prstGeom prst="rect">
            <a:avLst/>
          </a:prstGeom>
        </p:spPr>
      </p:pic>
    </p:spTree>
    <p:extLst>
      <p:ext uri="{BB962C8B-B14F-4D97-AF65-F5344CB8AC3E}">
        <p14:creationId xmlns:p14="http://schemas.microsoft.com/office/powerpoint/2010/main" val="57794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6122381" cy="4708981"/>
          </a:xfrm>
          <a:prstGeom prst="rect">
            <a:avLst/>
          </a:prstGeom>
        </p:spPr>
        <p:txBody>
          <a:bodyPr wrap="square">
            <a:spAutoFit/>
          </a:bodyPr>
          <a:lstStyle/>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Tarihi çevre; referans çalışmaları ve anketler, tarihi yapı varlığı bulunduğunda koruma ve iyileştirme ölçümleri, bilgilendirme ve halka açma,</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Su Kaynakları; projenin su çevresinin iyileştirilmesi, yasal gerekliliklerin yerine getirilmesi, su kullanımının azaltılması,</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Enerji ve Karbon; yaşam döngüsü enerji ve karbon analizi, proje operasyona geçtiğinde karbon salınımı ve projenin (on site) enerji ve karbon salınımı,</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Malzeme Kullanımı; malzemelerin çevreye etkilerini en aza indirme, malzeme kullanımı ve atığın azaltılması, sorumlu kaynaklardan elde edilen malzemelerin seçimi (ahşap) tekrar kullanılan veya dönüştürülmüş malzeme seçimi, zararlı malzemelerin etkilerini azaltmak, dayanıklılık ve bakım, gelecekteki sökme veya </a:t>
            </a:r>
            <a:r>
              <a:rPr lang="tr-TR" sz="2000" dirty="0" err="1" smtClean="0">
                <a:latin typeface="Times New Roman" panose="02020603050405020304" pitchFamily="18" charset="0"/>
                <a:cs typeface="Times New Roman" panose="02020603050405020304" pitchFamily="18" charset="0"/>
              </a:rPr>
              <a:t>demontaj</a:t>
            </a:r>
            <a:r>
              <a:rPr lang="tr-TR" sz="2000" dirty="0" smtClean="0">
                <a:latin typeface="Times New Roman" panose="02020603050405020304" pitchFamily="18" charset="0"/>
                <a:cs typeface="Times New Roman" panose="02020603050405020304" pitchFamily="18" charset="0"/>
              </a:rPr>
              <a:t>.</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79750" t="3457" r="1625" b="2765"/>
          <a:stretch/>
        </p:blipFill>
        <p:spPr>
          <a:xfrm>
            <a:off x="6560820" y="1120141"/>
            <a:ext cx="2434590" cy="4652010"/>
          </a:xfrm>
          <a:prstGeom prst="rect">
            <a:avLst/>
          </a:prstGeom>
        </p:spPr>
      </p:pic>
    </p:spTree>
    <p:extLst>
      <p:ext uri="{BB962C8B-B14F-4D97-AF65-F5344CB8AC3E}">
        <p14:creationId xmlns:p14="http://schemas.microsoft.com/office/powerpoint/2010/main" val="41150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6122381" cy="4401205"/>
          </a:xfrm>
          <a:prstGeom prst="rect">
            <a:avLst/>
          </a:prstGeom>
        </p:spPr>
        <p:txBody>
          <a:bodyPr wrap="square">
            <a:spAutoFit/>
          </a:bodyPr>
          <a:lstStyle/>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Atık Yönetimi; atığı azaltacak tasarım, kanuni gereklilikler, şantiye atığını yönetmek, şantiyede atığı yönetmek,</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Ulaştırma; projenin ulaştırma </a:t>
            </a:r>
            <a:r>
              <a:rPr lang="tr-TR" sz="2000" dirty="0" err="1" smtClean="0">
                <a:latin typeface="Times New Roman" panose="02020603050405020304" pitchFamily="18" charset="0"/>
                <a:cs typeface="Times New Roman" panose="02020603050405020304" pitchFamily="18" charset="0"/>
              </a:rPr>
              <a:t>modlarına</a:t>
            </a:r>
            <a:r>
              <a:rPr lang="tr-TR" sz="2000" dirty="0" smtClean="0">
                <a:latin typeface="Times New Roman" panose="02020603050405020304" pitchFamily="18" charset="0"/>
                <a:cs typeface="Times New Roman" panose="02020603050405020304" pitchFamily="18" charset="0"/>
              </a:rPr>
              <a:t> yakınlığı, trafiğin ters etkilerinin projeye verdiği zararı indirgemek, çalışanların seyahatlerini en aza indirmek,</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Komşulara Etkileri; inşaattan dolayı oluşan gürültü ve rahatsızlıkları en aza indirmek, kanuna uygunluğunun sağlanması, inşaat gürültü ve titreşimlerinden koruma, hava ve ışık kirliliğini önleme, şantiyenin düzenli tutulması,</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Yerel halk ve diğer paydaşlar; halkla iletişim, halkla iletişim programları ve etkileri, alakalı yerel gruplarla ilişki, insani çevre, estetik, iş olanakları oluşturma.</a:t>
            </a: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79625" t="2349" r="750" b="1886"/>
          <a:stretch/>
        </p:blipFill>
        <p:spPr>
          <a:xfrm>
            <a:off x="6435090" y="1131571"/>
            <a:ext cx="2640330" cy="4732020"/>
          </a:xfrm>
          <a:prstGeom prst="rect">
            <a:avLst/>
          </a:prstGeom>
        </p:spPr>
      </p:pic>
    </p:spTree>
    <p:extLst>
      <p:ext uri="{BB962C8B-B14F-4D97-AF65-F5344CB8AC3E}">
        <p14:creationId xmlns:p14="http://schemas.microsoft.com/office/powerpoint/2010/main" val="3154974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Daha Yüksek Performans</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250791"/>
            <a:ext cx="8831291" cy="3170099"/>
          </a:xfrm>
          <a:prstGeom prst="rect">
            <a:avLst/>
          </a:prstGeom>
        </p:spPr>
        <p:txBody>
          <a:bodyPr wrap="square">
            <a:spAutoFit/>
          </a:bodyPr>
          <a:lstStyle/>
          <a:p>
            <a:pPr marL="457200" indent="-457200"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Proje Yaşam Döngüsü; </a:t>
            </a:r>
            <a:r>
              <a:rPr lang="tr-TR" sz="2000" dirty="0" smtClean="0">
                <a:latin typeface="Times New Roman" panose="02020603050405020304" pitchFamily="18" charset="0"/>
                <a:cs typeface="Times New Roman" panose="02020603050405020304" pitchFamily="18" charset="0"/>
              </a:rPr>
              <a:t>Sertifika çerçevesinde planlama ve tasarımın ötesinde, inşaat ve işletme ve bakımdan proje yaşam döngüsünün tamamı ele alınmaktadır.</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Paydaş Katılımı; </a:t>
            </a:r>
            <a:r>
              <a:rPr lang="tr-TR" sz="2000" dirty="0" smtClean="0">
                <a:latin typeface="Times New Roman" panose="02020603050405020304" pitchFamily="18" charset="0"/>
                <a:cs typeface="Times New Roman" panose="02020603050405020304" pitchFamily="18" charset="0"/>
              </a:rPr>
              <a:t>Proje boyunca kapsayıcı, temsili bir paydaş grubu devreye girdiğinde, sonuçlar toplumu tatmin eder.</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Sürdürülebilirlik Başarısı; </a:t>
            </a:r>
            <a:r>
              <a:rPr lang="tr-TR" sz="2000" dirty="0" smtClean="0">
                <a:latin typeface="Times New Roman" panose="02020603050405020304" pitchFamily="18" charset="0"/>
                <a:cs typeface="Times New Roman" panose="02020603050405020304" pitchFamily="18" charset="0"/>
              </a:rPr>
              <a:t>Tüm sistemler hafiften olağanüstülüğe kadar çok çeşitli sürdürülebilirlik başarısı için kredi sunar. Değerlendirme sonucu bir not alınır.</a:t>
            </a:r>
          </a:p>
        </p:txBody>
      </p:sp>
    </p:spTree>
    <p:extLst>
      <p:ext uri="{BB962C8B-B14F-4D97-AF65-F5344CB8AC3E}">
        <p14:creationId xmlns:p14="http://schemas.microsoft.com/office/powerpoint/2010/main" val="2320373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Faydaları</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730851"/>
            <a:ext cx="8831291" cy="3170099"/>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Altyapı Yatırımları;</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Artan esneklik ve hazırlıklı olma sayesinde uzun süreli uygulanabilirlik</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Farklı disiplinleri içerebilmesi</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Yönetim ve paydaş işbirliği ile maliyetleri düşürmesi</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Toplum ve çevre üzerindeki olumsuz etkilerin azalması</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Zaman içinde sahiplerine para kazandıracak potansiyel verimlilik sağlaması</a:t>
            </a:r>
          </a:p>
          <a:p>
            <a:pPr marL="457200" indent="-4572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Üçüncü taraf derecelendirme sisteminin güvenilirliği</a:t>
            </a:r>
          </a:p>
          <a:p>
            <a:pPr marL="457200" indent="-457200" algn="just">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Halkın güveninin artması ve karar alma kararlarına katılımını sağlar.</a:t>
            </a:r>
          </a:p>
        </p:txBody>
      </p:sp>
    </p:spTree>
    <p:extLst>
      <p:ext uri="{BB962C8B-B14F-4D97-AF65-F5344CB8AC3E}">
        <p14:creationId xmlns:p14="http://schemas.microsoft.com/office/powerpoint/2010/main" val="1951608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YAPILAR İÇİN</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20125"/>
          <a:stretch/>
        </p:blipFill>
        <p:spPr>
          <a:xfrm>
            <a:off x="0" y="1463039"/>
            <a:ext cx="9144000" cy="4091941"/>
          </a:xfrm>
          <a:prstGeom prst="rect">
            <a:avLst/>
          </a:prstGeom>
        </p:spPr>
      </p:pic>
    </p:spTree>
    <p:extLst>
      <p:ext uri="{BB962C8B-B14F-4D97-AF65-F5344CB8AC3E}">
        <p14:creationId xmlns:p14="http://schemas.microsoft.com/office/powerpoint/2010/main" val="1695544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Doğrulama Süreci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35310"/>
          <a:stretch/>
        </p:blipFill>
        <p:spPr>
          <a:xfrm>
            <a:off x="0" y="1943100"/>
            <a:ext cx="9144000" cy="3070331"/>
          </a:xfrm>
          <a:prstGeom prst="rect">
            <a:avLst/>
          </a:prstGeom>
        </p:spPr>
      </p:pic>
    </p:spTree>
    <p:extLst>
      <p:ext uri="{BB962C8B-B14F-4D97-AF65-F5344CB8AC3E}">
        <p14:creationId xmlns:p14="http://schemas.microsoft.com/office/powerpoint/2010/main" val="407497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Başarı Düzeyleri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graphicFrame>
        <p:nvGraphicFramePr>
          <p:cNvPr id="3" name="Tablo 2"/>
          <p:cNvGraphicFramePr>
            <a:graphicFrameLocks noGrp="1"/>
          </p:cNvGraphicFramePr>
          <p:nvPr>
            <p:extLst/>
          </p:nvPr>
        </p:nvGraphicFramePr>
        <p:xfrm>
          <a:off x="80010" y="2391410"/>
          <a:ext cx="8949690" cy="1631950"/>
        </p:xfrm>
        <a:graphic>
          <a:graphicData uri="http://schemas.openxmlformats.org/drawingml/2006/table">
            <a:tbl>
              <a:tblPr firstRow="1" bandRow="1">
                <a:tableStyleId>{5C22544A-7EE6-4342-B048-85BDC9FD1C3A}</a:tableStyleId>
              </a:tblPr>
              <a:tblGrid>
                <a:gridCol w="1789938"/>
                <a:gridCol w="1789938"/>
                <a:gridCol w="1789938"/>
                <a:gridCol w="1789938"/>
                <a:gridCol w="1789938"/>
              </a:tblGrid>
              <a:tr h="470879">
                <a:tc>
                  <a:txBody>
                    <a:bodyPr/>
                    <a:lstStyle/>
                    <a:p>
                      <a:pPr algn="ctr"/>
                      <a:r>
                        <a:rPr lang="tr-TR" sz="1500" dirty="0" smtClean="0"/>
                        <a:t>Geliştirilmiş</a:t>
                      </a:r>
                      <a:endParaRPr lang="tr-TR" sz="1500" dirty="0"/>
                    </a:p>
                  </a:txBody>
                  <a:tcPr anchor="ctr"/>
                </a:tc>
                <a:tc>
                  <a:txBody>
                    <a:bodyPr/>
                    <a:lstStyle/>
                    <a:p>
                      <a:pPr algn="ctr"/>
                      <a:r>
                        <a:rPr lang="tr-TR" sz="1500" dirty="0" smtClean="0"/>
                        <a:t>Gelişmiş</a:t>
                      </a:r>
                      <a:endParaRPr lang="tr-TR" sz="1500" dirty="0"/>
                    </a:p>
                  </a:txBody>
                  <a:tcPr anchor="ctr"/>
                </a:tc>
                <a:tc>
                  <a:txBody>
                    <a:bodyPr/>
                    <a:lstStyle/>
                    <a:p>
                      <a:pPr algn="ctr"/>
                      <a:r>
                        <a:rPr lang="tr-TR" sz="1500" dirty="0" smtClean="0"/>
                        <a:t>Üstün</a:t>
                      </a:r>
                      <a:endParaRPr lang="tr-TR" sz="1500" dirty="0"/>
                    </a:p>
                  </a:txBody>
                  <a:tcPr anchor="ctr"/>
                </a:tc>
                <a:tc>
                  <a:txBody>
                    <a:bodyPr/>
                    <a:lstStyle/>
                    <a:p>
                      <a:pPr algn="ctr"/>
                      <a:r>
                        <a:rPr lang="tr-TR" sz="1500" dirty="0" smtClean="0"/>
                        <a:t>Tasarruflu</a:t>
                      </a:r>
                      <a:endParaRPr lang="tr-TR" sz="1500" dirty="0"/>
                    </a:p>
                  </a:txBody>
                  <a:tcPr anchor="ctr"/>
                </a:tc>
                <a:tc>
                  <a:txBody>
                    <a:bodyPr/>
                    <a:lstStyle/>
                    <a:p>
                      <a:pPr algn="ctr"/>
                      <a:r>
                        <a:rPr lang="tr-TR" sz="1500" dirty="0" err="1" smtClean="0"/>
                        <a:t>Restorative</a:t>
                      </a:r>
                      <a:endParaRPr lang="tr-TR" sz="1500" dirty="0"/>
                    </a:p>
                  </a:txBody>
                  <a:tcPr anchor="ctr"/>
                </a:tc>
              </a:tr>
              <a:tr h="1161071">
                <a:tc>
                  <a:txBody>
                    <a:bodyPr/>
                    <a:lstStyle/>
                    <a:p>
                      <a:pPr algn="ctr"/>
                      <a:r>
                        <a:rPr lang="tr-TR" dirty="0" smtClean="0"/>
                        <a:t>Gelenekselin üzerinde</a:t>
                      </a:r>
                      <a:r>
                        <a:rPr lang="tr-TR" baseline="0" dirty="0" smtClean="0"/>
                        <a:t> performans. Mevzuat gerekliliklerini biraz aşar.</a:t>
                      </a:r>
                      <a:endParaRPr lang="tr-TR" dirty="0"/>
                    </a:p>
                  </a:txBody>
                  <a:tcPr anchor="ctr"/>
                </a:tc>
                <a:tc>
                  <a:txBody>
                    <a:bodyPr/>
                    <a:lstStyle/>
                    <a:p>
                      <a:pPr algn="ctr"/>
                      <a:r>
                        <a:rPr lang="tr-TR" dirty="0" smtClean="0"/>
                        <a:t>Üstün performansın ulaşılabilir olduğuna</a:t>
                      </a:r>
                      <a:r>
                        <a:rPr lang="tr-TR" baseline="0" dirty="0" smtClean="0"/>
                        <a:t> dair belirtiler vardır.</a:t>
                      </a:r>
                      <a:endParaRPr lang="tr-TR" dirty="0"/>
                    </a:p>
                  </a:txBody>
                  <a:tcPr anchor="ctr"/>
                </a:tc>
                <a:tc>
                  <a:txBody>
                    <a:bodyPr/>
                    <a:lstStyle/>
                    <a:p>
                      <a:pPr algn="ctr"/>
                      <a:r>
                        <a:rPr lang="tr-TR" dirty="0" smtClean="0"/>
                        <a:t>Çok yüksek düzeyde sürdürülebilir performans.</a:t>
                      </a:r>
                      <a:endParaRPr lang="tr-TR" dirty="0"/>
                    </a:p>
                  </a:txBody>
                  <a:tcPr anchor="ctr"/>
                </a:tc>
                <a:tc>
                  <a:txBody>
                    <a:bodyPr/>
                    <a:lstStyle/>
                    <a:p>
                      <a:pPr algn="ctr"/>
                      <a:r>
                        <a:rPr lang="tr-TR" dirty="0" smtClean="0"/>
                        <a:t>Başlıca sıfır olumsuz etki sağlayan performans.</a:t>
                      </a:r>
                      <a:endParaRPr lang="tr-TR" dirty="0"/>
                    </a:p>
                  </a:txBody>
                  <a:tcPr anchor="ctr"/>
                </a:tc>
                <a:tc>
                  <a:txBody>
                    <a:bodyPr/>
                    <a:lstStyle/>
                    <a:p>
                      <a:pPr algn="ctr"/>
                      <a:r>
                        <a:rPr lang="tr-TR" dirty="0" smtClean="0"/>
                        <a:t>Doğal kaynakları, ekolojik, ekonomik ve sosyal</a:t>
                      </a:r>
                      <a:r>
                        <a:rPr lang="tr-TR" baseline="0" dirty="0" smtClean="0"/>
                        <a:t> sistemleri geri yükleyen performans</a:t>
                      </a:r>
                      <a:endParaRPr lang="tr-TR" dirty="0"/>
                    </a:p>
                  </a:txBody>
                  <a:tcPr anchor="ctr"/>
                </a:tc>
              </a:tr>
            </a:tbl>
          </a:graphicData>
        </a:graphic>
      </p:graphicFrame>
    </p:spTree>
    <p:extLst>
      <p:ext uri="{BB962C8B-B14F-4D97-AF65-F5344CB8AC3E}">
        <p14:creationId xmlns:p14="http://schemas.microsoft.com/office/powerpoint/2010/main" val="2123818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5139401" cy="4708981"/>
          </a:xfrm>
          <a:prstGeom prst="rect">
            <a:avLst/>
          </a:prstGeom>
        </p:spPr>
        <p:txBody>
          <a:bodyPr wrap="square">
            <a:spAutoFit/>
          </a:bodyPr>
          <a:lstStyle/>
          <a:p>
            <a:pPr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REFAH</a:t>
            </a:r>
          </a:p>
          <a:p>
            <a:pPr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Proje, toplumun yaşam kalitesini artırıyor ve bireysel konfor, güvenlik ve sağlık konularını ele alıyor mu?</a:t>
            </a:r>
          </a:p>
          <a:p>
            <a:pPr algn="just">
              <a:buFont typeface="Arial" panose="020B0604020202020204" pitchFamily="34" charset="0"/>
              <a:buChar char="•"/>
            </a:pPr>
            <a:endParaRPr lang="tr-TR" sz="2000" b="1"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HAREKETLİLİK</a:t>
            </a:r>
          </a:p>
          <a:p>
            <a:pPr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Proje toplu taşıma araçlarına yakın mı?</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Topluluk kaynaklarına daha iyi erişim var mı?</a:t>
            </a:r>
          </a:p>
          <a:p>
            <a:pPr algn="just">
              <a:buFont typeface="Arial" panose="020B0604020202020204" pitchFamily="34" charset="0"/>
              <a:buChar char="•"/>
            </a:pPr>
            <a:endParaRPr lang="tr-TR" sz="2000" b="1"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TOPLULUK</a:t>
            </a:r>
          </a:p>
          <a:p>
            <a:pPr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Geliştirme süreci adil ve kapsayıcı mıydı?</a:t>
            </a:r>
          </a:p>
          <a:p>
            <a:pPr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Topluluk karakteri korunacak mı?</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59625"/>
          <a:stretch/>
        </p:blipFill>
        <p:spPr>
          <a:xfrm>
            <a:off x="5452110" y="1043535"/>
            <a:ext cx="3691890" cy="4877205"/>
          </a:xfrm>
          <a:prstGeom prst="rect">
            <a:avLst/>
          </a:prstGeom>
        </p:spPr>
      </p:pic>
    </p:spTree>
    <p:extLst>
      <p:ext uri="{BB962C8B-B14F-4D97-AF65-F5344CB8AC3E}">
        <p14:creationId xmlns:p14="http://schemas.microsoft.com/office/powerpoint/2010/main" val="29616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Sürdürülebilirlik</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graphicFrame>
        <p:nvGraphicFramePr>
          <p:cNvPr id="5" name="Diyagram 4"/>
          <p:cNvGraphicFramePr/>
          <p:nvPr>
            <p:extLst>
              <p:ext uri="{D42A27DB-BD31-4B8C-83A1-F6EECF244321}">
                <p14:modId xmlns:p14="http://schemas.microsoft.com/office/powerpoint/2010/main" val="1308448278"/>
              </p:ext>
            </p:extLst>
          </p:nvPr>
        </p:nvGraphicFramePr>
        <p:xfrm>
          <a:off x="85722" y="1370164"/>
          <a:ext cx="89725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749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7596851" cy="2554545"/>
          </a:xfrm>
          <a:prstGeom prst="rect">
            <a:avLst/>
          </a:prstGeom>
        </p:spPr>
        <p:txBody>
          <a:bodyPr wrap="square">
            <a:spAutoFit/>
          </a:bodyPr>
          <a:lstStyle/>
          <a:p>
            <a:pPr marL="182563" indent="-182563" algn="just">
              <a:buFont typeface="+mj-lt"/>
              <a:buAutoNum type="arabicPeriod"/>
            </a:pPr>
            <a:r>
              <a:rPr lang="tr-TR" sz="2000" dirty="0" smtClean="0">
                <a:latin typeface="Times New Roman" panose="02020603050405020304" pitchFamily="18" charset="0"/>
                <a:cs typeface="Times New Roman" panose="02020603050405020304" pitchFamily="18" charset="0"/>
              </a:rPr>
              <a:t>Proje daha geniş topluluklar için sağlık ve güvenliği geliştiriyor mu?</a:t>
            </a:r>
          </a:p>
          <a:p>
            <a:pPr marL="182563" indent="-182563" algn="just">
              <a:buFont typeface="+mj-lt"/>
              <a:buAutoNum type="arabicPeriod"/>
            </a:pPr>
            <a:r>
              <a:rPr lang="tr-TR" sz="2000" dirty="0" smtClean="0">
                <a:latin typeface="Times New Roman" panose="02020603050405020304" pitchFamily="18" charset="0"/>
                <a:cs typeface="Times New Roman" panose="02020603050405020304" pitchFamily="18" charset="0"/>
              </a:rPr>
              <a:t>Proje kültürel kaynakları koruyor ve geliştiriyor mu?</a:t>
            </a:r>
          </a:p>
          <a:p>
            <a:pPr marL="182563" indent="-182563" algn="just">
              <a:buFont typeface="+mj-lt"/>
              <a:buAutoNum type="arabicPeriod"/>
            </a:pPr>
            <a:r>
              <a:rPr lang="tr-TR" sz="2000" dirty="0" smtClean="0">
                <a:latin typeface="Times New Roman" panose="02020603050405020304" pitchFamily="18" charset="0"/>
                <a:cs typeface="Times New Roman" panose="02020603050405020304" pitchFamily="18" charset="0"/>
              </a:rPr>
              <a:t>Proje topluluğun ihtiyaçlarını ve hedeflerini karşılıyor mu?</a:t>
            </a:r>
          </a:p>
          <a:p>
            <a:pPr marL="182563" indent="-182563" algn="just">
              <a:buFont typeface="+mj-lt"/>
              <a:buAutoNum type="arabicPeriod"/>
            </a:pPr>
            <a:r>
              <a:rPr lang="tr-TR" sz="2000" dirty="0" smtClean="0">
                <a:latin typeface="Times New Roman" panose="02020603050405020304" pitchFamily="18" charset="0"/>
                <a:cs typeface="Times New Roman" panose="02020603050405020304" pitchFamily="18" charset="0"/>
              </a:rPr>
              <a:t>Proje çevredeki topluluk üzerinde minimum olumsuz etki yapıyor mu?</a:t>
            </a:r>
          </a:p>
          <a:p>
            <a:pPr marL="182563" indent="-182563" algn="just">
              <a:buFont typeface="+mj-lt"/>
              <a:buAutoNum type="arabicPeriod"/>
            </a:pPr>
            <a:r>
              <a:rPr lang="tr-TR" sz="2000" dirty="0" smtClean="0">
                <a:latin typeface="Times New Roman" panose="02020603050405020304" pitchFamily="18" charset="0"/>
                <a:cs typeface="Times New Roman" panose="02020603050405020304" pitchFamily="18" charset="0"/>
              </a:rPr>
              <a:t>Geliştirme süreci adil, eşitlikçi ve kapsayıcı mıydı?</a:t>
            </a:r>
          </a:p>
          <a:p>
            <a:pPr marL="182563" indent="-182563" algn="just">
              <a:buFont typeface="+mj-lt"/>
              <a:buAutoNum type="arabicPeriod"/>
            </a:pPr>
            <a:r>
              <a:rPr lang="tr-TR" sz="2000" dirty="0" smtClean="0">
                <a:latin typeface="Times New Roman" panose="02020603050405020304" pitchFamily="18" charset="0"/>
                <a:cs typeface="Times New Roman" panose="02020603050405020304" pitchFamily="18" charset="0"/>
              </a:rPr>
              <a:t>Proje toplu taşıma araçlarına yakın mı?</a:t>
            </a:r>
          </a:p>
          <a:p>
            <a:pPr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tr-TR" sz="2000" b="1" dirty="0" smtClean="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18000" t="55050" r="19875"/>
          <a:stretch/>
        </p:blipFill>
        <p:spPr>
          <a:xfrm>
            <a:off x="320040" y="3406139"/>
            <a:ext cx="5680710" cy="2441947"/>
          </a:xfrm>
          <a:prstGeom prst="rect">
            <a:avLst/>
          </a:prstGeom>
        </p:spPr>
      </p:pic>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70750" t="2451" r="2625" b="71460"/>
          <a:stretch/>
        </p:blipFill>
        <p:spPr>
          <a:xfrm>
            <a:off x="6709410" y="2579082"/>
            <a:ext cx="2434590" cy="1417321"/>
          </a:xfrm>
          <a:prstGeom prst="rect">
            <a:avLst/>
          </a:prstGeom>
        </p:spPr>
      </p:pic>
    </p:spTree>
    <p:extLst>
      <p:ext uri="{BB962C8B-B14F-4D97-AF65-F5344CB8AC3E}">
        <p14:creationId xmlns:p14="http://schemas.microsoft.com/office/powerpoint/2010/main" val="3745884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QL1.6 İnşaat Etkilerini En Aza İndir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3000" t="17663" r="375" b="8704"/>
          <a:stretch/>
        </p:blipFill>
        <p:spPr>
          <a:xfrm>
            <a:off x="154302" y="1554481"/>
            <a:ext cx="8835390" cy="3851910"/>
          </a:xfrm>
          <a:prstGeom prst="rect">
            <a:avLst/>
          </a:prstGeom>
        </p:spPr>
      </p:pic>
    </p:spTree>
    <p:extLst>
      <p:ext uri="{BB962C8B-B14F-4D97-AF65-F5344CB8AC3E}">
        <p14:creationId xmlns:p14="http://schemas.microsoft.com/office/powerpoint/2010/main" val="22461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RA3.1 Su Kaynaklarının Korunması</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875" t="22300" r="3875" b="2887"/>
          <a:stretch/>
        </p:blipFill>
        <p:spPr>
          <a:xfrm>
            <a:off x="262887" y="1805940"/>
            <a:ext cx="8618220" cy="3611880"/>
          </a:xfrm>
          <a:prstGeom prst="rect">
            <a:avLst/>
          </a:prstGeom>
        </p:spPr>
      </p:pic>
    </p:spTree>
    <p:extLst>
      <p:ext uri="{BB962C8B-B14F-4D97-AF65-F5344CB8AC3E}">
        <p14:creationId xmlns:p14="http://schemas.microsoft.com/office/powerpoint/2010/main" val="1427129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959451"/>
            <a:ext cx="7596851" cy="1323439"/>
          </a:xfrm>
          <a:prstGeom prst="rect">
            <a:avLst/>
          </a:prstGeom>
        </p:spPr>
        <p:txBody>
          <a:bodyPr wrap="square">
            <a:spAutoFit/>
          </a:bodyPr>
          <a:lstStyle/>
          <a:p>
            <a:pPr algn="just"/>
            <a:r>
              <a:rPr lang="tr-TR" sz="2000" dirty="0" err="1" smtClean="0">
                <a:latin typeface="Times New Roman" panose="02020603050405020304" pitchFamily="18" charset="0"/>
                <a:cs typeface="Times New Roman" panose="02020603050405020304" pitchFamily="18" charset="0"/>
              </a:rPr>
              <a:t>Thameslink</a:t>
            </a:r>
            <a:r>
              <a:rPr lang="tr-TR" sz="2000" dirty="0" smtClean="0">
                <a:latin typeface="Times New Roman" panose="02020603050405020304" pitchFamily="18" charset="0"/>
                <a:cs typeface="Times New Roman" panose="02020603050405020304" pitchFamily="18" charset="0"/>
              </a:rPr>
              <a:t> Programı, Londra Köprüsü (Ana İstasyon)</a:t>
            </a:r>
          </a:p>
          <a:p>
            <a:pPr algn="just"/>
            <a:r>
              <a:rPr lang="tr-TR" sz="2000" dirty="0" smtClean="0">
                <a:latin typeface="Times New Roman" panose="02020603050405020304" pitchFamily="18" charset="0"/>
                <a:cs typeface="Times New Roman" panose="02020603050405020304" pitchFamily="18" charset="0"/>
              </a:rPr>
              <a:t>CEEQUAL Mükemmel (97,3%)</a:t>
            </a:r>
          </a:p>
          <a:p>
            <a:pPr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tr-TR" sz="2000" b="1" dirty="0" smtClean="0">
              <a:latin typeface="Times New Roman" panose="02020603050405020304" pitchFamily="18" charset="0"/>
              <a:cs typeface="Times New Roman" panose="02020603050405020304" pitchFamily="18" charset="0"/>
            </a:endParaRPr>
          </a:p>
        </p:txBody>
      </p:sp>
      <p:sp>
        <p:nvSpPr>
          <p:cNvPr id="8" name="Dikdörtgen 7"/>
          <p:cNvSpPr/>
          <p:nvPr/>
        </p:nvSpPr>
        <p:spPr>
          <a:xfrm>
            <a:off x="465479" y="5593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VAKA ANALİZİ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3750" t="41696" r="1501" b="1604"/>
          <a:stretch/>
        </p:blipFill>
        <p:spPr>
          <a:xfrm>
            <a:off x="342900" y="3028951"/>
            <a:ext cx="8663940" cy="2731770"/>
          </a:xfrm>
          <a:prstGeom prst="rect">
            <a:avLst/>
          </a:prstGeom>
        </p:spPr>
      </p:pic>
    </p:spTree>
    <p:extLst>
      <p:ext uri="{BB962C8B-B14F-4D97-AF65-F5344CB8AC3E}">
        <p14:creationId xmlns:p14="http://schemas.microsoft.com/office/powerpoint/2010/main" val="228499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9098" y="1228397"/>
            <a:ext cx="7976912" cy="4056495"/>
          </a:xfrm>
          <a:prstGeom prst="rect">
            <a:avLst/>
          </a:prstGeom>
        </p:spPr>
        <p:txBody>
          <a:bodyPr wrap="square">
            <a:spAutoFit/>
          </a:bodyPr>
          <a:lstStyle/>
          <a:p>
            <a:pPr marL="0" lvl="1" algn="ctr">
              <a:spcBef>
                <a:spcPct val="20000"/>
              </a:spcBef>
              <a:buClr>
                <a:schemeClr val="tx1">
                  <a:lumMod val="95000"/>
                  <a:lumOff val="5000"/>
                </a:schemeClr>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10. HAFTA</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Bölüm 3</a:t>
            </a: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Yapılardan Binalara</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Dr. Duygu ERTEN, P.E., ASCE </a:t>
            </a:r>
            <a:r>
              <a:rPr lang="tr-TR" sz="2800" b="1" dirty="0" err="1" smtClean="0">
                <a:latin typeface="Arial" panose="020B0604020202020204" pitchFamily="34" charset="0"/>
                <a:cs typeface="Arial" panose="020B0604020202020204" pitchFamily="34" charset="0"/>
              </a:rPr>
              <a:t>Fellow</a:t>
            </a:r>
            <a:r>
              <a:rPr lang="tr-TR" sz="2800" b="1" dirty="0" smtClean="0">
                <a:latin typeface="Arial" panose="020B0604020202020204" pitchFamily="34" charset="0"/>
                <a:cs typeface="Arial" panose="020B0604020202020204" pitchFamily="34" charset="0"/>
              </a:rPr>
              <a:t>, BREEAM </a:t>
            </a:r>
            <a:r>
              <a:rPr lang="tr-TR" sz="2800" b="1" dirty="0" err="1" smtClean="0">
                <a:latin typeface="Arial" panose="020B0604020202020204" pitchFamily="34" charset="0"/>
                <a:cs typeface="Arial" panose="020B0604020202020204" pitchFamily="34" charset="0"/>
              </a:rPr>
              <a:t>Fellow</a:t>
            </a:r>
            <a:endParaRPr lang="en-US" sz="2400" b="1" dirty="0"/>
          </a:p>
        </p:txBody>
      </p:sp>
    </p:spTree>
    <p:extLst>
      <p:ext uri="{BB962C8B-B14F-4D97-AF65-F5344CB8AC3E}">
        <p14:creationId xmlns:p14="http://schemas.microsoft.com/office/powerpoint/2010/main" val="2111325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BİNALAR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14933"/>
          <a:stretch/>
        </p:blipFill>
        <p:spPr>
          <a:xfrm>
            <a:off x="0" y="1817370"/>
            <a:ext cx="9144000" cy="3909527"/>
          </a:xfrm>
          <a:prstGeom prst="rect">
            <a:avLst/>
          </a:prstGeom>
        </p:spPr>
      </p:pic>
    </p:spTree>
    <p:extLst>
      <p:ext uri="{BB962C8B-B14F-4D97-AF65-F5344CB8AC3E}">
        <p14:creationId xmlns:p14="http://schemas.microsoft.com/office/powerpoint/2010/main" val="1570283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BİNALARDA SÜRDÜRÜLEBİLİRLİK</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20850" b="1752"/>
          <a:stretch/>
        </p:blipFill>
        <p:spPr>
          <a:xfrm>
            <a:off x="0" y="1394460"/>
            <a:ext cx="9144000" cy="4400550"/>
          </a:xfrm>
          <a:prstGeom prst="rect">
            <a:avLst/>
          </a:prstGeom>
        </p:spPr>
      </p:pic>
    </p:spTree>
    <p:extLst>
      <p:ext uri="{BB962C8B-B14F-4D97-AF65-F5344CB8AC3E}">
        <p14:creationId xmlns:p14="http://schemas.microsoft.com/office/powerpoint/2010/main" val="1915543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YEŞİL BİNALARDA TASARRUF POTANSİYELİ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570"/>
            <a:ext cx="9144000" cy="4799030"/>
          </a:xfrm>
          <a:prstGeom prst="rect">
            <a:avLst/>
          </a:prstGeom>
        </p:spPr>
      </p:pic>
    </p:spTree>
    <p:extLst>
      <p:ext uri="{BB962C8B-B14F-4D97-AF65-F5344CB8AC3E}">
        <p14:creationId xmlns:p14="http://schemas.microsoft.com/office/powerpoint/2010/main" val="1071363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ULUSLARARASI SİSTEMLER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2080" t="1333" r="4631" b="23834"/>
          <a:stretch/>
        </p:blipFill>
        <p:spPr>
          <a:xfrm>
            <a:off x="600072" y="1165860"/>
            <a:ext cx="7943850" cy="4617720"/>
          </a:xfrm>
          <a:prstGeom prst="rect">
            <a:avLst/>
          </a:prstGeom>
        </p:spPr>
      </p:pic>
    </p:spTree>
    <p:extLst>
      <p:ext uri="{BB962C8B-B14F-4D97-AF65-F5344CB8AC3E}">
        <p14:creationId xmlns:p14="http://schemas.microsoft.com/office/powerpoint/2010/main" val="2715179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ULUSAL YEŞİL BİNA ÇALIŞMASI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21669"/>
          <a:stretch/>
        </p:blipFill>
        <p:spPr>
          <a:xfrm>
            <a:off x="0" y="1828800"/>
            <a:ext cx="9144000" cy="3413044"/>
          </a:xfrm>
          <a:prstGeom prst="rect">
            <a:avLst/>
          </a:prstGeom>
        </p:spPr>
      </p:pic>
    </p:spTree>
    <p:extLst>
      <p:ext uri="{BB962C8B-B14F-4D97-AF65-F5344CB8AC3E}">
        <p14:creationId xmlns:p14="http://schemas.microsoft.com/office/powerpoint/2010/main" val="81757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2709" y="1863432"/>
            <a:ext cx="8517467" cy="3139321"/>
          </a:xfrm>
          <a:prstGeom prst="rect">
            <a:avLst/>
          </a:prstGeom>
        </p:spPr>
        <p:txBody>
          <a:bodyPr wrap="square">
            <a:spAutoFit/>
          </a:bodyPr>
          <a:lstStyle/>
          <a:p>
            <a:pPr algn="just"/>
            <a:r>
              <a:rPr lang="tr-TR" dirty="0" smtClean="0">
                <a:latin typeface="Times New Roman" panose="02020603050405020304" pitchFamily="18" charset="0"/>
                <a:cs typeface="Times New Roman" panose="02020603050405020304" pitchFamily="18" charset="0"/>
              </a:rPr>
              <a:t>«Doğa kırılgandır ve bu nedenle doğal denge kolaylıkla bozulabilir. Sürdürülebilirlik bu nedenle ekosistemlerin ve doğal zenginliğin acilen ve tamamen korunmasını gerektiren «bina üretiminin ve tasarımının yeniden düşünülmesinde radikal bir yaklaşım» gerektiren bir tepkidir»</a:t>
            </a: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a:t>
            </a:r>
            <a:r>
              <a:rPr lang="tr-TR" i="1" u="sng" dirty="0" smtClean="0">
                <a:latin typeface="Times New Roman" panose="02020603050405020304" pitchFamily="18" charset="0"/>
                <a:cs typeface="Times New Roman" panose="02020603050405020304" pitchFamily="18" charset="0"/>
              </a:rPr>
              <a:t>Sürdürülebilirlik kavramı,</a:t>
            </a:r>
            <a:r>
              <a:rPr lang="tr-TR" dirty="0" smtClean="0">
                <a:latin typeface="Times New Roman" panose="02020603050405020304" pitchFamily="18" charset="0"/>
                <a:cs typeface="Times New Roman" panose="02020603050405020304" pitchFamily="18" charset="0"/>
              </a:rPr>
              <a:t> yapı sektörünün toplumla ve yaşamla kurduğu ilişki perspektifinde irdelendiğinde kuşkusuz bina ölçeğinden çevre ölçeğinde tartışılması gereken bir kavramdır.»</a:t>
            </a:r>
          </a:p>
          <a:p>
            <a:pPr algn="just"/>
            <a:endParaRPr lang="tr-TR" dirty="0" smtClean="0">
              <a:latin typeface="Times New Roman" panose="02020603050405020304" pitchFamily="18" charset="0"/>
              <a:cs typeface="Times New Roman" panose="02020603050405020304" pitchFamily="18" charset="0"/>
            </a:endParaRPr>
          </a:p>
          <a:p>
            <a:pPr algn="just"/>
            <a:r>
              <a:rPr lang="tr-TR" dirty="0" err="1" smtClean="0">
                <a:latin typeface="Times New Roman" panose="02020603050405020304" pitchFamily="18" charset="0"/>
                <a:cs typeface="Times New Roman" panose="02020603050405020304" pitchFamily="18" charset="0"/>
              </a:rPr>
              <a:t>Greta</a:t>
            </a:r>
            <a:r>
              <a:rPr lang="tr-TR" dirty="0" smtClean="0">
                <a:latin typeface="Times New Roman" panose="02020603050405020304" pitchFamily="18" charset="0"/>
                <a:cs typeface="Times New Roman" panose="02020603050405020304" pitchFamily="18" charset="0"/>
              </a:rPr>
              <a:t> THUNBERG</a:t>
            </a:r>
          </a:p>
        </p:txBody>
      </p:sp>
    </p:spTree>
    <p:extLst>
      <p:ext uri="{BB962C8B-B14F-4D97-AF65-F5344CB8AC3E}">
        <p14:creationId xmlns:p14="http://schemas.microsoft.com/office/powerpoint/2010/main" val="4047977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2" name="Dikdörtgen 1"/>
          <p:cNvSpPr/>
          <p:nvPr/>
        </p:nvSpPr>
        <p:spPr>
          <a:xfrm>
            <a:off x="312709" y="2126322"/>
            <a:ext cx="8694131" cy="2215991"/>
          </a:xfrm>
          <a:prstGeom prst="rect">
            <a:avLst/>
          </a:prstGeom>
        </p:spPr>
        <p:txBody>
          <a:bodyPr wrap="square">
            <a:spAutoFit/>
          </a:bodyPr>
          <a:lstStyle/>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Bina uygulamaları ile ilgili ortak standartlar, ANSI, ASTM veya ASHRAE gibi kuruluşlar tarafından uzlaşma süreçleri aracılığıyla oluşturulmaktadır.</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Standartların ve sertifikaların yönetilmesini destekleyen, sıklıkla kanun haline getiren ve endüstri normlarının temelini oluşturan dünya standartlarını tanımlayan ve geliştiren </a:t>
            </a:r>
            <a:r>
              <a:rPr lang="tr-TR" sz="2000" b="1" dirty="0" smtClean="0">
                <a:latin typeface="Times New Roman" panose="02020603050405020304" pitchFamily="18" charset="0"/>
                <a:cs typeface="Times New Roman" panose="02020603050405020304" pitchFamily="18" charset="0"/>
              </a:rPr>
              <a:t>Uluslararası Standartlar Organizasyonu ISO’</a:t>
            </a:r>
            <a:r>
              <a:rPr lang="tr-TR" sz="2000" dirty="0" smtClean="0">
                <a:latin typeface="Times New Roman" panose="02020603050405020304" pitchFamily="18" charset="0"/>
                <a:cs typeface="Times New Roman" panose="02020603050405020304" pitchFamily="18" charset="0"/>
              </a:rPr>
              <a:t>dur.</a:t>
            </a:r>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YEŞİL BİNA SERTİFİKA SİSTEMLERİ VE STANDARTLAR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00465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Yeşil Yönetmelikler</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250791"/>
            <a:ext cx="8831291" cy="3785652"/>
          </a:xfrm>
          <a:prstGeom prst="rect">
            <a:avLst/>
          </a:prstGeom>
        </p:spPr>
        <p:txBody>
          <a:bodyPr wrap="square">
            <a:spAutoFit/>
          </a:bodyPr>
          <a:lstStyle/>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Yeşil bina yönetmelikleri, bina tasarımı ve yapım </a:t>
            </a:r>
            <a:r>
              <a:rPr lang="tr-TR" sz="2000" dirty="0" err="1" smtClean="0">
                <a:latin typeface="Times New Roman" panose="02020603050405020304" pitchFamily="18" charset="0"/>
                <a:cs typeface="Times New Roman" panose="02020603050405020304" pitchFamily="18" charset="0"/>
              </a:rPr>
              <a:t>standartını</a:t>
            </a:r>
            <a:r>
              <a:rPr lang="tr-TR" sz="2000" dirty="0" smtClean="0">
                <a:latin typeface="Times New Roman" panose="02020603050405020304" pitchFamily="18" charset="0"/>
                <a:cs typeface="Times New Roman" panose="02020603050405020304" pitchFamily="18" charset="0"/>
              </a:rPr>
              <a:t> yeni sürdürülebilirlik ve performans seviyelerine doğru çıkarmak için geliştirilmektedir.</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Yönetmelikler ve yeşil bina derecelendirme sistemleri arasındaki fark, yönetmeliklerin zorunlu olmasıdır.</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Türkiye’de Yeşil Bina Yönetmeliği olan «Binalar ile Yerleşmeler İçin Yeşil Sertifika Yönetmeliği» Çevre ve Şehircilik Bakanlığı tarafından düzenlenerek 23 Aralık 2017 tarih ve 30279 sayılı Resmi Gazete ile yürürlüğe girerek yayınlanmıştır.</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318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LEED</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5" name="İçerik Yer Tutucusu 3"/>
          <p:cNvSpPr>
            <a:spLocks noGrp="1"/>
          </p:cNvSpPr>
          <p:nvPr>
            <p:ph sz="half" idx="4294967295"/>
          </p:nvPr>
        </p:nvSpPr>
        <p:spPr>
          <a:xfrm>
            <a:off x="4267200" y="1154432"/>
            <a:ext cx="4876800" cy="4530725"/>
          </a:xfrm>
          <a:prstGeom prst="rect">
            <a:avLst/>
          </a:prstGeom>
        </p:spPr>
        <p:txBody>
          <a:bodyPr/>
          <a:lstStyle/>
          <a:p>
            <a:r>
              <a:rPr lang="tr-TR" sz="2000" dirty="0" smtClean="0">
                <a:latin typeface="Times New Roman" panose="02020603050405020304" pitchFamily="18" charset="0"/>
                <a:cs typeface="Times New Roman" panose="02020603050405020304" pitchFamily="18" charset="0"/>
              </a:rPr>
              <a:t>LEED sistemi çıktığından bu yana,</a:t>
            </a:r>
          </a:p>
          <a:p>
            <a:r>
              <a:rPr lang="tr-TR" sz="2000" dirty="0" smtClean="0">
                <a:latin typeface="Times New Roman" panose="02020603050405020304" pitchFamily="18" charset="0"/>
                <a:cs typeface="Times New Roman" panose="02020603050405020304" pitchFamily="18" charset="0"/>
              </a:rPr>
              <a:t>Yeşil Binalar,</a:t>
            </a:r>
          </a:p>
          <a:p>
            <a:r>
              <a:rPr lang="tr-TR" sz="2000" dirty="0" smtClean="0">
                <a:latin typeface="Times New Roman" panose="02020603050405020304" pitchFamily="18" charset="0"/>
                <a:cs typeface="Times New Roman" panose="02020603050405020304" pitchFamily="18" charset="0"/>
              </a:rPr>
              <a:t>Mevcut Binalar,</a:t>
            </a:r>
          </a:p>
          <a:p>
            <a:r>
              <a:rPr lang="tr-TR" sz="2000" dirty="0" smtClean="0">
                <a:latin typeface="Times New Roman" panose="02020603050405020304" pitchFamily="18" charset="0"/>
                <a:cs typeface="Times New Roman" panose="02020603050405020304" pitchFamily="18" charset="0"/>
              </a:rPr>
              <a:t>Ticari İç Mekanlar,</a:t>
            </a:r>
          </a:p>
          <a:p>
            <a:r>
              <a:rPr lang="tr-TR" sz="2000" dirty="0" smtClean="0">
                <a:latin typeface="Times New Roman" panose="02020603050405020304" pitchFamily="18" charset="0"/>
                <a:cs typeface="Times New Roman" panose="02020603050405020304" pitchFamily="18" charset="0"/>
              </a:rPr>
              <a:t>Çekirdek ve Kabuk,</a:t>
            </a:r>
          </a:p>
          <a:p>
            <a:r>
              <a:rPr lang="tr-TR" sz="2000" dirty="0" smtClean="0">
                <a:latin typeface="Times New Roman" panose="02020603050405020304" pitchFamily="18" charset="0"/>
                <a:cs typeface="Times New Roman" panose="02020603050405020304" pitchFamily="18" charset="0"/>
              </a:rPr>
              <a:t>Okullar,</a:t>
            </a:r>
          </a:p>
          <a:p>
            <a:r>
              <a:rPr lang="tr-TR" sz="2000" dirty="0" smtClean="0">
                <a:latin typeface="Times New Roman" panose="02020603050405020304" pitchFamily="18" charset="0"/>
                <a:cs typeface="Times New Roman" panose="02020603050405020304" pitchFamily="18" charset="0"/>
              </a:rPr>
              <a:t>Perakende,</a:t>
            </a:r>
          </a:p>
          <a:p>
            <a:r>
              <a:rPr lang="tr-TR" sz="2000" dirty="0" smtClean="0">
                <a:latin typeface="Times New Roman" panose="02020603050405020304" pitchFamily="18" charset="0"/>
                <a:cs typeface="Times New Roman" panose="02020603050405020304" pitchFamily="18" charset="0"/>
              </a:rPr>
              <a:t>Sağlık,</a:t>
            </a:r>
          </a:p>
          <a:p>
            <a:r>
              <a:rPr lang="tr-TR" sz="2000" dirty="0" smtClean="0">
                <a:latin typeface="Times New Roman" panose="02020603050405020304" pitchFamily="18" charset="0"/>
                <a:cs typeface="Times New Roman" panose="02020603050405020304" pitchFamily="18" charset="0"/>
              </a:rPr>
              <a:t>Evler ve </a:t>
            </a:r>
          </a:p>
          <a:p>
            <a:r>
              <a:rPr lang="tr-TR" sz="2000" dirty="0" smtClean="0">
                <a:latin typeface="Times New Roman" panose="02020603050405020304" pitchFamily="18" charset="0"/>
                <a:cs typeface="Times New Roman" panose="02020603050405020304" pitchFamily="18" charset="0"/>
              </a:rPr>
              <a:t>Mahalle Geliştirme</a:t>
            </a:r>
          </a:p>
          <a:p>
            <a:pPr marL="0" indent="0" algn="just">
              <a:buNone/>
            </a:pPr>
            <a:r>
              <a:rPr lang="tr-TR" sz="2000" dirty="0" smtClean="0">
                <a:latin typeface="Times New Roman" panose="02020603050405020304" pitchFamily="18" charset="0"/>
                <a:cs typeface="Times New Roman" panose="02020603050405020304" pitchFamily="18" charset="0"/>
              </a:rPr>
              <a:t>gibi farklı derecelendirme sistemlerini içerecek şekilde değiştirilerek ve genişletilerek daha yaygın kullanılır oldu</a:t>
            </a:r>
            <a:endParaRPr lang="tr-TR" sz="2000" dirty="0">
              <a:latin typeface="Times New Roman" panose="02020603050405020304" pitchFamily="18" charset="0"/>
              <a:cs typeface="Times New Roman" panose="02020603050405020304" pitchFamily="18" charset="0"/>
            </a:endParaRPr>
          </a:p>
        </p:txBody>
      </p:sp>
      <p:sp>
        <p:nvSpPr>
          <p:cNvPr id="8" name="İçerik Yer Tutucusu 3"/>
          <p:cNvSpPr>
            <a:spLocks noGrp="1"/>
          </p:cNvSpPr>
          <p:nvPr>
            <p:ph sz="half" idx="4294967295"/>
          </p:nvPr>
        </p:nvSpPr>
        <p:spPr>
          <a:xfrm>
            <a:off x="228600" y="1131572"/>
            <a:ext cx="4038600" cy="4530725"/>
          </a:xfrm>
          <a:prstGeom prst="rect">
            <a:avLst/>
          </a:prstGeom>
        </p:spPr>
        <p:txBody>
          <a:bodyPr/>
          <a:lstStyle/>
          <a:p>
            <a:pPr algn="just"/>
            <a:r>
              <a:rPr lang="tr-TR" sz="2000" dirty="0" smtClean="0">
                <a:latin typeface="Times New Roman" panose="02020603050405020304" pitchFamily="18" charset="0"/>
                <a:cs typeface="Times New Roman" panose="02020603050405020304" pitchFamily="18" charset="0"/>
              </a:rPr>
              <a:t>LEED (</a:t>
            </a:r>
            <a:r>
              <a:rPr lang="tr-TR" sz="2000" dirty="0" err="1" smtClean="0">
                <a:latin typeface="Times New Roman" panose="02020603050405020304" pitchFamily="18" charset="0"/>
                <a:cs typeface="Times New Roman" panose="02020603050405020304" pitchFamily="18" charset="0"/>
              </a:rPr>
              <a:t>Leadership</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Energy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Environmental</a:t>
            </a:r>
            <a:r>
              <a:rPr lang="tr-TR" sz="2000" dirty="0" smtClean="0">
                <a:latin typeface="Times New Roman" panose="02020603050405020304" pitchFamily="18" charset="0"/>
                <a:cs typeface="Times New Roman" panose="02020603050405020304" pitchFamily="18" charset="0"/>
              </a:rPr>
              <a:t> Design – Enerji ve Çevresel Tasarımda Liderlik), ABD’de yeşil bir binayı tanımlayacak tasarım ve inşaat uygulamalarını derecelendirmek üzere, ABD Yeşil Bina Konseyi (USGBC) tarafından 1998’de geliştirildi.</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8500" t="64464" r="75250" b="5264"/>
          <a:stretch/>
        </p:blipFill>
        <p:spPr>
          <a:xfrm>
            <a:off x="1347900" y="3783329"/>
            <a:ext cx="1800000" cy="1786155"/>
          </a:xfrm>
          <a:prstGeom prst="rect">
            <a:avLst/>
          </a:prstGeom>
        </p:spPr>
      </p:pic>
    </p:spTree>
    <p:extLst>
      <p:ext uri="{BB962C8B-B14F-4D97-AF65-F5344CB8AC3E}">
        <p14:creationId xmlns:p14="http://schemas.microsoft.com/office/powerpoint/2010/main" val="2520465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en-US"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LEED (Leadership in Energy and Environmental </a:t>
            </a:r>
            <a:r>
              <a:rPr lang="en-US"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Design</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30431"/>
          <a:stretch/>
        </p:blipFill>
        <p:spPr>
          <a:xfrm>
            <a:off x="0" y="2628900"/>
            <a:ext cx="9144000" cy="2844366"/>
          </a:xfrm>
          <a:prstGeom prst="rect">
            <a:avLst/>
          </a:prstGeom>
        </p:spPr>
      </p:pic>
    </p:spTree>
    <p:extLst>
      <p:ext uri="{BB962C8B-B14F-4D97-AF65-F5344CB8AC3E}">
        <p14:creationId xmlns:p14="http://schemas.microsoft.com/office/powerpoint/2010/main" val="3793061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BREEAM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Building</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Research</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Establishment</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Environmental</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Assessment</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Method</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19690"/>
          <a:stretch/>
        </p:blipFill>
        <p:spPr>
          <a:xfrm>
            <a:off x="0" y="1600199"/>
            <a:ext cx="9144000" cy="4088481"/>
          </a:xfrm>
          <a:prstGeom prst="rect">
            <a:avLst/>
          </a:prstGeom>
        </p:spPr>
      </p:pic>
    </p:spTree>
    <p:extLst>
      <p:ext uri="{BB962C8B-B14F-4D97-AF65-F5344CB8AC3E}">
        <p14:creationId xmlns:p14="http://schemas.microsoft.com/office/powerpoint/2010/main" val="510504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DGNB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Deutsche</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Gesellschaft</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für</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Nachhaltiges</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Bauen</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a:t>
            </a:r>
            <a:r>
              <a:rPr lang="tr-TR" sz="20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e.V</a:t>
            </a: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17273"/>
          <a:stretch/>
        </p:blipFill>
        <p:spPr>
          <a:xfrm>
            <a:off x="0" y="1965960"/>
            <a:ext cx="9144000" cy="3698240"/>
          </a:xfrm>
          <a:prstGeom prst="rect">
            <a:avLst/>
          </a:prstGeom>
        </p:spPr>
      </p:pic>
    </p:spTree>
    <p:extLst>
      <p:ext uri="{BB962C8B-B14F-4D97-AF65-F5344CB8AC3E}">
        <p14:creationId xmlns:p14="http://schemas.microsoft.com/office/powerpoint/2010/main" val="1229559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Yeşil Bina/Yerleşke/Şehir Sertifikaları</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22966" b="823"/>
          <a:stretch/>
        </p:blipFill>
        <p:spPr>
          <a:xfrm>
            <a:off x="0" y="1851661"/>
            <a:ext cx="9144000" cy="3737610"/>
          </a:xfrm>
          <a:prstGeom prst="rect">
            <a:avLst/>
          </a:prstGeom>
        </p:spPr>
      </p:pic>
    </p:spTree>
    <p:extLst>
      <p:ext uri="{BB962C8B-B14F-4D97-AF65-F5344CB8AC3E}">
        <p14:creationId xmlns:p14="http://schemas.microsoft.com/office/powerpoint/2010/main" val="151769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Türkiye Dünyada 6. Sırada</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graphicFrame>
        <p:nvGraphicFramePr>
          <p:cNvPr id="2" name="Tablo 1"/>
          <p:cNvGraphicFramePr>
            <a:graphicFrameLocks noGrp="1"/>
          </p:cNvGraphicFramePr>
          <p:nvPr>
            <p:extLst/>
          </p:nvPr>
        </p:nvGraphicFramePr>
        <p:xfrm>
          <a:off x="1523997" y="2037080"/>
          <a:ext cx="6096000" cy="25958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tr-TR" sz="1400" dirty="0" smtClean="0">
                          <a:latin typeface="Times New Roman" panose="02020603050405020304" pitchFamily="18" charset="0"/>
                          <a:cs typeface="Times New Roman" panose="02020603050405020304" pitchFamily="18" charset="0"/>
                        </a:rPr>
                        <a:t>Sıra</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Ülke</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Puan</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Artış (%)</a:t>
                      </a:r>
                      <a:endParaRPr lang="tr-TR" sz="1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tr-TR" sz="1400" dirty="0" smtClean="0">
                          <a:latin typeface="Times New Roman" panose="02020603050405020304" pitchFamily="18" charset="0"/>
                          <a:cs typeface="Times New Roman" panose="02020603050405020304" pitchFamily="18" charset="0"/>
                        </a:rPr>
                        <a:t>1</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err="1" smtClean="0">
                          <a:latin typeface="Times New Roman" panose="02020603050405020304" pitchFamily="18" charset="0"/>
                          <a:cs typeface="Times New Roman" panose="02020603050405020304" pitchFamily="18" charset="0"/>
                        </a:rPr>
                        <a:t>Mainland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China</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1.494</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68,83</a:t>
                      </a:r>
                      <a:endParaRPr lang="tr-TR" sz="1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tr-TR" sz="1400" dirty="0" smtClean="0">
                          <a:latin typeface="Times New Roman" panose="02020603050405020304" pitchFamily="18" charset="0"/>
                          <a:cs typeface="Times New Roman" panose="02020603050405020304" pitchFamily="18" charset="0"/>
                        </a:rPr>
                        <a:t>2</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err="1" smtClean="0">
                          <a:latin typeface="Times New Roman" panose="02020603050405020304" pitchFamily="18" charset="0"/>
                          <a:cs typeface="Times New Roman" panose="02020603050405020304" pitchFamily="18" charset="0"/>
                        </a:rPr>
                        <a:t>Canada</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3.254</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46,81</a:t>
                      </a:r>
                      <a:endParaRPr lang="tr-TR" sz="1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tr-TR" sz="1400" dirty="0" smtClean="0">
                          <a:latin typeface="Times New Roman" panose="02020603050405020304" pitchFamily="18" charset="0"/>
                          <a:cs typeface="Times New Roman" panose="02020603050405020304" pitchFamily="18" charset="0"/>
                        </a:rPr>
                        <a:t>3</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err="1" smtClean="0">
                          <a:latin typeface="Times New Roman" panose="02020603050405020304" pitchFamily="18" charset="0"/>
                          <a:cs typeface="Times New Roman" panose="02020603050405020304" pitchFamily="18" charset="0"/>
                        </a:rPr>
                        <a:t>India</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899</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24,81</a:t>
                      </a:r>
                      <a:endParaRPr lang="tr-TR" sz="1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tr-TR" sz="1400" dirty="0" smtClean="0">
                          <a:latin typeface="Times New Roman" panose="02020603050405020304" pitchFamily="18" charset="0"/>
                          <a:cs typeface="Times New Roman" panose="02020603050405020304" pitchFamily="18" charset="0"/>
                        </a:rPr>
                        <a:t>4</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err="1" smtClean="0">
                          <a:latin typeface="Times New Roman" panose="02020603050405020304" pitchFamily="18" charset="0"/>
                          <a:cs typeface="Times New Roman" panose="02020603050405020304" pitchFamily="18" charset="0"/>
                        </a:rPr>
                        <a:t>Brasil</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531</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16,74</a:t>
                      </a:r>
                      <a:endParaRPr lang="tr-TR" sz="1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tr-TR" sz="1400" dirty="0" smtClean="0">
                          <a:latin typeface="Times New Roman" panose="02020603050405020304" pitchFamily="18" charset="0"/>
                          <a:cs typeface="Times New Roman" panose="02020603050405020304" pitchFamily="18" charset="0"/>
                        </a:rPr>
                        <a:t>5</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err="1" smtClean="0">
                          <a:latin typeface="Times New Roman" panose="02020603050405020304" pitchFamily="18" charset="0"/>
                          <a:cs typeface="Times New Roman" panose="02020603050405020304" pitchFamily="18" charset="0"/>
                        </a:rPr>
                        <a:t>Republic</a:t>
                      </a:r>
                      <a:r>
                        <a:rPr lang="tr-TR" sz="1400" dirty="0" smtClean="0">
                          <a:latin typeface="Times New Roman" panose="02020603050405020304" pitchFamily="18" charset="0"/>
                          <a:cs typeface="Times New Roman" panose="02020603050405020304" pitchFamily="18" charset="0"/>
                        </a:rPr>
                        <a:t> of </a:t>
                      </a:r>
                      <a:r>
                        <a:rPr lang="tr-TR" sz="1400" dirty="0" err="1" smtClean="0">
                          <a:latin typeface="Times New Roman" panose="02020603050405020304" pitchFamily="18" charset="0"/>
                          <a:cs typeface="Times New Roman" panose="02020603050405020304" pitchFamily="18" charset="0"/>
                        </a:rPr>
                        <a:t>Korea</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143</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dirty="0" smtClean="0">
                          <a:latin typeface="Times New Roman" panose="02020603050405020304" pitchFamily="18" charset="0"/>
                          <a:cs typeface="Times New Roman" panose="02020603050405020304" pitchFamily="18" charset="0"/>
                        </a:rPr>
                        <a:t>12,15</a:t>
                      </a:r>
                      <a:endParaRPr lang="tr-TR" sz="1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tr-TR" sz="1400" b="1" dirty="0" smtClean="0">
                          <a:latin typeface="Times New Roman" panose="02020603050405020304" pitchFamily="18" charset="0"/>
                          <a:cs typeface="Times New Roman" panose="02020603050405020304" pitchFamily="18" charset="0"/>
                        </a:rPr>
                        <a:t>6</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b="1" dirty="0" err="1" smtClean="0">
                          <a:latin typeface="Times New Roman" panose="02020603050405020304" pitchFamily="18" charset="0"/>
                          <a:cs typeface="Times New Roman" panose="02020603050405020304" pitchFamily="18" charset="0"/>
                        </a:rPr>
                        <a:t>Turkey</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b="1" dirty="0" smtClean="0">
                          <a:latin typeface="Times New Roman" panose="02020603050405020304" pitchFamily="18" charset="0"/>
                          <a:cs typeface="Times New Roman" panose="02020603050405020304" pitchFamily="18" charset="0"/>
                        </a:rPr>
                        <a:t>337</a:t>
                      </a:r>
                      <a:endParaRPr lang="tr-TR" sz="1400" b="1" dirty="0">
                        <a:latin typeface="Times New Roman" panose="02020603050405020304" pitchFamily="18" charset="0"/>
                        <a:cs typeface="Times New Roman" panose="02020603050405020304" pitchFamily="18" charset="0"/>
                      </a:endParaRPr>
                    </a:p>
                  </a:txBody>
                  <a:tcPr anchor="ctr"/>
                </a:tc>
                <a:tc>
                  <a:txBody>
                    <a:bodyPr/>
                    <a:lstStyle/>
                    <a:p>
                      <a:pPr algn="ctr"/>
                      <a:r>
                        <a:rPr lang="tr-TR" sz="1400" b="1" dirty="0" smtClean="0">
                          <a:latin typeface="Times New Roman" panose="02020603050405020304" pitchFamily="18" charset="0"/>
                          <a:cs typeface="Times New Roman" panose="02020603050405020304" pitchFamily="18" charset="0"/>
                        </a:rPr>
                        <a:t>10,90</a:t>
                      </a:r>
                      <a:endParaRPr lang="tr-TR" sz="14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5755456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SAĞLIKLI KONUT</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4187"/>
          <a:stretch/>
        </p:blipFill>
        <p:spPr>
          <a:xfrm>
            <a:off x="0" y="1234440"/>
            <a:ext cx="9144000" cy="4630631"/>
          </a:xfrm>
          <a:prstGeom prst="rect">
            <a:avLst/>
          </a:prstGeom>
        </p:spPr>
      </p:pic>
    </p:spTree>
    <p:extLst>
      <p:ext uri="{BB962C8B-B14F-4D97-AF65-F5344CB8AC3E}">
        <p14:creationId xmlns:p14="http://schemas.microsoft.com/office/powerpoint/2010/main" val="4019680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MALİYET ARTIŞI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4751"/>
          <a:stretch/>
        </p:blipFill>
        <p:spPr>
          <a:xfrm>
            <a:off x="0" y="1131569"/>
            <a:ext cx="9144000" cy="4739851"/>
          </a:xfrm>
          <a:prstGeom prst="rect">
            <a:avLst/>
          </a:prstGeom>
        </p:spPr>
      </p:pic>
    </p:spTree>
    <p:extLst>
      <p:ext uri="{BB962C8B-B14F-4D97-AF65-F5344CB8AC3E}">
        <p14:creationId xmlns:p14="http://schemas.microsoft.com/office/powerpoint/2010/main" val="294930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Sürdürülebilir Kalkınma Hedefleri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7713"/>
            <a:ext cx="9144000" cy="4707307"/>
          </a:xfrm>
          <a:prstGeom prst="rect">
            <a:avLst/>
          </a:prstGeom>
        </p:spPr>
      </p:pic>
    </p:spTree>
    <p:extLst>
      <p:ext uri="{BB962C8B-B14F-4D97-AF65-F5344CB8AC3E}">
        <p14:creationId xmlns:p14="http://schemas.microsoft.com/office/powerpoint/2010/main" val="787356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TÜRKİYE’DE ÖRNEK BREEAM BİNASI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1004" r="625" b="1932"/>
          <a:stretch/>
        </p:blipFill>
        <p:spPr>
          <a:xfrm>
            <a:off x="28572" y="1120139"/>
            <a:ext cx="9086850" cy="4777741"/>
          </a:xfrm>
          <a:prstGeom prst="rect">
            <a:avLst/>
          </a:prstGeom>
        </p:spPr>
      </p:pic>
    </p:spTree>
    <p:extLst>
      <p:ext uri="{BB962C8B-B14F-4D97-AF65-F5344CB8AC3E}">
        <p14:creationId xmlns:p14="http://schemas.microsoft.com/office/powerpoint/2010/main" val="1983784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İklim Değişikliği ve Küresel Isınma</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799431"/>
            <a:ext cx="8831291" cy="3477875"/>
          </a:xfrm>
          <a:prstGeom prst="rect">
            <a:avLst/>
          </a:prstGeom>
        </p:spPr>
        <p:txBody>
          <a:bodyPr wrap="square">
            <a:spAutoFit/>
          </a:bodyPr>
          <a:lstStyle/>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İklim değişikliği en büyük çevresel, sosyal ve ekonomik tehditlerden birini teşkil etmektedir.</a:t>
            </a:r>
          </a:p>
          <a:p>
            <a:pPr marL="457200" indent="-457200" algn="just">
              <a:buFont typeface="Arial" panose="020B0604020202020204" pitchFamily="34" charset="0"/>
              <a:buChar char="•"/>
            </a:pPr>
            <a:r>
              <a:rPr lang="tr-TR" sz="2000" dirty="0" err="1" smtClean="0">
                <a:latin typeface="Times New Roman" panose="02020603050405020304" pitchFamily="18" charset="0"/>
                <a:cs typeface="Times New Roman" panose="02020603050405020304" pitchFamily="18" charset="0"/>
              </a:rPr>
              <a:t>Hükümetlerarası</a:t>
            </a:r>
            <a:r>
              <a:rPr lang="tr-TR" sz="2000" dirty="0" smtClean="0">
                <a:latin typeface="Times New Roman" panose="02020603050405020304" pitchFamily="18" charset="0"/>
                <a:cs typeface="Times New Roman" panose="02020603050405020304" pitchFamily="18" charset="0"/>
              </a:rPr>
              <a:t> İklim Değişikliği Paneli (IPCC), iklim sistemi kesin olarak ısınmaktadır, demektedir.</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Gözlemler, küresel ortalama hava ve okyanus sıcaklıklarının arttığını, kar ve bu erimelerinin yayıldığını ve küresel ortalama deniz seviyesinin yükseldiğini göstermektedir.</a:t>
            </a:r>
          </a:p>
          <a:p>
            <a:pPr marL="457200" indent="-4572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Isınmanın çoğunun insan faaliyetlerinden kaynaklanan sera gazı emisyonlarına atfedilebilmesi son derece olasıdır**</a:t>
            </a:r>
          </a:p>
          <a:p>
            <a:pPr marL="457200" indent="-4572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algn="just"/>
            <a:r>
              <a:rPr lang="tr-TR" sz="2000" b="1" dirty="0" smtClean="0">
                <a:latin typeface="Times New Roman" panose="02020603050405020304" pitchFamily="18" charset="0"/>
                <a:cs typeface="Times New Roman" panose="02020603050405020304" pitchFamily="18" charset="0"/>
              </a:rPr>
              <a:t>** Avrupa Çevre Ajansı</a:t>
            </a:r>
          </a:p>
        </p:txBody>
      </p:sp>
    </p:spTree>
    <p:extLst>
      <p:ext uri="{BB962C8B-B14F-4D97-AF65-F5344CB8AC3E}">
        <p14:creationId xmlns:p14="http://schemas.microsoft.com/office/powerpoint/2010/main" val="320678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Sürdürülebilir Kalkınma Hedefleri</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5212" t="10386" r="10309" b="10097"/>
          <a:stretch/>
        </p:blipFill>
        <p:spPr>
          <a:xfrm>
            <a:off x="971997" y="1592292"/>
            <a:ext cx="7200000" cy="3619744"/>
          </a:xfrm>
          <a:prstGeom prst="rect">
            <a:avLst/>
          </a:prstGeom>
          <a:ln>
            <a:solidFill>
              <a:schemeClr val="tx1"/>
            </a:solidFill>
          </a:ln>
        </p:spPr>
      </p:pic>
      <p:sp>
        <p:nvSpPr>
          <p:cNvPr id="7" name="Dikdörtgen 6"/>
          <p:cNvSpPr/>
          <p:nvPr/>
        </p:nvSpPr>
        <p:spPr>
          <a:xfrm>
            <a:off x="2453781" y="5360684"/>
            <a:ext cx="4236431" cy="400110"/>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Yıllara Göre Karbondioksit Salınımı</a:t>
            </a:r>
          </a:p>
        </p:txBody>
      </p:sp>
    </p:spTree>
    <p:extLst>
      <p:ext uri="{BB962C8B-B14F-4D97-AF65-F5344CB8AC3E}">
        <p14:creationId xmlns:p14="http://schemas.microsoft.com/office/powerpoint/2010/main" val="170930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Covid-19 Virüsü Önlemleri Sera Gazı Salınımlarının Düşmesine </a:t>
            </a:r>
          </a:p>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Neden Oldu</a:t>
            </a:r>
            <a:endParaRPr lang="tr-T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3973541" cy="4832092"/>
          </a:xfrm>
          <a:prstGeom prst="rect">
            <a:avLst/>
          </a:prstGeom>
        </p:spPr>
        <p:txBody>
          <a:bodyPr wrap="square">
            <a:spAutoFit/>
          </a:bodyPr>
          <a:lstStyle/>
          <a:p>
            <a:pPr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Covid-19 virüsü sebebiyle endüstriyel çalışma saatlerinin azaltılması, dükkanların kapalı tutulması ve değişen yaşam alışkanlıklarımız sebebiyle küresel emisyonlarda azalma meydana geldi.</a:t>
            </a:r>
          </a:p>
          <a:p>
            <a:pPr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Virüs ve iklim değişikliği arasında diğer kurulan bağlantı ise geçici de olsa Çin ve İtalya gibi virüsten en çok etkilenen ülkelerin sera gazı emisyonlarının azalması.</a:t>
            </a:r>
          </a:p>
          <a:p>
            <a:pPr algn="just">
              <a:buFont typeface="Arial" panose="020B0604020202020204" pitchFamily="34" charset="0"/>
              <a:buChar char="•"/>
            </a:pPr>
            <a:r>
              <a:rPr lang="tr-TR" dirty="0" err="1" smtClean="0">
                <a:latin typeface="Times New Roman" panose="02020603050405020304" pitchFamily="18" charset="0"/>
                <a:cs typeface="Times New Roman" panose="02020603050405020304" pitchFamily="18" charset="0"/>
              </a:rPr>
              <a:t>Guardian</a:t>
            </a:r>
            <a:r>
              <a:rPr lang="tr-TR" dirty="0" smtClean="0">
                <a:latin typeface="Times New Roman" panose="02020603050405020304" pitchFamily="18" charset="0"/>
                <a:cs typeface="Times New Roman" panose="02020603050405020304" pitchFamily="18" charset="0"/>
              </a:rPr>
              <a:t> gazetesine göre karbon salınımındaki bu azalma trendi devam ederse, 2008 mali krizinden bu yana küresel emisyonlarda ilk kez düşüş olacak.</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35625" t="11628" r="4000" b="19207"/>
          <a:stretch/>
        </p:blipFill>
        <p:spPr>
          <a:xfrm>
            <a:off x="4286250" y="1147922"/>
            <a:ext cx="4857750" cy="4768722"/>
          </a:xfrm>
          <a:prstGeom prst="rect">
            <a:avLst/>
          </a:prstGeom>
        </p:spPr>
      </p:pic>
    </p:spTree>
    <p:extLst>
      <p:ext uri="{BB962C8B-B14F-4D97-AF65-F5344CB8AC3E}">
        <p14:creationId xmlns:p14="http://schemas.microsoft.com/office/powerpoint/2010/main" val="416625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406910"/>
            <a:ext cx="8517837" cy="636625"/>
          </a:xfrm>
          <a:prstGeom prst="rect">
            <a:avLst/>
          </a:prstGeom>
        </p:spPr>
        <p:txBody>
          <a:bodyPr/>
          <a:lstStyle/>
          <a:p>
            <a:pPr fontAlgn="base">
              <a:lnSpc>
                <a:spcPct val="90000"/>
              </a:lnSpc>
              <a:spcBef>
                <a:spcPct val="0"/>
              </a:spcBef>
              <a:spcAft>
                <a:spcPct val="0"/>
              </a:spcAft>
            </a:pPr>
            <a:r>
              <a:rPr lang="tr-TR" sz="20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İklim Değişikliği, Hava Kirliliği ve Covid-19</a:t>
            </a: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2709" y="1147921"/>
            <a:ext cx="5070820" cy="3354765"/>
          </a:xfrm>
          <a:prstGeom prst="rect">
            <a:avLst/>
          </a:prstGeom>
        </p:spPr>
        <p:txBody>
          <a:bodyPr wrap="square">
            <a:spAutoFit/>
          </a:bodyPr>
          <a:lstStyle/>
          <a:p>
            <a:pPr algn="just">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Hava kirliliğine uzun maruz kalanlarda </a:t>
            </a:r>
            <a:r>
              <a:rPr lang="tr-TR" sz="2800" dirty="0" err="1" smtClean="0">
                <a:latin typeface="Times New Roman" panose="02020603050405020304" pitchFamily="18" charset="0"/>
                <a:cs typeface="Times New Roman" panose="02020603050405020304" pitchFamily="18" charset="0"/>
              </a:rPr>
              <a:t>corona</a:t>
            </a:r>
            <a:r>
              <a:rPr lang="tr-TR" sz="2800" dirty="0" smtClean="0">
                <a:latin typeface="Times New Roman" panose="02020603050405020304" pitchFamily="18" charset="0"/>
                <a:cs typeface="Times New Roman" panose="02020603050405020304" pitchFamily="18" charset="0"/>
              </a:rPr>
              <a:t> virüsünden ölme oranı arasında bağlantı var.</a:t>
            </a:r>
          </a:p>
          <a:p>
            <a:pPr algn="just">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Harvard </a:t>
            </a:r>
            <a:r>
              <a:rPr lang="tr-TR" dirty="0" err="1" smtClean="0">
                <a:latin typeface="Times New Roman" panose="02020603050405020304" pitchFamily="18" charset="0"/>
                <a:cs typeface="Times New Roman" panose="02020603050405020304" pitchFamily="18" charset="0"/>
              </a:rPr>
              <a:t>Uni</a:t>
            </a:r>
            <a:r>
              <a:rPr lang="tr-TR" dirty="0" smtClean="0">
                <a:latin typeface="Times New Roman" panose="02020603050405020304" pitchFamily="18" charset="0"/>
                <a:cs typeface="Times New Roman" panose="02020603050405020304" pitchFamily="18" charset="0"/>
              </a:rPr>
              <a:t>. Halk Sağlığı Bölümü Araştırmaları</a:t>
            </a:r>
          </a:p>
          <a:p>
            <a:pPr algn="just">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PM2.5 Tehlikeli Partiküller</a:t>
            </a:r>
          </a:p>
          <a:p>
            <a:pPr marL="457200" indent="-4572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59241" t="8195" r="3536" b="7112"/>
          <a:stretch/>
        </p:blipFill>
        <p:spPr>
          <a:xfrm>
            <a:off x="5383529" y="1223009"/>
            <a:ext cx="3268981" cy="4469131"/>
          </a:xfrm>
          <a:prstGeom prst="rect">
            <a:avLst/>
          </a:prstGeom>
        </p:spPr>
      </p:pic>
    </p:spTree>
    <p:extLst>
      <p:ext uri="{BB962C8B-B14F-4D97-AF65-F5344CB8AC3E}">
        <p14:creationId xmlns:p14="http://schemas.microsoft.com/office/powerpoint/2010/main" val="268045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26344</TotalTime>
  <Words>1993</Words>
  <Application>Microsoft Office PowerPoint</Application>
  <PresentationFormat>Ekran Gösterisi (4:3)</PresentationFormat>
  <Paragraphs>320</Paragraphs>
  <Slides>50</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50</vt:i4>
      </vt:variant>
    </vt:vector>
  </HeadingPairs>
  <TitlesOfParts>
    <vt:vector size="58" baseType="lpstr">
      <vt:lpstr>ＭＳ Ｐゴシック</vt:lpstr>
      <vt:lpstr>Arial</vt:lpstr>
      <vt:lpstr>Calibri</vt:lpstr>
      <vt:lpstr>Times New Roman</vt:lpstr>
      <vt:lpstr>Wingdings</vt:lpstr>
      <vt:lpstr>ekonomi</vt:lpstr>
      <vt:lpstr>1_Rics</vt:lpstr>
      <vt:lpstr>h.t.</vt:lpstr>
      <vt:lpstr>PowerPoint Sunusu</vt:lpstr>
      <vt:lpstr>PowerPoint Sunusu</vt:lpstr>
      <vt:lpstr>  </vt:lpstr>
      <vt:lpstr>  </vt:lpstr>
      <vt:lpstr>  </vt:lpstr>
      <vt:lpstr>  </vt:lpstr>
      <vt:lpstr>  </vt:lpstr>
      <vt:lpstr>  </vt:lpstr>
      <vt:lpstr>  </vt:lpstr>
      <vt:lpstr>  </vt:lpstr>
      <vt:lpstr>  </vt:lpstr>
      <vt:lpstr>  </vt:lpstr>
      <vt:lpstr>  </vt:lpstr>
      <vt:lpstr>  </vt:lpstr>
      <vt:lpstr>  </vt:lpstr>
      <vt:lpstr>  </vt:lpstr>
      <vt:lpstr>PowerPoint Sunusu</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Sunusu</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sinan güneş</cp:lastModifiedBy>
  <cp:revision>1004</cp:revision>
  <cp:lastPrinted>2016-10-24T07:53:35Z</cp:lastPrinted>
  <dcterms:created xsi:type="dcterms:W3CDTF">2016-09-18T09:35:24Z</dcterms:created>
  <dcterms:modified xsi:type="dcterms:W3CDTF">2020-05-07T07:56:50Z</dcterms:modified>
</cp:coreProperties>
</file>