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343020"/>
          </a:xfrm>
        </p:spPr>
        <p:txBody>
          <a:bodyPr/>
          <a:lstStyle/>
          <a:p>
            <a:pPr algn="ctr"/>
            <a:r>
              <a:rPr lang="tr-TR" dirty="0" smtClean="0"/>
              <a:t>ANKİLOZAN SPONDİLİT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415042"/>
          </a:xfrm>
        </p:spPr>
        <p:txBody>
          <a:bodyPr>
            <a:normAutofit/>
          </a:bodyPr>
          <a:lstStyle/>
          <a:p>
            <a:pPr algn="ctr"/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ÖĞR. GÖR. OSMAN ŞENOL YILDIZ</a:t>
            </a:r>
          </a:p>
          <a:p>
            <a:pPr algn="ctr"/>
            <a:r>
              <a:rPr lang="tr-TR" dirty="0" smtClean="0"/>
              <a:t>AÜ HAYMANA MYO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F76E20-7230-44D6-B6D1-D9189E6D8223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400" b="1" dirty="0" err="1" smtClean="0"/>
              <a:t>İnflamatuar</a:t>
            </a:r>
            <a:r>
              <a:rPr lang="tr-TR" altLang="tr-TR" sz="3400" b="1" dirty="0" smtClean="0"/>
              <a:t> Bel Ağrısının Özellikleri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40 yaşından önce başlaması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Sinsi başlangıç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En az 3 aydır sürmekte olması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Sabahları ve uzun dinlenmekle bel ağrısının artması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Egzersiz veya hareketle ağrıda rahatlama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8E44FC-BF96-4DCD-AAA9-8C5482FE5689}" type="slidenum">
              <a:rPr lang="tr-TR" altLang="tr-TR"/>
              <a:pPr/>
              <a:t>11</a:t>
            </a:fld>
            <a:endParaRPr lang="tr-TR" altLang="tr-TR"/>
          </a:p>
        </p:txBody>
      </p:sp>
      <p:graphicFrame>
        <p:nvGraphicFramePr>
          <p:cNvPr id="203920" name="Group 144"/>
          <p:cNvGraphicFramePr>
            <a:graphicFrameLocks noGrp="1"/>
          </p:cNvGraphicFramePr>
          <p:nvPr/>
        </p:nvGraphicFramePr>
        <p:xfrm>
          <a:off x="0" y="357166"/>
          <a:ext cx="9144000" cy="5125960"/>
        </p:xfrm>
        <a:graphic>
          <a:graphicData uri="http://schemas.openxmlformats.org/drawingml/2006/table">
            <a:tbl>
              <a:tblPr/>
              <a:tblGrid>
                <a:gridCol w="2598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3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85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İ</a:t>
                      </a:r>
                      <a:r>
                        <a:rPr kumimoji="0" lang="tr-TR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nflamatuvar bel</a:t>
                      </a:r>
                      <a:r>
                        <a:rPr kumimoji="0" lang="tr-TR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  <a:ea typeface="SimSun" charset="-122"/>
                        </a:rPr>
                        <a:t>ağrısı</a:t>
                      </a:r>
                      <a:endParaRPr kumimoji="0" lang="tr-TR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Mekanik bel ağrısı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Sabah tutukluğu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Genellikle uzun süreli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Genellikle yok veya kısa süreli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16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Ağrı/tutukluk maksimal olduğu dönem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Geceyarısından sonra ve sabaha karşı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Günün ilerleyen saatlerinde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9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E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gz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er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siz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/a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k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tivit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e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Semptomları rahatlatır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Semptomları kötüleştirir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Süre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Kronik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Akut veya kronik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95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Başlangıç yaşı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12-40</a:t>
                      </a:r>
                      <a:endParaRPr kumimoji="0" lang="tr-TR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(</a:t>
                      </a:r>
                      <a:r>
                        <a:rPr kumimoji="0" lang="tr-TR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pik yaş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 26 )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ea typeface="SimSun" charset="-122"/>
                          <a:cs typeface="Times New Roman" pitchFamily="18" charset="0"/>
                        </a:rPr>
                        <a:t>20-65</a:t>
                      </a:r>
                      <a:endParaRPr kumimoji="0" lang="en-US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  <a:ea typeface="SimSun" charset="-122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2B9FB8-4EFB-435A-9495-2E7F55C309D0}" type="slidenum">
              <a:rPr lang="tr-TR" altLang="tr-TR"/>
              <a:pPr/>
              <a:t>12</a:t>
            </a:fld>
            <a:endParaRPr lang="tr-TR" altLang="tr-TR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Klinik  Bulgular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752600"/>
            <a:ext cx="7670830" cy="4267200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z="2600" dirty="0" err="1" smtClean="0"/>
              <a:t>Sakroileit</a:t>
            </a:r>
            <a:r>
              <a:rPr lang="tr-TR" altLang="tr-TR" sz="2600" dirty="0" smtClean="0"/>
              <a:t> ve </a:t>
            </a:r>
            <a:r>
              <a:rPr lang="tr-TR" altLang="tr-TR" sz="2600" dirty="0" err="1" smtClean="0"/>
              <a:t>spondylitis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Artrit</a:t>
            </a:r>
            <a:r>
              <a:rPr lang="tr-TR" altLang="tr-TR" sz="2600" dirty="0" smtClean="0"/>
              <a:t> (kalça,ayak bileği..vs)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Entezit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Spondilodiskit</a:t>
            </a: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İlerleyen  dönemlerde </a:t>
            </a:r>
            <a:r>
              <a:rPr lang="tr-TR" altLang="tr-TR" sz="2600" dirty="0" err="1" smtClean="0"/>
              <a:t>vertebral</a:t>
            </a:r>
            <a:r>
              <a:rPr lang="tr-TR" altLang="tr-TR" sz="2600" dirty="0" smtClean="0"/>
              <a:t> kırık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err="1" smtClean="0"/>
              <a:t>Sekonder</a:t>
            </a:r>
            <a:r>
              <a:rPr lang="tr-TR" altLang="tr-TR" sz="2600" dirty="0" smtClean="0"/>
              <a:t>  Osteoporoz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C3238A-27AD-4837-9B3B-CFB1823DED13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3665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altLang="tr-TR" sz="29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900" dirty="0" err="1" smtClean="0"/>
              <a:t>AS’te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periferik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artrit</a:t>
            </a:r>
            <a:r>
              <a:rPr lang="tr-TR" altLang="tr-TR" sz="2900" dirty="0" smtClean="0"/>
              <a:t>  mono yada </a:t>
            </a:r>
            <a:r>
              <a:rPr lang="tr-TR" altLang="tr-TR" sz="2900" dirty="0" err="1" smtClean="0"/>
              <a:t>oligoartikülerdir</a:t>
            </a:r>
            <a:r>
              <a:rPr lang="tr-TR" altLang="tr-TR" sz="2900" dirty="0" smtClean="0"/>
              <a:t>. En çok kalça eklemi tutulumu olur.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9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900" dirty="0" err="1" smtClean="0"/>
              <a:t>Entezitler</a:t>
            </a:r>
            <a:r>
              <a:rPr lang="tr-TR" altLang="tr-TR" sz="2900" dirty="0" smtClean="0"/>
              <a:t> en çok </a:t>
            </a:r>
            <a:r>
              <a:rPr lang="tr-TR" altLang="tr-TR" sz="2900" dirty="0" err="1" smtClean="0"/>
              <a:t>aşil</a:t>
            </a:r>
            <a:r>
              <a:rPr lang="tr-TR" altLang="tr-TR" sz="2900" dirty="0" smtClean="0"/>
              <a:t> ve </a:t>
            </a:r>
            <a:r>
              <a:rPr lang="tr-TR" altLang="tr-TR" sz="2900" dirty="0" err="1" smtClean="0"/>
              <a:t>plantar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tendon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insersiyosunda</a:t>
            </a:r>
            <a:r>
              <a:rPr lang="tr-TR" altLang="tr-TR" sz="2900" dirty="0" smtClean="0"/>
              <a:t> olur ve topuk ağrısına yol açar.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020EE1-4D85-414F-BA5F-33F5FD9B092E}" type="slidenum">
              <a:rPr lang="tr-TR" altLang="tr-TR"/>
              <a:pPr/>
              <a:t>14</a:t>
            </a:fld>
            <a:endParaRPr lang="tr-TR" altLang="tr-TR"/>
          </a:p>
        </p:txBody>
      </p:sp>
      <p:pic>
        <p:nvPicPr>
          <p:cNvPr id="1945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836613"/>
            <a:ext cx="3346450" cy="4743450"/>
          </a:xfrm>
          <a:noFill/>
        </p:spPr>
      </p:pic>
      <p:pic>
        <p:nvPicPr>
          <p:cNvPr id="1946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1268413"/>
            <a:ext cx="4824413" cy="384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51C018-5056-4D49-B5B0-065FCA36CEC8}" type="slidenum">
              <a:rPr lang="tr-TR" altLang="tr-TR"/>
              <a:pPr/>
              <a:t>15</a:t>
            </a:fld>
            <a:endParaRPr lang="tr-TR" altLang="tr-TR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85918" y="500042"/>
            <a:ext cx="5194300" cy="613092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53B1C3-F04F-4253-ABD3-E9DE27C4A3BD}" type="slidenum">
              <a:rPr lang="tr-TR" altLang="tr-TR"/>
              <a:pPr/>
              <a:t>16</a:t>
            </a:fld>
            <a:endParaRPr lang="tr-TR" altLang="tr-TR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Eklem Dışı Bulgular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Genel semptomlar:</a:t>
            </a:r>
            <a:r>
              <a:rPr lang="tr-TR" altLang="tr-TR" sz="2600" smtClean="0"/>
              <a:t> Bazı hastalarda ve özellikle JAS’te erken dönemde iştahsızlık, halsizlik, kilo kaybı ve düşük derecede ateş görülebilir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Göz bulguları</a:t>
            </a:r>
            <a:r>
              <a:rPr lang="tr-TR" altLang="tr-TR" sz="26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600" b="1" smtClean="0"/>
              <a:t>Kardiyovasküler bulgular</a:t>
            </a:r>
            <a:r>
              <a:rPr lang="tr-TR" altLang="tr-TR" sz="2600" smtClean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Akciğer tutulumu</a:t>
            </a:r>
            <a:r>
              <a:rPr lang="tr-TR" altLang="tr-TR" sz="2800" smtClean="0"/>
              <a:t>:</a:t>
            </a:r>
            <a:endParaRPr lang="tr-TR" altLang="tr-TR" sz="28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Böbrek tutulumu: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b="1" smtClean="0"/>
              <a:t>Nörolojik bulgular</a:t>
            </a:r>
            <a:endParaRPr lang="tr-TR" altLang="tr-TR" sz="2800" smtClean="0"/>
          </a:p>
          <a:p>
            <a:pPr eaLnBrk="1" hangingPunct="1">
              <a:lnSpc>
                <a:spcPct val="90000"/>
              </a:lnSpc>
            </a:pPr>
            <a:endParaRPr lang="tr-TR" altLang="tr-TR" sz="26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CFDF13-CCA1-4D4F-8E99-392660729DBC}" type="slidenum">
              <a:rPr lang="tr-TR" altLang="tr-TR"/>
              <a:pPr/>
              <a:t>17</a:t>
            </a:fld>
            <a:endParaRPr lang="tr-TR" altLang="tr-TR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Fizik Muayene Bulguları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 (SİE) hassasiyeti;</a:t>
            </a:r>
          </a:p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smtClean="0"/>
              <a:t>Bel hareketlerinde – boyun hareketlerinde  ve tutulan eklemlerde tutukluk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15DCE8-7D4E-47D5-BE13-B08646C46E60}" type="slidenum">
              <a:rPr lang="tr-TR" altLang="tr-TR"/>
              <a:pPr/>
              <a:t>18</a:t>
            </a:fld>
            <a:endParaRPr lang="tr-TR" alt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30725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b="1" smtClean="0"/>
              <a:t>Göğüs ekspansiyonu;</a:t>
            </a:r>
            <a:r>
              <a:rPr lang="tr-TR" altLang="tr-TR" smtClean="0"/>
              <a:t> 4.interkostal aralıktan yapılan ölçümde maksimum  zorlu  ekspirasyonu takiben yapılan  zorlu inspirasyon arasındki fark  ≥5 cm olması gerekir.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A6358-6650-434C-902E-00D6AAC9A4E7}" type="slidenum">
              <a:rPr lang="tr-TR" altLang="tr-TR"/>
              <a:pPr/>
              <a:t>19</a:t>
            </a:fld>
            <a:endParaRPr lang="tr-TR" altLang="tr-TR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Postür</a:t>
            </a:r>
            <a:r>
              <a:rPr lang="tr-TR" altLang="tr-TR" b="1" dirty="0" smtClean="0"/>
              <a:t> analizi</a:t>
            </a:r>
            <a:endParaRPr lang="en-GB" altLang="tr-TR" b="1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Sırt duvara dayalı, ayakta dik dururken ölçülen </a:t>
            </a:r>
            <a:r>
              <a:rPr lang="tr-TR" altLang="tr-TR" sz="2400" b="1" dirty="0" err="1" smtClean="0"/>
              <a:t>oksiput</a:t>
            </a:r>
            <a:r>
              <a:rPr lang="tr-TR" altLang="tr-TR" sz="2400" b="1" dirty="0" smtClean="0"/>
              <a:t>-duvar mesafesinin</a:t>
            </a:r>
            <a:r>
              <a:rPr lang="tr-TR" altLang="tr-TR" sz="2400" dirty="0" smtClean="0"/>
              <a:t> sıfır olması gerekirken, artmış olduğu görülür. 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Tüm omurga hareketleri giderek kısıtlanır ve </a:t>
            </a:r>
            <a:r>
              <a:rPr lang="tr-TR" altLang="tr-TR" sz="2400" dirty="0" err="1" smtClean="0"/>
              <a:t>lomber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lordoz</a:t>
            </a:r>
            <a:r>
              <a:rPr lang="tr-TR" altLang="tr-TR" sz="2400" dirty="0" smtClean="0"/>
              <a:t> azalır, </a:t>
            </a:r>
            <a:r>
              <a:rPr lang="tr-TR" altLang="tr-TR" sz="2400" dirty="0" err="1" smtClean="0"/>
              <a:t>dorsal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kifoz</a:t>
            </a:r>
            <a:r>
              <a:rPr lang="tr-TR" altLang="tr-TR" sz="2400" dirty="0" smtClean="0"/>
              <a:t> artar, göğüs ön duvarı düzleşir, karın öne doğru çıkar. </a:t>
            </a:r>
            <a:r>
              <a:rPr lang="tr-TR" altLang="tr-TR" sz="2400" dirty="0" err="1" smtClean="0"/>
              <a:t>Diyafragmatik</a:t>
            </a:r>
            <a:r>
              <a:rPr lang="tr-TR" altLang="tr-TR" sz="2400" dirty="0" smtClean="0"/>
              <a:t> solunum artar.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 smtClean="0"/>
              <a:t>Kalçada </a:t>
            </a:r>
            <a:r>
              <a:rPr lang="tr-TR" altLang="tr-TR" sz="2400" dirty="0" err="1" smtClean="0"/>
              <a:t>fleksiyon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deformitesi</a:t>
            </a:r>
            <a:r>
              <a:rPr lang="tr-TR" altLang="tr-TR" sz="2400" dirty="0" smtClean="0"/>
              <a:t> oluşur. Hasta vücut ağırlık merkezini dengelemek için dizler hafif </a:t>
            </a:r>
            <a:r>
              <a:rPr lang="tr-TR" altLang="tr-TR" sz="2400" dirty="0" err="1" smtClean="0"/>
              <a:t>fleksiyonda</a:t>
            </a:r>
            <a:r>
              <a:rPr lang="tr-TR" altLang="tr-TR" sz="2400" dirty="0" smtClean="0"/>
              <a:t> durur.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400" dirty="0" smtClean="0"/>
              <a:t>	</a:t>
            </a:r>
          </a:p>
          <a:p>
            <a:pPr eaLnBrk="1" hangingPunct="1">
              <a:lnSpc>
                <a:spcPct val="90000"/>
              </a:lnSpc>
            </a:pPr>
            <a:endParaRPr lang="en-GB" altLang="tr-TR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D91129-200B-4473-B673-F05EBC133E4C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Ankilozan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Spondilit</a:t>
            </a:r>
            <a:endParaRPr lang="tr-TR" altLang="tr-TR" b="1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600" dirty="0" smtClean="0"/>
              <a:t>Ankiloz (füzyon) ve  </a:t>
            </a:r>
            <a:r>
              <a:rPr lang="tr-TR" altLang="tr-TR" sz="2600" dirty="0" err="1" smtClean="0"/>
              <a:t>Spondylos</a:t>
            </a:r>
            <a:r>
              <a:rPr lang="tr-TR" altLang="tr-TR" sz="2600" dirty="0" smtClean="0"/>
              <a:t> (</a:t>
            </a:r>
            <a:r>
              <a:rPr lang="tr-TR" altLang="tr-TR" sz="2600" dirty="0" err="1" smtClean="0"/>
              <a:t>vertebral</a:t>
            </a:r>
            <a:r>
              <a:rPr lang="tr-TR" altLang="tr-TR" sz="2600" dirty="0" smtClean="0"/>
              <a:t> disk) anlamında Yunanca bir kelime, 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Erkek /Kadın; 3/1, kadınlarda yavaş seyir,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Başlangıç  gençlik dönemi  20’li yaşlar</a:t>
            </a:r>
          </a:p>
          <a:p>
            <a:pPr eaLnBrk="1" hangingPunct="1"/>
            <a:endParaRPr lang="tr-TR" altLang="tr-TR" sz="2600" dirty="0" smtClean="0">
              <a:cs typeface="Times New Roman" pitchFamily="18" charset="0"/>
            </a:endParaRPr>
          </a:p>
          <a:p>
            <a:pPr eaLnBrk="1" hangingPunct="1"/>
            <a:r>
              <a:rPr lang="tr-TR" altLang="tr-TR" sz="2600" dirty="0" smtClean="0">
                <a:cs typeface="Times New Roman" pitchFamily="18" charset="0"/>
              </a:rPr>
              <a:t>AS hastalarının 1.derece akrabalarında </a:t>
            </a:r>
            <a:r>
              <a:rPr lang="tr-TR" altLang="tr-TR" sz="2600" dirty="0" err="1" smtClean="0">
                <a:cs typeface="Times New Roman" pitchFamily="18" charset="0"/>
              </a:rPr>
              <a:t>prevelans</a:t>
            </a:r>
            <a:r>
              <a:rPr lang="tr-TR" altLang="tr-TR" sz="2600" dirty="0" smtClean="0">
                <a:cs typeface="Times New Roman" pitchFamily="18" charset="0"/>
              </a:rPr>
              <a:t> % 10-30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72FEF-57BD-43A6-8B58-8A25B8C2DBD2}" type="slidenum">
              <a:rPr lang="tr-TR" altLang="tr-TR"/>
              <a:pPr/>
              <a:t>20</a:t>
            </a:fld>
            <a:endParaRPr lang="tr-TR" altLang="tr-TR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Tedavi Amacı</a:t>
            </a:r>
            <a:endParaRPr lang="tr-TR" altLang="tr-TR" dirty="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Ağrı ve tutukluğun giderilmesi,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Eklem hareketliliğinin korunması,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err="1" smtClean="0"/>
              <a:t>Deformitelerin</a:t>
            </a:r>
            <a:r>
              <a:rPr lang="tr-TR" altLang="tr-TR" dirty="0" smtClean="0"/>
              <a:t> engellenmesi,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Komplikasyonların önlenmesi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Günlük yaşamın engellilik olmadan sürdürülmesinin sağlanması, olmalıdır. 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0ECB27-26A6-4F6C-9965-E8CC183D9817}" type="slidenum">
              <a:rPr lang="tr-TR" altLang="tr-TR"/>
              <a:pPr/>
              <a:t>21</a:t>
            </a:fld>
            <a:endParaRPr lang="tr-TR" altLang="tr-TR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3400" b="1" dirty="0" smtClean="0"/>
              <a:t>Fizik Tedavi ve Rehabilitasyon</a:t>
            </a:r>
            <a:endParaRPr lang="en-GB" altLang="tr-TR" sz="3400" b="1" dirty="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b="1" smtClean="0"/>
              <a:t>Egzersiz: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Omurgaya yönelik özellikle spinal ektansör kas grubunu güçlendirme egzersizleri, fleksiyondan kaçınılmalı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Postür egzersizleri,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Göğüs ekspansiyonunu koruyucu solunum egzersizleri her gün düzenli yapılmalıdır.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Yüzme,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Tüm eklemlere EHA egzersizleri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90D94A-C4A3-4277-960F-A12D79015E5E}" type="slidenum">
              <a:rPr lang="tr-TR" altLang="tr-TR"/>
              <a:pPr/>
              <a:t>22</a:t>
            </a:fld>
            <a:endParaRPr lang="tr-TR" altLang="tr-TR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Yüzeyel</a:t>
            </a:r>
            <a:r>
              <a:rPr lang="tr-TR" altLang="tr-TR" dirty="0" smtClean="0"/>
              <a:t> soğuk, sıcak uygulamaları, derin ısıtıcı ajanlar, analjezik akımlar ağrının azaltılması, eklem hareket açıklığının arttırılması ve egzersizlerin yapılmasına yardımcıdır.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Hidroterapi, su içi egzersiz, hareketlerin maksimum sınırda yapılabildiği bir ortam oluşturur.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dirty="0" smtClean="0"/>
              <a:t> </a:t>
            </a:r>
            <a:endParaRPr lang="en-GB" altLang="tr-T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C67ACD-57FD-429C-A682-5B5422CEFD1B}" type="slidenum">
              <a:rPr lang="tr-TR" altLang="tr-TR"/>
              <a:pPr/>
              <a:t>23</a:t>
            </a:fld>
            <a:endParaRPr lang="tr-TR" altLang="tr-TR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err="1" smtClean="0"/>
              <a:t>Kifoz</a:t>
            </a:r>
            <a:r>
              <a:rPr lang="tr-TR" altLang="tr-TR" sz="2600" dirty="0" smtClean="0"/>
              <a:t> ve kalça </a:t>
            </a:r>
            <a:r>
              <a:rPr lang="tr-TR" altLang="tr-TR" sz="2600" dirty="0" err="1" smtClean="0"/>
              <a:t>fleksiyon</a:t>
            </a:r>
            <a:r>
              <a:rPr lang="tr-TR" altLang="tr-TR" sz="2600" dirty="0" smtClean="0"/>
              <a:t> </a:t>
            </a:r>
            <a:r>
              <a:rPr lang="tr-TR" altLang="tr-TR" sz="2600" dirty="0" err="1" smtClean="0"/>
              <a:t>kontraktürünün</a:t>
            </a:r>
            <a:r>
              <a:rPr lang="tr-TR" altLang="tr-TR" sz="2600" dirty="0" smtClean="0"/>
              <a:t> önlenmesi için günde en az 15-30 dakika yüzükoyun yatma, sert ve düz yatakta sadece boyun desteği sağlayacak ince bir yastık kullanarak uyuma, otururken dik </a:t>
            </a:r>
            <a:r>
              <a:rPr lang="tr-TR" altLang="tr-TR" sz="2600" dirty="0" err="1" smtClean="0"/>
              <a:t>postürü</a:t>
            </a:r>
            <a:r>
              <a:rPr lang="tr-TR" altLang="tr-TR" sz="2600" dirty="0" smtClean="0"/>
              <a:t> koruma ve sportif aktiviteler önerilmelidir.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2600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600" dirty="0" smtClean="0"/>
              <a:t>Gerekli koşullarda boyunluk, baston gibi destekleyici yardımcı cihazlar kullanılabilir. </a:t>
            </a:r>
            <a:endParaRPr lang="en-GB" altLang="tr-TR" sz="2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AEF079-69C8-4374-8B2A-2BE09FC3D6BA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Ankilozan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Spondilit</a:t>
            </a:r>
            <a:endParaRPr lang="tr-TR" altLang="tr-TR" b="1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zh-CN" dirty="0" smtClean="0"/>
          </a:p>
          <a:p>
            <a:pPr eaLnBrk="1" hangingPunct="1"/>
            <a:r>
              <a:rPr lang="tr-TR" altLang="zh-CN" dirty="0" smtClean="0"/>
              <a:t>Kronik, </a:t>
            </a:r>
            <a:r>
              <a:rPr lang="tr-TR" altLang="zh-CN" dirty="0" err="1" smtClean="0"/>
              <a:t>progresif</a:t>
            </a:r>
            <a:r>
              <a:rPr lang="tr-TR" altLang="zh-CN" dirty="0" smtClean="0"/>
              <a:t>, </a:t>
            </a:r>
            <a:r>
              <a:rPr lang="tr-TR" altLang="zh-CN" dirty="0" err="1" smtClean="0"/>
              <a:t>inflamatuvar</a:t>
            </a:r>
            <a:r>
              <a:rPr lang="tr-TR" altLang="zh-CN" dirty="0" smtClean="0"/>
              <a:t>, özellikle </a:t>
            </a:r>
            <a:r>
              <a:rPr lang="tr-TR" altLang="zh-CN" dirty="0" err="1" smtClean="0"/>
              <a:t>sakroiliyak</a:t>
            </a:r>
            <a:r>
              <a:rPr lang="tr-TR" altLang="zh-CN" dirty="0" smtClean="0"/>
              <a:t> ve </a:t>
            </a:r>
            <a:r>
              <a:rPr lang="tr-TR" altLang="zh-CN" dirty="0" err="1" smtClean="0"/>
              <a:t>spinal</a:t>
            </a:r>
            <a:r>
              <a:rPr lang="tr-TR" altLang="zh-CN" dirty="0" smtClean="0"/>
              <a:t> eklemleri tutan, kalça ve omuz gibi büyük eklemleri de tutabilen zaman içinde ciddi </a:t>
            </a:r>
            <a:r>
              <a:rPr lang="tr-TR" altLang="zh-CN" dirty="0" err="1" smtClean="0"/>
              <a:t>postür</a:t>
            </a:r>
            <a:r>
              <a:rPr lang="tr-TR" altLang="zh-CN" dirty="0" smtClean="0"/>
              <a:t> bozukluğu ve </a:t>
            </a:r>
            <a:r>
              <a:rPr lang="tr-TR" altLang="zh-CN" dirty="0" err="1" smtClean="0"/>
              <a:t>deformitelere</a:t>
            </a:r>
            <a:r>
              <a:rPr lang="tr-TR" altLang="zh-CN" dirty="0" smtClean="0"/>
              <a:t> neden olarak fonksiyon bozukluğuna yol açan </a:t>
            </a:r>
            <a:r>
              <a:rPr lang="tr-TR" altLang="zh-CN" dirty="0" err="1" smtClean="0"/>
              <a:t>etyolojisi</a:t>
            </a:r>
            <a:r>
              <a:rPr lang="tr-TR" altLang="zh-CN" dirty="0" smtClean="0"/>
              <a:t> bilinmeyen bir </a:t>
            </a:r>
            <a:r>
              <a:rPr lang="tr-TR" altLang="zh-CN" dirty="0" err="1" smtClean="0"/>
              <a:t>romatizmal</a:t>
            </a:r>
            <a:r>
              <a:rPr lang="tr-TR" altLang="zh-CN" dirty="0" smtClean="0"/>
              <a:t> hastalıktır.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23C32C-3FDB-48D3-83F3-AF738A354B49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Etyoloji</a:t>
            </a:r>
            <a:endParaRPr lang="tr-TR" altLang="tr-TR" b="1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Genetik yatkınlık 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İmmünolojik faktörler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Enfeksiyon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Kişinin </a:t>
            </a:r>
            <a:r>
              <a:rPr lang="tr-TR" altLang="tr-TR" dirty="0" err="1" smtClean="0"/>
              <a:t>immünitesi</a:t>
            </a:r>
            <a:r>
              <a:rPr lang="tr-TR" altLang="tr-TR" dirty="0" smtClean="0"/>
              <a:t> önemli HLA B27 pozitifliği</a:t>
            </a:r>
          </a:p>
          <a:p>
            <a:pPr eaLnBrk="1" hangingPunct="1">
              <a:buNone/>
            </a:pPr>
            <a:r>
              <a:rPr lang="tr-TR" altLang="tr-TR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ADD8F2-8A83-4DF4-84B3-7FA8B8B8C5EF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Patoloji</a:t>
            </a:r>
            <a:endParaRPr lang="en-GB" altLang="tr-TR" b="1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600" dirty="0" err="1" smtClean="0"/>
              <a:t>AS’de</a:t>
            </a:r>
            <a:r>
              <a:rPr lang="tr-TR" altLang="tr-TR" sz="2600" dirty="0" smtClean="0"/>
              <a:t> etkilenen yapılar eklem kapsülleri, </a:t>
            </a:r>
            <a:r>
              <a:rPr lang="tr-TR" altLang="tr-TR" sz="2600" dirty="0" err="1" smtClean="0"/>
              <a:t>intervertebral</a:t>
            </a:r>
            <a:r>
              <a:rPr lang="tr-TR" altLang="tr-TR" sz="2600" dirty="0" smtClean="0"/>
              <a:t> diskler  ve  </a:t>
            </a:r>
            <a:r>
              <a:rPr lang="tr-TR" altLang="tr-TR" sz="2600" dirty="0" err="1" smtClean="0"/>
              <a:t>ligamanların</a:t>
            </a:r>
            <a:r>
              <a:rPr lang="tr-TR" altLang="tr-TR" sz="2600" dirty="0" smtClean="0"/>
              <a:t> kemiğe tutunma yerleri (</a:t>
            </a:r>
            <a:r>
              <a:rPr lang="tr-TR" altLang="tr-TR" sz="2600" dirty="0" err="1" smtClean="0"/>
              <a:t>entesis</a:t>
            </a:r>
            <a:r>
              <a:rPr lang="tr-TR" altLang="tr-TR" sz="2600" dirty="0" smtClean="0"/>
              <a:t>), </a:t>
            </a:r>
            <a:r>
              <a:rPr lang="tr-TR" altLang="tr-TR" sz="2600" dirty="0" err="1" smtClean="0"/>
              <a:t>apofizer</a:t>
            </a:r>
            <a:r>
              <a:rPr lang="tr-TR" altLang="tr-TR" sz="2600" dirty="0" smtClean="0"/>
              <a:t> ve </a:t>
            </a: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eklemlerin </a:t>
            </a:r>
            <a:r>
              <a:rPr lang="tr-TR" altLang="tr-TR" sz="2600" dirty="0" err="1" smtClean="0"/>
              <a:t>sinoviyasıdır</a:t>
            </a:r>
            <a:r>
              <a:rPr lang="tr-TR" altLang="tr-TR" sz="26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err="1" smtClean="0"/>
              <a:t>Entezit</a:t>
            </a:r>
            <a:r>
              <a:rPr lang="tr-TR" altLang="tr-TR" sz="2600" dirty="0" smtClean="0"/>
              <a:t> bölgeleri; </a:t>
            </a:r>
            <a:r>
              <a:rPr lang="tr-TR" altLang="tr-TR" sz="2600" dirty="0" err="1" smtClean="0"/>
              <a:t>simfisiz</a:t>
            </a:r>
            <a:r>
              <a:rPr lang="tr-TR" altLang="tr-TR" sz="2600" dirty="0" smtClean="0"/>
              <a:t> </a:t>
            </a:r>
            <a:r>
              <a:rPr lang="tr-TR" altLang="tr-TR" sz="2600" dirty="0" err="1" smtClean="0"/>
              <a:t>pubis</a:t>
            </a:r>
            <a:r>
              <a:rPr lang="tr-TR" altLang="tr-TR" sz="2600" dirty="0" smtClean="0"/>
              <a:t>, </a:t>
            </a:r>
            <a:r>
              <a:rPr lang="tr-TR" altLang="tr-TR" dirty="0" err="1" smtClean="0"/>
              <a:t>vertebralar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iliak</a:t>
            </a:r>
            <a:r>
              <a:rPr lang="tr-TR" altLang="tr-TR" sz="2600" dirty="0" smtClean="0"/>
              <a:t> kanatlar, </a:t>
            </a:r>
            <a:r>
              <a:rPr lang="tr-TR" altLang="tr-TR" sz="2600" dirty="0" err="1" smtClean="0"/>
              <a:t>trokanterler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patella</a:t>
            </a:r>
            <a:r>
              <a:rPr lang="tr-TR" altLang="tr-TR" sz="2600" dirty="0" smtClean="0"/>
              <a:t>, </a:t>
            </a:r>
            <a:r>
              <a:rPr lang="tr-TR" altLang="tr-TR" sz="2600" dirty="0" err="1" smtClean="0"/>
              <a:t>kalkaneus</a:t>
            </a:r>
            <a:r>
              <a:rPr lang="tr-TR" altLang="tr-TR" sz="2600" dirty="0" smtClean="0"/>
              <a:t>,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smtClean="0"/>
              <a:t>Bu bölgelerde </a:t>
            </a:r>
            <a:r>
              <a:rPr lang="tr-TR" altLang="tr-TR" sz="2600" dirty="0" err="1" smtClean="0"/>
              <a:t>inflamasyon</a:t>
            </a:r>
            <a:r>
              <a:rPr lang="tr-TR" altLang="tr-TR" sz="2600" dirty="0" smtClean="0"/>
              <a:t> (</a:t>
            </a:r>
            <a:r>
              <a:rPr lang="tr-TR" altLang="tr-TR" sz="2600" dirty="0" err="1" smtClean="0"/>
              <a:t>entezit</a:t>
            </a:r>
            <a:r>
              <a:rPr lang="tr-TR" altLang="tr-TR" sz="2600" dirty="0" smtClean="0"/>
              <a:t>), </a:t>
            </a:r>
          </a:p>
          <a:p>
            <a:pPr eaLnBrk="1" hangingPunct="1">
              <a:lnSpc>
                <a:spcPct val="90000"/>
              </a:lnSpc>
            </a:pPr>
            <a:endParaRPr lang="tr-TR" altLang="tr-TR" sz="26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600" dirty="0" smtClean="0"/>
              <a:t>İyileşme ise yeni kemik oluşumu ve </a:t>
            </a:r>
            <a:r>
              <a:rPr lang="tr-TR" altLang="tr-TR" sz="2600" dirty="0" err="1" smtClean="0"/>
              <a:t>fibrozis</a:t>
            </a:r>
            <a:r>
              <a:rPr lang="tr-TR" altLang="tr-TR" sz="2600" dirty="0" smtClean="0"/>
              <a:t>  ile  gerçekleşir.  </a:t>
            </a:r>
            <a:endParaRPr lang="en-GB" altLang="tr-TR" sz="2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E5174F-8ACC-47C8-BE97-1710571DD946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tr-TR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Omurgadaki belli başlı patoloji  </a:t>
            </a:r>
            <a:r>
              <a:rPr lang="tr-TR" altLang="tr-TR" dirty="0" err="1" smtClean="0"/>
              <a:t>Sindesmofit</a:t>
            </a:r>
            <a:r>
              <a:rPr lang="tr-TR" altLang="tr-TR" dirty="0" smtClean="0"/>
              <a:t> oluşumudur.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Sindesmofit</a:t>
            </a:r>
            <a:r>
              <a:rPr lang="tr-TR" altLang="tr-TR" dirty="0" smtClean="0"/>
              <a:t>; omurgada diski  çevreleyen </a:t>
            </a:r>
            <a:r>
              <a:rPr lang="tr-TR" altLang="tr-TR" dirty="0" err="1" smtClean="0"/>
              <a:t>ligamanların</a:t>
            </a:r>
            <a:r>
              <a:rPr lang="tr-TR" altLang="tr-TR" dirty="0" smtClean="0"/>
              <a:t> kemikleşmesi ile oluşur.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Omurgada kemik köprüler oluşur.  </a:t>
            </a:r>
            <a:endParaRPr lang="en-GB" alt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2BBD90-6B52-4CBD-B1C5-A28E73170022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err="1" smtClean="0"/>
              <a:t>İnflamasyon</a:t>
            </a:r>
            <a:endParaRPr lang="tr-TR" altLang="tr-TR" b="1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133600"/>
            <a:ext cx="80010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err="1" smtClean="0"/>
              <a:t>Sinovyal</a:t>
            </a:r>
            <a:r>
              <a:rPr lang="tr-TR" altLang="tr-TR" dirty="0" smtClean="0"/>
              <a:t> eklemlerde gelişir.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Faset eklemlerde tutulum oluşur.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Özellikle erken dönem başlangıç </a:t>
            </a:r>
            <a:r>
              <a:rPr lang="tr-TR" altLang="tr-TR" dirty="0" err="1" smtClean="0"/>
              <a:t>Sakroiliak</a:t>
            </a:r>
            <a:r>
              <a:rPr lang="tr-TR" altLang="tr-TR" dirty="0" smtClean="0"/>
              <a:t> eklemlerin </a:t>
            </a:r>
            <a:r>
              <a:rPr lang="tr-TR" altLang="tr-TR" dirty="0" err="1" smtClean="0"/>
              <a:t>sinovya</a:t>
            </a:r>
            <a:r>
              <a:rPr lang="tr-TR" altLang="tr-TR" dirty="0" smtClean="0"/>
              <a:t> ile kaplı bölümünde ve </a:t>
            </a:r>
            <a:r>
              <a:rPr lang="tr-TR" altLang="tr-TR" dirty="0" err="1" smtClean="0"/>
              <a:t>iliak</a:t>
            </a:r>
            <a:r>
              <a:rPr lang="tr-TR" altLang="tr-TR" dirty="0" smtClean="0"/>
              <a:t> kanatta görülür.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968B96-C315-4B7E-A4CB-958D565E004E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 smtClean="0"/>
              <a:t>Semptomlar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2600" dirty="0" smtClean="0"/>
              <a:t>Bel  ağrısı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En erken ve en tipik belirti </a:t>
            </a:r>
            <a:r>
              <a:rPr lang="tr-TR" altLang="tr-TR" sz="2600" dirty="0" err="1" smtClean="0"/>
              <a:t>sakroiliak</a:t>
            </a:r>
            <a:r>
              <a:rPr lang="tr-TR" altLang="tr-TR" sz="2600" dirty="0" smtClean="0"/>
              <a:t> eklemlerde başlayan, yer değiştiren </a:t>
            </a:r>
            <a:r>
              <a:rPr lang="tr-TR" altLang="tr-TR" sz="2600" dirty="0" err="1" smtClean="0"/>
              <a:t>gluteal</a:t>
            </a:r>
            <a:r>
              <a:rPr lang="tr-TR" altLang="tr-TR" sz="2600" dirty="0" smtClean="0"/>
              <a:t> ağrı. Birkaç ay sonra </a:t>
            </a:r>
            <a:r>
              <a:rPr lang="tr-TR" altLang="tr-TR" sz="2600" dirty="0" err="1" smtClean="0"/>
              <a:t>bilateral</a:t>
            </a:r>
            <a:r>
              <a:rPr lang="tr-TR" altLang="tr-TR" sz="2600" dirty="0" smtClean="0"/>
              <a:t> ve sürekli olur. </a:t>
            </a:r>
            <a:r>
              <a:rPr lang="tr-TR" altLang="tr-TR" sz="2600" dirty="0" err="1" smtClean="0"/>
              <a:t>AS’li</a:t>
            </a:r>
            <a:r>
              <a:rPr lang="tr-TR" altLang="tr-TR" sz="2600" dirty="0" smtClean="0"/>
              <a:t> hastaların % 75’inde ilk klinik bulgu kronik </a:t>
            </a:r>
            <a:r>
              <a:rPr lang="tr-TR" altLang="tr-TR" sz="2600" dirty="0" err="1" smtClean="0"/>
              <a:t>inflamatuar</a:t>
            </a:r>
            <a:r>
              <a:rPr lang="tr-TR" altLang="tr-TR" sz="2600" dirty="0" smtClean="0"/>
              <a:t> bel ağrısı ve tutukluktur</a:t>
            </a:r>
          </a:p>
          <a:p>
            <a:pPr eaLnBrk="1" hangingPunct="1"/>
            <a:endParaRPr lang="tr-TR" altLang="tr-TR" sz="2600" dirty="0" smtClean="0"/>
          </a:p>
          <a:p>
            <a:pPr eaLnBrk="1" hangingPunct="1"/>
            <a:r>
              <a:rPr lang="tr-TR" altLang="tr-TR" sz="2600" dirty="0" smtClean="0"/>
              <a:t>Sabah tutukluğu. Tutukluk sabah veya istirahat sonrası daha fazladır. 3 saate kadar sürebilir. 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  <a:p>
            <a:pPr eaLnBrk="1" hangingPunct="1"/>
            <a:endParaRPr lang="tr-TR" altLang="tr-TR" sz="2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3AEB53-C24E-4BCE-8238-5AAFBBFB20AF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dirty="0" smtClean="0"/>
              <a:t>Göğüs ağrısı;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- </a:t>
            </a:r>
            <a:r>
              <a:rPr lang="tr-TR" altLang="tr-TR" sz="2900" dirty="0" err="1" smtClean="0"/>
              <a:t>Torakal</a:t>
            </a:r>
            <a:r>
              <a:rPr lang="tr-TR" altLang="tr-TR" sz="2900" dirty="0" smtClean="0"/>
              <a:t> </a:t>
            </a:r>
            <a:r>
              <a:rPr lang="tr-TR" altLang="tr-TR" sz="2900" dirty="0" err="1" smtClean="0"/>
              <a:t>vertebraların</a:t>
            </a:r>
            <a:r>
              <a:rPr lang="tr-TR" altLang="tr-TR" sz="2900" dirty="0" smtClean="0"/>
              <a:t> tutulmasına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- </a:t>
            </a:r>
            <a:r>
              <a:rPr lang="tr-TR" altLang="tr-TR" sz="2900" dirty="0" err="1" smtClean="0"/>
              <a:t>Kostovertebral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kostosternal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manubriosternal</a:t>
            </a:r>
            <a:r>
              <a:rPr lang="tr-TR" altLang="tr-TR" sz="2900" dirty="0" smtClean="0"/>
              <a:t>, </a:t>
            </a:r>
            <a:r>
              <a:rPr lang="tr-TR" altLang="tr-TR" sz="2900" dirty="0" err="1" smtClean="0"/>
              <a:t>sternoklavikuler</a:t>
            </a:r>
            <a:r>
              <a:rPr lang="tr-TR" altLang="tr-TR" sz="2900" dirty="0" smtClean="0"/>
              <a:t> bileşkelerdeki </a:t>
            </a:r>
            <a:r>
              <a:rPr lang="tr-TR" altLang="tr-TR" sz="2900" dirty="0" err="1" smtClean="0"/>
              <a:t>entezit</a:t>
            </a:r>
            <a:r>
              <a:rPr lang="tr-TR" altLang="tr-TR" sz="2900" dirty="0" smtClean="0"/>
              <a:t> alanlarının duyarlılığına bağlı  olabilir.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900" dirty="0" smtClean="0"/>
              <a:t>     - Öksürük ve hapşırma ile artabilir.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713</Words>
  <Application>Microsoft Office PowerPoint</Application>
  <PresentationFormat>Ekran Gösterisi (4:3)</PresentationFormat>
  <Paragraphs>178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2" baseType="lpstr">
      <vt:lpstr>宋体</vt:lpstr>
      <vt:lpstr>宋体</vt:lpstr>
      <vt:lpstr>Calibri</vt:lpstr>
      <vt:lpstr>Comic Sans MS</vt:lpstr>
      <vt:lpstr>Constantia</vt:lpstr>
      <vt:lpstr>Times New Roman</vt:lpstr>
      <vt:lpstr>Wingdings</vt:lpstr>
      <vt:lpstr>Wingdings 2</vt:lpstr>
      <vt:lpstr>Akış</vt:lpstr>
      <vt:lpstr>ANKİLOZAN SPONDİLİT</vt:lpstr>
      <vt:lpstr>Ankilozan Spondilit</vt:lpstr>
      <vt:lpstr>Ankilozan Spondilit</vt:lpstr>
      <vt:lpstr>Etyoloji</vt:lpstr>
      <vt:lpstr>Patoloji</vt:lpstr>
      <vt:lpstr>PowerPoint Sunusu</vt:lpstr>
      <vt:lpstr>İnflamasyon</vt:lpstr>
      <vt:lpstr>Semptomlar</vt:lpstr>
      <vt:lpstr>PowerPoint Sunusu</vt:lpstr>
      <vt:lpstr>İnflamatuar Bel Ağrısının Özellikleri</vt:lpstr>
      <vt:lpstr>PowerPoint Sunusu</vt:lpstr>
      <vt:lpstr>Klinik  Bulgular</vt:lpstr>
      <vt:lpstr>PowerPoint Sunusu</vt:lpstr>
      <vt:lpstr>PowerPoint Sunusu</vt:lpstr>
      <vt:lpstr>PowerPoint Sunusu</vt:lpstr>
      <vt:lpstr>Eklem Dışı Bulgular</vt:lpstr>
      <vt:lpstr>Fizik Muayene Bulguları</vt:lpstr>
      <vt:lpstr>PowerPoint Sunusu</vt:lpstr>
      <vt:lpstr>Postür analizi</vt:lpstr>
      <vt:lpstr>Tedavi Amacı</vt:lpstr>
      <vt:lpstr>Fizik Tedavi ve Rehabilitasyon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ANKİLOZAN SPONDİLİT</dc:title>
  <dc:creator>fztmerve</dc:creator>
  <cp:lastModifiedBy>sinan sert</cp:lastModifiedBy>
  <cp:revision>11</cp:revision>
  <dcterms:created xsi:type="dcterms:W3CDTF">2018-11-07T00:01:29Z</dcterms:created>
  <dcterms:modified xsi:type="dcterms:W3CDTF">2019-06-26T10:54:04Z</dcterms:modified>
</cp:coreProperties>
</file>