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9" r:id="rId21"/>
    <p:sldId id="280" r:id="rId22"/>
    <p:sldId id="281" r:id="rId23"/>
    <p:sldId id="282" r:id="rId2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5" d="100"/>
          <a:sy n="55" d="100"/>
        </p:scale>
        <p:origin x="141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26.06.2019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26.06.2019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26.06.2019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26.06.2019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26.06.2019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26.06.2019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26.06.2019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26.06.2019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26.06.2019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26.06.2019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26.06.2019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26.06.2019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grpSp>
        <p:nvGrpSpPr>
          <p:cNvPr id="2" name="1 Grup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343020"/>
          </a:xfrm>
        </p:spPr>
        <p:txBody>
          <a:bodyPr/>
          <a:lstStyle/>
          <a:p>
            <a:pPr algn="ctr"/>
            <a:r>
              <a:rPr lang="tr-TR" dirty="0" smtClean="0"/>
              <a:t>ANKİLOZAN SPONDİLİT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2415042"/>
          </a:xfrm>
        </p:spPr>
        <p:txBody>
          <a:bodyPr>
            <a:normAutofit/>
          </a:bodyPr>
          <a:lstStyle/>
          <a:p>
            <a:pPr algn="ctr"/>
            <a:endParaRPr lang="tr-TR" dirty="0" smtClean="0"/>
          </a:p>
          <a:p>
            <a:pPr algn="ctr"/>
            <a:endParaRPr lang="tr-TR" dirty="0" smtClean="0"/>
          </a:p>
          <a:p>
            <a:pPr algn="ctr"/>
            <a:r>
              <a:rPr lang="tr-TR" dirty="0" smtClean="0"/>
              <a:t>ÖĞR. GÖR. OSMAN ŞENOL YILDIZ</a:t>
            </a:r>
          </a:p>
          <a:p>
            <a:pPr algn="ctr"/>
            <a:r>
              <a:rPr lang="tr-TR" dirty="0" smtClean="0"/>
              <a:t>AÜ HAYMANA MYO</a:t>
            </a:r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CF76E20-7230-44D6-B6D1-D9189E6D8223}" type="slidenum">
              <a:rPr lang="tr-TR" altLang="tr-TR"/>
              <a:pPr/>
              <a:t>10</a:t>
            </a:fld>
            <a:endParaRPr lang="tr-TR" altLang="tr-TR"/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altLang="tr-TR" sz="3400" b="1" dirty="0" err="1" smtClean="0"/>
              <a:t>İnflamatuar</a:t>
            </a:r>
            <a:r>
              <a:rPr lang="tr-TR" altLang="tr-TR" sz="3400" b="1" dirty="0" smtClean="0"/>
              <a:t> Bel Ağrısının Özellikleri</a:t>
            </a:r>
          </a:p>
        </p:txBody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endParaRPr lang="tr-TR" altLang="tr-TR" dirty="0" smtClean="0"/>
          </a:p>
          <a:p>
            <a:pPr eaLnBrk="1" hangingPunct="1"/>
            <a:r>
              <a:rPr lang="tr-TR" altLang="tr-TR" dirty="0" smtClean="0"/>
              <a:t>40 yaşından önce başlaması</a:t>
            </a:r>
          </a:p>
          <a:p>
            <a:pPr eaLnBrk="1" hangingPunct="1"/>
            <a:endParaRPr lang="tr-TR" altLang="tr-TR" dirty="0" smtClean="0"/>
          </a:p>
          <a:p>
            <a:pPr eaLnBrk="1" hangingPunct="1"/>
            <a:r>
              <a:rPr lang="tr-TR" altLang="tr-TR" dirty="0" smtClean="0"/>
              <a:t>Sinsi başlangıç</a:t>
            </a:r>
          </a:p>
          <a:p>
            <a:pPr eaLnBrk="1" hangingPunct="1"/>
            <a:endParaRPr lang="tr-TR" altLang="tr-TR" dirty="0" smtClean="0"/>
          </a:p>
          <a:p>
            <a:pPr eaLnBrk="1" hangingPunct="1"/>
            <a:r>
              <a:rPr lang="tr-TR" altLang="tr-TR" dirty="0" smtClean="0"/>
              <a:t>En az 3 aydır sürmekte olması</a:t>
            </a:r>
          </a:p>
          <a:p>
            <a:pPr eaLnBrk="1" hangingPunct="1"/>
            <a:endParaRPr lang="tr-TR" altLang="tr-TR" dirty="0" smtClean="0"/>
          </a:p>
          <a:p>
            <a:pPr eaLnBrk="1" hangingPunct="1"/>
            <a:r>
              <a:rPr lang="tr-TR" altLang="tr-TR" dirty="0" smtClean="0"/>
              <a:t>Sabahları ve uzun dinlenmekle bel ağrısının artması</a:t>
            </a:r>
          </a:p>
          <a:p>
            <a:pPr eaLnBrk="1" hangingPunct="1"/>
            <a:endParaRPr lang="tr-TR" altLang="tr-TR" dirty="0" smtClean="0"/>
          </a:p>
          <a:p>
            <a:pPr eaLnBrk="1" hangingPunct="1"/>
            <a:r>
              <a:rPr lang="tr-TR" altLang="tr-TR" dirty="0" smtClean="0"/>
              <a:t>Egzersiz veya hareketle ağrıda rahatlama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18E44FC-BF96-4DCD-AAA9-8C5482FE5689}" type="slidenum">
              <a:rPr lang="tr-TR" altLang="tr-TR"/>
              <a:pPr/>
              <a:t>11</a:t>
            </a:fld>
            <a:endParaRPr lang="tr-TR" altLang="tr-TR"/>
          </a:p>
        </p:txBody>
      </p:sp>
      <p:graphicFrame>
        <p:nvGraphicFramePr>
          <p:cNvPr id="203920" name="Group 144"/>
          <p:cNvGraphicFramePr>
            <a:graphicFrameLocks noGrp="1"/>
          </p:cNvGraphicFramePr>
          <p:nvPr/>
        </p:nvGraphicFramePr>
        <p:xfrm>
          <a:off x="0" y="357166"/>
          <a:ext cx="9144000" cy="5125960"/>
        </p:xfrm>
        <a:graphic>
          <a:graphicData uri="http://schemas.openxmlformats.org/drawingml/2006/table">
            <a:tbl>
              <a:tblPr/>
              <a:tblGrid>
                <a:gridCol w="25987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321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130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0859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zh-CN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  <a:ea typeface="SimSun" charset="-122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T="45722" marB="45722" anchor="ctr" horzOverflow="overflow"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İ</a:t>
                      </a:r>
                      <a:r>
                        <a:rPr kumimoji="0" lang="tr-TR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omic Sans MS" pitchFamily="66" charset="0"/>
                          <a:ea typeface="SimSun" charset="-122"/>
                          <a:cs typeface="Times New Roman" pitchFamily="18" charset="0"/>
                        </a:rPr>
                        <a:t>nflamatuvar bel</a:t>
                      </a:r>
                      <a:r>
                        <a:rPr kumimoji="0" lang="tr-TR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tr-TR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omic Sans MS" pitchFamily="66" charset="0"/>
                          <a:ea typeface="SimSun" charset="-122"/>
                        </a:rPr>
                        <a:t>ağrısı</a:t>
                      </a:r>
                      <a:endParaRPr kumimoji="0" lang="tr-TR" altLang="zh-CN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T="45722" marB="45722" anchor="ctr" horzOverflow="overflow"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66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omic Sans MS" pitchFamily="66" charset="0"/>
                          <a:ea typeface="SimSun" charset="-122"/>
                          <a:cs typeface="Times New Roman" pitchFamily="18" charset="0"/>
                        </a:rPr>
                        <a:t>Mekanik bel ağrısı</a:t>
                      </a:r>
                    </a:p>
                  </a:txBody>
                  <a:tcPr marT="45722" marB="45722" anchor="ctr" horzOverflow="overflow"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66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08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  <a:ea typeface="SimSun" charset="-122"/>
                          <a:cs typeface="Times New Roman" pitchFamily="18" charset="0"/>
                        </a:rPr>
                        <a:t>Sabah tutukluğu</a:t>
                      </a:r>
                      <a:endParaRPr kumimoji="0" lang="tr-TR" altLang="zh-CN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mic Sans MS" pitchFamily="66" charset="0"/>
                        <a:ea typeface="SimSun" charset="-122"/>
                        <a:cs typeface="Times New Roman" pitchFamily="18" charset="0"/>
                      </a:endParaRPr>
                    </a:p>
                  </a:txBody>
                  <a:tcPr marT="45722" marB="45722" anchor="ctr" horzOverflow="overflow"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  <a:ea typeface="SimSun" charset="-122"/>
                          <a:cs typeface="Times New Roman" pitchFamily="18" charset="0"/>
                        </a:rPr>
                        <a:t>Genellikle uzun süreli</a:t>
                      </a:r>
                      <a:endParaRPr kumimoji="0" lang="tr-TR" altLang="zh-CN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mic Sans MS" pitchFamily="66" charset="0"/>
                        <a:ea typeface="SimSun" charset="-122"/>
                        <a:cs typeface="Times New Roman" pitchFamily="18" charset="0"/>
                      </a:endParaRPr>
                    </a:p>
                  </a:txBody>
                  <a:tcPr marT="45722" marB="45722" anchor="ctr" horzOverflow="overflow"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66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  <a:ea typeface="SimSun" charset="-122"/>
                          <a:cs typeface="Times New Roman" pitchFamily="18" charset="0"/>
                        </a:rPr>
                        <a:t>Genellikle yok veya kısa süreli</a:t>
                      </a:r>
                      <a:endParaRPr kumimoji="0" lang="tr-TR" altLang="zh-CN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mic Sans MS" pitchFamily="66" charset="0"/>
                        <a:ea typeface="SimSun" charset="-122"/>
                        <a:cs typeface="Times New Roman" pitchFamily="18" charset="0"/>
                      </a:endParaRPr>
                    </a:p>
                  </a:txBody>
                  <a:tcPr marT="45722" marB="45722" anchor="ctr" horzOverflow="overflow"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66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2160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  <a:ea typeface="SimSun" charset="-122"/>
                          <a:cs typeface="Times New Roman" pitchFamily="18" charset="0"/>
                        </a:rPr>
                        <a:t>Ağrı/tutukluk maksimal olduğu dönem</a:t>
                      </a:r>
                      <a:endParaRPr kumimoji="0" lang="tr-TR" altLang="zh-CN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mic Sans MS" pitchFamily="66" charset="0"/>
                        <a:ea typeface="SimSun" charset="-122"/>
                        <a:cs typeface="Times New Roman" pitchFamily="18" charset="0"/>
                      </a:endParaRPr>
                    </a:p>
                  </a:txBody>
                  <a:tcPr marT="45722" marB="45722" anchor="ctr" horzOverflow="overflow"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  <a:ea typeface="SimSun" charset="-122"/>
                          <a:cs typeface="Times New Roman" pitchFamily="18" charset="0"/>
                        </a:rPr>
                        <a:t>Geceyarısından sonra ve sabaha karşı</a:t>
                      </a:r>
                      <a:endParaRPr kumimoji="0" lang="tr-TR" altLang="zh-CN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mic Sans MS" pitchFamily="66" charset="0"/>
                        <a:ea typeface="SimSun" charset="-122"/>
                        <a:cs typeface="Times New Roman" pitchFamily="18" charset="0"/>
                      </a:endParaRPr>
                    </a:p>
                  </a:txBody>
                  <a:tcPr marT="45722" marB="45722" anchor="ctr" horzOverflow="overflow"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66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  <a:ea typeface="SimSun" charset="-122"/>
                          <a:cs typeface="Times New Roman" pitchFamily="18" charset="0"/>
                        </a:rPr>
                        <a:t>Günün ilerleyen saatlerinde</a:t>
                      </a:r>
                      <a:endParaRPr kumimoji="0" lang="tr-TR" altLang="zh-CN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mic Sans MS" pitchFamily="66" charset="0"/>
                        <a:ea typeface="SimSun" charset="-122"/>
                        <a:cs typeface="Times New Roman" pitchFamily="18" charset="0"/>
                      </a:endParaRPr>
                    </a:p>
                  </a:txBody>
                  <a:tcPr marT="45722" marB="45722" anchor="ctr" horzOverflow="overflow"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66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952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  <a:ea typeface="SimSun" charset="-122"/>
                          <a:cs typeface="Times New Roman" pitchFamily="18" charset="0"/>
                        </a:rPr>
                        <a:t>E</a:t>
                      </a:r>
                      <a:r>
                        <a:rPr kumimoji="0" lang="tr-TR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  <a:ea typeface="SimSun" charset="-122"/>
                          <a:cs typeface="Times New Roman" pitchFamily="18" charset="0"/>
                        </a:rPr>
                        <a:t>gz</a:t>
                      </a: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  <a:ea typeface="SimSun" charset="-122"/>
                          <a:cs typeface="Times New Roman" pitchFamily="18" charset="0"/>
                        </a:rPr>
                        <a:t>er</a:t>
                      </a:r>
                      <a:r>
                        <a:rPr kumimoji="0" lang="tr-TR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  <a:ea typeface="SimSun" charset="-122"/>
                          <a:cs typeface="Times New Roman" pitchFamily="18" charset="0"/>
                        </a:rPr>
                        <a:t>siz</a:t>
                      </a: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  <a:ea typeface="SimSun" charset="-122"/>
                          <a:cs typeface="Times New Roman" pitchFamily="18" charset="0"/>
                        </a:rPr>
                        <a:t>/a</a:t>
                      </a:r>
                      <a:r>
                        <a:rPr kumimoji="0" lang="tr-TR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  <a:ea typeface="SimSun" charset="-122"/>
                          <a:cs typeface="Times New Roman" pitchFamily="18" charset="0"/>
                        </a:rPr>
                        <a:t>k</a:t>
                      </a: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  <a:ea typeface="SimSun" charset="-122"/>
                          <a:cs typeface="Times New Roman" pitchFamily="18" charset="0"/>
                        </a:rPr>
                        <a:t>tivit</a:t>
                      </a:r>
                      <a:r>
                        <a:rPr kumimoji="0" lang="tr-TR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  <a:ea typeface="SimSun" charset="-122"/>
                          <a:cs typeface="Times New Roman" pitchFamily="18" charset="0"/>
                        </a:rPr>
                        <a:t>e</a:t>
                      </a:r>
                      <a:endParaRPr kumimoji="0" lang="tr-TR" altLang="zh-CN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mic Sans MS" pitchFamily="66" charset="0"/>
                        <a:ea typeface="SimSun" charset="-122"/>
                        <a:cs typeface="Times New Roman" pitchFamily="18" charset="0"/>
                      </a:endParaRPr>
                    </a:p>
                  </a:txBody>
                  <a:tcPr marT="45722" marB="45722" anchor="ctr" horzOverflow="overflow"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  <a:ea typeface="SimSun" charset="-122"/>
                          <a:cs typeface="Times New Roman" pitchFamily="18" charset="0"/>
                        </a:rPr>
                        <a:t>Semptomları rahatlatır</a:t>
                      </a:r>
                      <a:endParaRPr kumimoji="0" lang="tr-TR" altLang="zh-CN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mic Sans MS" pitchFamily="66" charset="0"/>
                        <a:ea typeface="SimSun" charset="-122"/>
                        <a:cs typeface="Times New Roman" pitchFamily="18" charset="0"/>
                      </a:endParaRPr>
                    </a:p>
                  </a:txBody>
                  <a:tcPr marT="45722" marB="45722" anchor="ctr" horzOverflow="overflow"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66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  <a:ea typeface="SimSun" charset="-122"/>
                          <a:cs typeface="Times New Roman" pitchFamily="18" charset="0"/>
                        </a:rPr>
                        <a:t>Semptomları kötüleştirir</a:t>
                      </a:r>
                      <a:endParaRPr kumimoji="0" lang="tr-TR" altLang="zh-CN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mic Sans MS" pitchFamily="66" charset="0"/>
                        <a:ea typeface="SimSun" charset="-122"/>
                        <a:cs typeface="Times New Roman" pitchFamily="18" charset="0"/>
                      </a:endParaRPr>
                    </a:p>
                  </a:txBody>
                  <a:tcPr marT="45722" marB="45722" anchor="ctr" horzOverflow="overflow"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66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329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  <a:ea typeface="SimSun" charset="-122"/>
                          <a:cs typeface="Times New Roman" pitchFamily="18" charset="0"/>
                        </a:rPr>
                        <a:t>Süre</a:t>
                      </a:r>
                      <a:endParaRPr kumimoji="0" lang="tr-TR" altLang="zh-CN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mic Sans MS" pitchFamily="66" charset="0"/>
                        <a:ea typeface="SimSun" charset="-122"/>
                        <a:cs typeface="Times New Roman" pitchFamily="18" charset="0"/>
                      </a:endParaRPr>
                    </a:p>
                  </a:txBody>
                  <a:tcPr marT="45722" marB="45722" anchor="ctr" horzOverflow="overflow"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  <a:ea typeface="SimSun" charset="-122"/>
                          <a:cs typeface="Times New Roman" pitchFamily="18" charset="0"/>
                        </a:rPr>
                        <a:t>Kronik</a:t>
                      </a:r>
                      <a:endParaRPr kumimoji="0" lang="tr-TR" altLang="zh-CN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mic Sans MS" pitchFamily="66" charset="0"/>
                        <a:ea typeface="SimSun" charset="-122"/>
                        <a:cs typeface="Times New Roman" pitchFamily="18" charset="0"/>
                      </a:endParaRPr>
                    </a:p>
                  </a:txBody>
                  <a:tcPr marT="45722" marB="45722" anchor="ctr" horzOverflow="overflow"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66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  <a:ea typeface="SimSun" charset="-122"/>
                          <a:cs typeface="Times New Roman" pitchFamily="18" charset="0"/>
                        </a:rPr>
                        <a:t>Akut veya kronik</a:t>
                      </a:r>
                      <a:endParaRPr kumimoji="0" lang="tr-TR" altLang="zh-CN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mic Sans MS" pitchFamily="66" charset="0"/>
                        <a:ea typeface="SimSun" charset="-122"/>
                        <a:cs typeface="Times New Roman" pitchFamily="18" charset="0"/>
                      </a:endParaRPr>
                    </a:p>
                  </a:txBody>
                  <a:tcPr marT="45722" marB="45722" anchor="ctr" horzOverflow="overflow"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66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2952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  <a:ea typeface="SimSun" charset="-122"/>
                          <a:cs typeface="Times New Roman" pitchFamily="18" charset="0"/>
                        </a:rPr>
                        <a:t>Başlangıç yaşı</a:t>
                      </a:r>
                      <a:endParaRPr kumimoji="0" lang="tr-TR" altLang="zh-CN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mic Sans MS" pitchFamily="66" charset="0"/>
                        <a:ea typeface="SimSun" charset="-122"/>
                        <a:cs typeface="Times New Roman" pitchFamily="18" charset="0"/>
                      </a:endParaRPr>
                    </a:p>
                  </a:txBody>
                  <a:tcPr marT="45722" marB="45722" anchor="ctr" horzOverflow="overflow"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  <a:ea typeface="SimSun" charset="-122"/>
                          <a:cs typeface="Times New Roman" pitchFamily="18" charset="0"/>
                        </a:rPr>
                        <a:t>12-40</a:t>
                      </a:r>
                      <a:endParaRPr kumimoji="0" lang="tr-TR" altLang="zh-CN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mic Sans MS" pitchFamily="66" charset="0"/>
                        <a:ea typeface="SimSun" charset="-122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  <a:ea typeface="SimSun" charset="-122"/>
                          <a:cs typeface="Times New Roman" pitchFamily="18" charset="0"/>
                        </a:rPr>
                        <a:t>(</a:t>
                      </a:r>
                      <a:r>
                        <a:rPr kumimoji="0" lang="tr-TR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  <a:ea typeface="SimSun" charset="-122"/>
                          <a:cs typeface="Times New Roman" pitchFamily="18" charset="0"/>
                        </a:rPr>
                        <a:t>pik yaş</a:t>
                      </a: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  <a:ea typeface="SimSun" charset="-122"/>
                          <a:cs typeface="Times New Roman" pitchFamily="18" charset="0"/>
                        </a:rPr>
                        <a:t> 26 )</a:t>
                      </a:r>
                      <a:endParaRPr kumimoji="0" lang="en-US" altLang="zh-CN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mic Sans MS" pitchFamily="66" charset="0"/>
                        <a:ea typeface="SimSun" charset="-122"/>
                        <a:cs typeface="Times New Roman" pitchFamily="18" charset="0"/>
                      </a:endParaRPr>
                    </a:p>
                  </a:txBody>
                  <a:tcPr marT="45722" marB="45722" anchor="ctr" horzOverflow="overflow"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66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  <a:ea typeface="SimSun" charset="-122"/>
                          <a:cs typeface="Times New Roman" pitchFamily="18" charset="0"/>
                        </a:rPr>
                        <a:t>20-65</a:t>
                      </a:r>
                      <a:endParaRPr kumimoji="0" lang="en-US" altLang="zh-CN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mic Sans MS" pitchFamily="66" charset="0"/>
                        <a:ea typeface="SimSun" charset="-122"/>
                        <a:cs typeface="Times New Roman" pitchFamily="18" charset="0"/>
                      </a:endParaRPr>
                    </a:p>
                  </a:txBody>
                  <a:tcPr marT="45722" marB="45722" anchor="ctr" horzOverflow="overflow"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66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2804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altLang="zh-CN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mic Sans MS" pitchFamily="66" charset="0"/>
                        <a:ea typeface="SimSun" charset="-122"/>
                        <a:cs typeface="Times New Roman" pitchFamily="18" charset="0"/>
                      </a:endParaRPr>
                    </a:p>
                  </a:txBody>
                  <a:tcPr marT="45722" marB="45722" anchor="ctr" horzOverflow="overflow"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altLang="zh-CN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mic Sans MS" pitchFamily="66" charset="0"/>
                        <a:ea typeface="SimSun" charset="-122"/>
                        <a:cs typeface="Times New Roman" pitchFamily="18" charset="0"/>
                      </a:endParaRPr>
                    </a:p>
                  </a:txBody>
                  <a:tcPr marT="45722" marB="45722" anchor="ctr" horzOverflow="overflow"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66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altLang="zh-CN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mic Sans MS" pitchFamily="66" charset="0"/>
                        <a:ea typeface="SimSun" charset="-122"/>
                        <a:cs typeface="Times New Roman" pitchFamily="18" charset="0"/>
                      </a:endParaRPr>
                    </a:p>
                  </a:txBody>
                  <a:tcPr marT="45722" marB="45722" anchor="ctr" horzOverflow="overflow"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66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12B9FB8-4EFB-435A-9495-2E7F55C309D0}" type="slidenum">
              <a:rPr lang="tr-TR" altLang="tr-TR"/>
              <a:pPr/>
              <a:t>12</a:t>
            </a:fld>
            <a:endParaRPr lang="tr-TR" altLang="tr-TR"/>
          </a:p>
        </p:txBody>
      </p:sp>
      <p:sp>
        <p:nvSpPr>
          <p:cNvPr id="174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altLang="tr-TR" b="1" dirty="0" smtClean="0"/>
              <a:t>Klinik  Bulgular</a:t>
            </a:r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357158" y="1752600"/>
            <a:ext cx="7670830" cy="4267200"/>
          </a:xfrm>
        </p:spPr>
        <p:txBody>
          <a:bodyPr>
            <a:normAutofit fontScale="92500" lnSpcReduction="20000"/>
          </a:bodyPr>
          <a:lstStyle/>
          <a:p>
            <a:r>
              <a:rPr lang="tr-TR" altLang="tr-TR" sz="2600" dirty="0" err="1" smtClean="0"/>
              <a:t>Sakroileit</a:t>
            </a:r>
            <a:r>
              <a:rPr lang="tr-TR" altLang="tr-TR" sz="2600" dirty="0" smtClean="0"/>
              <a:t> ve </a:t>
            </a:r>
            <a:r>
              <a:rPr lang="tr-TR" altLang="tr-TR" sz="2600" dirty="0" err="1" smtClean="0"/>
              <a:t>spondylitis</a:t>
            </a:r>
            <a:endParaRPr lang="tr-TR" altLang="tr-TR" sz="2600" dirty="0" smtClean="0"/>
          </a:p>
          <a:p>
            <a:pPr eaLnBrk="1" hangingPunct="1"/>
            <a:endParaRPr lang="tr-TR" altLang="tr-TR" sz="2600" dirty="0" smtClean="0"/>
          </a:p>
          <a:p>
            <a:pPr eaLnBrk="1" hangingPunct="1"/>
            <a:r>
              <a:rPr lang="tr-TR" altLang="tr-TR" sz="2600" dirty="0" err="1" smtClean="0"/>
              <a:t>Artrit</a:t>
            </a:r>
            <a:r>
              <a:rPr lang="tr-TR" altLang="tr-TR" sz="2600" dirty="0" smtClean="0"/>
              <a:t> (kalça,ayak bileği..vs)</a:t>
            </a:r>
          </a:p>
          <a:p>
            <a:pPr eaLnBrk="1" hangingPunct="1"/>
            <a:endParaRPr lang="tr-TR" altLang="tr-TR" sz="2600" dirty="0" smtClean="0"/>
          </a:p>
          <a:p>
            <a:pPr eaLnBrk="1" hangingPunct="1"/>
            <a:r>
              <a:rPr lang="tr-TR" altLang="tr-TR" sz="2600" dirty="0" err="1" smtClean="0"/>
              <a:t>Entezit</a:t>
            </a:r>
            <a:endParaRPr lang="tr-TR" altLang="tr-TR" sz="2600" dirty="0" smtClean="0"/>
          </a:p>
          <a:p>
            <a:pPr eaLnBrk="1" hangingPunct="1"/>
            <a:endParaRPr lang="tr-TR" altLang="tr-TR" sz="2600" dirty="0" smtClean="0"/>
          </a:p>
          <a:p>
            <a:pPr eaLnBrk="1" hangingPunct="1"/>
            <a:r>
              <a:rPr lang="tr-TR" altLang="tr-TR" sz="2600" dirty="0" err="1" smtClean="0"/>
              <a:t>Spondilodiskit</a:t>
            </a:r>
            <a:endParaRPr lang="tr-TR" altLang="tr-TR" sz="2600" dirty="0" smtClean="0"/>
          </a:p>
          <a:p>
            <a:pPr eaLnBrk="1" hangingPunct="1"/>
            <a:endParaRPr lang="tr-TR" altLang="tr-TR" sz="2600" dirty="0" smtClean="0"/>
          </a:p>
          <a:p>
            <a:pPr eaLnBrk="1" hangingPunct="1"/>
            <a:r>
              <a:rPr lang="tr-TR" altLang="tr-TR" sz="2600" dirty="0" smtClean="0"/>
              <a:t>İlerleyen  dönemlerde </a:t>
            </a:r>
            <a:r>
              <a:rPr lang="tr-TR" altLang="tr-TR" sz="2600" dirty="0" err="1" smtClean="0"/>
              <a:t>vertebral</a:t>
            </a:r>
            <a:r>
              <a:rPr lang="tr-TR" altLang="tr-TR" sz="2600" dirty="0" smtClean="0"/>
              <a:t> kırık</a:t>
            </a:r>
          </a:p>
          <a:p>
            <a:pPr eaLnBrk="1" hangingPunct="1"/>
            <a:endParaRPr lang="tr-TR" altLang="tr-TR" sz="2600" dirty="0" smtClean="0"/>
          </a:p>
          <a:p>
            <a:pPr eaLnBrk="1" hangingPunct="1"/>
            <a:r>
              <a:rPr lang="tr-TR" altLang="tr-TR" sz="2600" dirty="0" err="1" smtClean="0"/>
              <a:t>Sekonder</a:t>
            </a:r>
            <a:r>
              <a:rPr lang="tr-TR" altLang="tr-TR" sz="2600" dirty="0" smtClean="0"/>
              <a:t>  Osteoporoz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0C3238A-27AD-4837-9B3B-CFB1823DED13}" type="slidenum">
              <a:rPr lang="tr-TR" altLang="tr-TR"/>
              <a:pPr/>
              <a:t>13</a:t>
            </a:fld>
            <a:endParaRPr lang="tr-TR" altLang="tr-TR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773238"/>
            <a:ext cx="8229600" cy="3665537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endParaRPr lang="tr-TR" altLang="tr-TR" sz="2900" dirty="0" smtClean="0"/>
          </a:p>
          <a:p>
            <a:pPr eaLnBrk="1" hangingPunct="1">
              <a:lnSpc>
                <a:spcPct val="90000"/>
              </a:lnSpc>
            </a:pPr>
            <a:r>
              <a:rPr lang="tr-TR" altLang="tr-TR" sz="2900" dirty="0" err="1" smtClean="0"/>
              <a:t>AS’te</a:t>
            </a:r>
            <a:r>
              <a:rPr lang="tr-TR" altLang="tr-TR" sz="2900" dirty="0" smtClean="0"/>
              <a:t> </a:t>
            </a:r>
            <a:r>
              <a:rPr lang="tr-TR" altLang="tr-TR" sz="2900" dirty="0" err="1" smtClean="0"/>
              <a:t>periferik</a:t>
            </a:r>
            <a:r>
              <a:rPr lang="tr-TR" altLang="tr-TR" sz="2900" dirty="0" smtClean="0"/>
              <a:t> </a:t>
            </a:r>
            <a:r>
              <a:rPr lang="tr-TR" altLang="tr-TR" sz="2900" dirty="0" err="1" smtClean="0"/>
              <a:t>artrit</a:t>
            </a:r>
            <a:r>
              <a:rPr lang="tr-TR" altLang="tr-TR" sz="2900" dirty="0" smtClean="0"/>
              <a:t>  mono yada </a:t>
            </a:r>
            <a:r>
              <a:rPr lang="tr-TR" altLang="tr-TR" sz="2900" dirty="0" err="1" smtClean="0"/>
              <a:t>oligoartikülerdir</a:t>
            </a:r>
            <a:r>
              <a:rPr lang="tr-TR" altLang="tr-TR" sz="2900" dirty="0" smtClean="0"/>
              <a:t>. En çok kalça eklemi tutulumu olur. </a:t>
            </a:r>
          </a:p>
          <a:p>
            <a:pPr eaLnBrk="1" hangingPunct="1">
              <a:lnSpc>
                <a:spcPct val="90000"/>
              </a:lnSpc>
            </a:pPr>
            <a:endParaRPr lang="tr-TR" altLang="tr-TR" sz="2900" dirty="0" smtClean="0"/>
          </a:p>
          <a:p>
            <a:pPr eaLnBrk="1" hangingPunct="1">
              <a:lnSpc>
                <a:spcPct val="90000"/>
              </a:lnSpc>
            </a:pPr>
            <a:r>
              <a:rPr lang="tr-TR" altLang="tr-TR" sz="2900" dirty="0" err="1" smtClean="0"/>
              <a:t>Entezitler</a:t>
            </a:r>
            <a:r>
              <a:rPr lang="tr-TR" altLang="tr-TR" sz="2900" dirty="0" smtClean="0"/>
              <a:t> en çok </a:t>
            </a:r>
            <a:r>
              <a:rPr lang="tr-TR" altLang="tr-TR" sz="2900" dirty="0" err="1" smtClean="0"/>
              <a:t>aşil</a:t>
            </a:r>
            <a:r>
              <a:rPr lang="tr-TR" altLang="tr-TR" sz="2900" dirty="0" smtClean="0"/>
              <a:t> ve </a:t>
            </a:r>
            <a:r>
              <a:rPr lang="tr-TR" altLang="tr-TR" sz="2900" dirty="0" err="1" smtClean="0"/>
              <a:t>plantar</a:t>
            </a:r>
            <a:r>
              <a:rPr lang="tr-TR" altLang="tr-TR" sz="2900" dirty="0" smtClean="0"/>
              <a:t> </a:t>
            </a:r>
            <a:r>
              <a:rPr lang="tr-TR" altLang="tr-TR" sz="2900" dirty="0" err="1" smtClean="0"/>
              <a:t>tendon</a:t>
            </a:r>
            <a:r>
              <a:rPr lang="tr-TR" altLang="tr-TR" sz="2900" dirty="0" smtClean="0"/>
              <a:t> </a:t>
            </a:r>
            <a:r>
              <a:rPr lang="tr-TR" altLang="tr-TR" sz="2900" dirty="0" err="1" smtClean="0"/>
              <a:t>insersiyosunda</a:t>
            </a:r>
            <a:r>
              <a:rPr lang="tr-TR" altLang="tr-TR" sz="2900" dirty="0" smtClean="0"/>
              <a:t> olur ve topuk ağrısına yol açar.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5020EE1-4D85-414F-BA5F-33F5FD9B092E}" type="slidenum">
              <a:rPr lang="tr-TR" altLang="tr-TR"/>
              <a:pPr/>
              <a:t>14</a:t>
            </a:fld>
            <a:endParaRPr lang="tr-TR" altLang="tr-TR"/>
          </a:p>
        </p:txBody>
      </p:sp>
      <p:pic>
        <p:nvPicPr>
          <p:cNvPr id="19459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95288" y="836613"/>
            <a:ext cx="3346450" cy="4743450"/>
          </a:xfrm>
          <a:noFill/>
        </p:spPr>
      </p:pic>
      <p:pic>
        <p:nvPicPr>
          <p:cNvPr id="19460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51275" y="1268413"/>
            <a:ext cx="4824413" cy="3843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751C018-5056-4D49-B5B0-065FCA36CEC8}" type="slidenum">
              <a:rPr lang="tr-TR" altLang="tr-TR"/>
              <a:pPr/>
              <a:t>15</a:t>
            </a:fld>
            <a:endParaRPr lang="tr-TR" altLang="tr-TR"/>
          </a:p>
        </p:txBody>
      </p:sp>
      <p:pic>
        <p:nvPicPr>
          <p:cNvPr id="20483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785918" y="500042"/>
            <a:ext cx="5194300" cy="6130925"/>
          </a:xfr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553B1C3-F04F-4253-ABD3-E9DE27C4A3BD}" type="slidenum">
              <a:rPr lang="tr-TR" altLang="tr-TR"/>
              <a:pPr/>
              <a:t>16</a:t>
            </a:fld>
            <a:endParaRPr lang="tr-TR" altLang="tr-TR"/>
          </a:p>
        </p:txBody>
      </p:sp>
      <p:sp>
        <p:nvSpPr>
          <p:cNvPr id="2150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altLang="tr-TR" b="1" dirty="0" smtClean="0"/>
              <a:t>Eklem Dışı Bulgular</a:t>
            </a:r>
          </a:p>
        </p:txBody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tr-TR" sz="2600" b="1" smtClean="0"/>
              <a:t>Genel semptomlar:</a:t>
            </a:r>
            <a:r>
              <a:rPr lang="tr-TR" altLang="tr-TR" sz="2600" smtClean="0"/>
              <a:t> Bazı hastalarda ve özellikle JAS’te erken dönemde iştahsızlık, halsizlik, kilo kaybı ve düşük derecede ateş görülebilir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600" b="1" smtClean="0"/>
              <a:t>Göz bulguları</a:t>
            </a:r>
            <a:r>
              <a:rPr lang="tr-TR" altLang="tr-TR" sz="2600" smtClean="0"/>
              <a:t>: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600" b="1" smtClean="0"/>
              <a:t>Kardiyovasküler bulgular</a:t>
            </a:r>
            <a:r>
              <a:rPr lang="tr-TR" altLang="tr-TR" sz="2600" smtClean="0"/>
              <a:t>: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800" b="1" smtClean="0"/>
              <a:t>Akciğer tutulumu</a:t>
            </a:r>
            <a:r>
              <a:rPr lang="tr-TR" altLang="tr-TR" sz="2800" smtClean="0"/>
              <a:t>:</a:t>
            </a:r>
            <a:endParaRPr lang="tr-TR" altLang="tr-TR" sz="2800" b="1" smtClean="0"/>
          </a:p>
          <a:p>
            <a:pPr eaLnBrk="1" hangingPunct="1">
              <a:lnSpc>
                <a:spcPct val="80000"/>
              </a:lnSpc>
            </a:pPr>
            <a:r>
              <a:rPr lang="tr-TR" altLang="tr-TR" sz="2800" b="1" smtClean="0"/>
              <a:t>Böbrek tutulumu: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800" b="1" smtClean="0"/>
              <a:t>Nörolojik bulgular</a:t>
            </a:r>
            <a:endParaRPr lang="tr-TR" altLang="tr-TR" sz="2800" smtClean="0"/>
          </a:p>
          <a:p>
            <a:pPr eaLnBrk="1" hangingPunct="1">
              <a:lnSpc>
                <a:spcPct val="90000"/>
              </a:lnSpc>
            </a:pPr>
            <a:endParaRPr lang="tr-TR" altLang="tr-TR" sz="2600" smtClean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ACFDF13-CCA1-4D4F-8E99-392660729DBC}" type="slidenum">
              <a:rPr lang="tr-TR" altLang="tr-TR"/>
              <a:pPr/>
              <a:t>17</a:t>
            </a:fld>
            <a:endParaRPr lang="tr-TR" altLang="tr-TR"/>
          </a:p>
        </p:txBody>
      </p:sp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altLang="tr-TR" b="1" dirty="0" smtClean="0"/>
              <a:t>Fizik Muayene Bulguları</a:t>
            </a:r>
          </a:p>
        </p:txBody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endParaRPr lang="tr-TR" altLang="tr-TR" sz="2600" dirty="0" smtClean="0"/>
          </a:p>
          <a:p>
            <a:pPr eaLnBrk="1" hangingPunct="1">
              <a:lnSpc>
                <a:spcPct val="80000"/>
              </a:lnSpc>
            </a:pPr>
            <a:r>
              <a:rPr lang="tr-TR" altLang="tr-TR" sz="2600" dirty="0" err="1" smtClean="0"/>
              <a:t>Sakroiliak</a:t>
            </a:r>
            <a:r>
              <a:rPr lang="tr-TR" altLang="tr-TR" sz="2600" dirty="0" smtClean="0"/>
              <a:t> eklem (SİE) hassasiyeti;</a:t>
            </a:r>
          </a:p>
          <a:p>
            <a:pPr eaLnBrk="1" hangingPunct="1">
              <a:lnSpc>
                <a:spcPct val="80000"/>
              </a:lnSpc>
            </a:pPr>
            <a:endParaRPr lang="tr-TR" altLang="tr-TR" sz="2600" dirty="0" smtClean="0"/>
          </a:p>
          <a:p>
            <a:pPr eaLnBrk="1" hangingPunct="1">
              <a:lnSpc>
                <a:spcPct val="80000"/>
              </a:lnSpc>
            </a:pPr>
            <a:endParaRPr lang="tr-TR" altLang="tr-TR" dirty="0" smtClean="0"/>
          </a:p>
          <a:p>
            <a:pPr eaLnBrk="1" hangingPunct="1">
              <a:lnSpc>
                <a:spcPct val="80000"/>
              </a:lnSpc>
            </a:pPr>
            <a:r>
              <a:rPr lang="tr-TR" altLang="tr-TR" sz="2600" dirty="0" smtClean="0"/>
              <a:t>Bel hareketlerinde – boyun hareketlerinde  ve tutulan eklemlerde tutukluk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tr-TR" altLang="tr-TR" sz="2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315DCE8-7D4E-47D5-BE13-B08646C46E60}" type="slidenum">
              <a:rPr lang="tr-TR" altLang="tr-TR"/>
              <a:pPr/>
              <a:t>18</a:t>
            </a:fld>
            <a:endParaRPr lang="tr-TR" altLang="tr-TR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196975"/>
            <a:ext cx="8229600" cy="4530725"/>
          </a:xfrm>
        </p:spPr>
        <p:txBody>
          <a:bodyPr/>
          <a:lstStyle/>
          <a:p>
            <a:pPr eaLnBrk="1" hangingPunct="1"/>
            <a:endParaRPr lang="tr-TR" altLang="tr-TR" smtClean="0"/>
          </a:p>
          <a:p>
            <a:pPr eaLnBrk="1" hangingPunct="1"/>
            <a:endParaRPr lang="tr-TR" altLang="tr-TR" smtClean="0"/>
          </a:p>
          <a:p>
            <a:pPr eaLnBrk="1" hangingPunct="1"/>
            <a:r>
              <a:rPr lang="tr-TR" altLang="tr-TR" b="1" smtClean="0"/>
              <a:t>Göğüs ekspansiyonu;</a:t>
            </a:r>
            <a:r>
              <a:rPr lang="tr-TR" altLang="tr-TR" smtClean="0"/>
              <a:t> 4.interkostal aralıktan yapılan ölçümde maksimum  zorlu  ekspirasyonu takiben yapılan  zorlu inspirasyon arasındki fark  ≥5 cm olması gerekir. 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94A6358-6650-434C-902E-00D6AAC9A4E7}" type="slidenum">
              <a:rPr lang="tr-TR" altLang="tr-TR"/>
              <a:pPr/>
              <a:t>19</a:t>
            </a:fld>
            <a:endParaRPr lang="tr-TR" altLang="tr-TR"/>
          </a:p>
        </p:txBody>
      </p:sp>
      <p:sp>
        <p:nvSpPr>
          <p:cNvPr id="276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altLang="tr-TR" b="1" dirty="0" err="1" smtClean="0"/>
              <a:t>Postür</a:t>
            </a:r>
            <a:r>
              <a:rPr lang="tr-TR" altLang="tr-TR" b="1" dirty="0" smtClean="0"/>
              <a:t> analizi</a:t>
            </a:r>
            <a:endParaRPr lang="en-GB" altLang="tr-TR" b="1" dirty="0" smtClean="0"/>
          </a:p>
        </p:txBody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tr-TR" sz="2400" dirty="0" smtClean="0"/>
              <a:t>Sırt duvara dayalı, ayakta dik dururken ölçülen </a:t>
            </a:r>
            <a:r>
              <a:rPr lang="tr-TR" altLang="tr-TR" sz="2400" b="1" dirty="0" err="1" smtClean="0"/>
              <a:t>oksiput</a:t>
            </a:r>
            <a:r>
              <a:rPr lang="tr-TR" altLang="tr-TR" sz="2400" b="1" dirty="0" smtClean="0"/>
              <a:t>-duvar mesafesinin</a:t>
            </a:r>
            <a:r>
              <a:rPr lang="tr-TR" altLang="tr-TR" sz="2400" dirty="0" smtClean="0"/>
              <a:t> sıfır olması gerekirken, artmış olduğu görülür. </a:t>
            </a:r>
          </a:p>
          <a:p>
            <a:pPr eaLnBrk="1" hangingPunct="1">
              <a:lnSpc>
                <a:spcPct val="90000"/>
              </a:lnSpc>
            </a:pPr>
            <a:endParaRPr lang="tr-TR" altLang="tr-TR" sz="2400" dirty="0" smtClean="0"/>
          </a:p>
          <a:p>
            <a:pPr eaLnBrk="1" hangingPunct="1">
              <a:lnSpc>
                <a:spcPct val="90000"/>
              </a:lnSpc>
            </a:pPr>
            <a:r>
              <a:rPr lang="tr-TR" altLang="tr-TR" sz="2400" dirty="0" smtClean="0"/>
              <a:t>Tüm omurga hareketleri giderek kısıtlanır ve </a:t>
            </a:r>
            <a:r>
              <a:rPr lang="tr-TR" altLang="tr-TR" sz="2400" dirty="0" err="1" smtClean="0"/>
              <a:t>lomber</a:t>
            </a:r>
            <a:r>
              <a:rPr lang="tr-TR" altLang="tr-TR" sz="2400" dirty="0" smtClean="0"/>
              <a:t> </a:t>
            </a:r>
            <a:r>
              <a:rPr lang="tr-TR" altLang="tr-TR" sz="2400" dirty="0" err="1" smtClean="0"/>
              <a:t>lordoz</a:t>
            </a:r>
            <a:r>
              <a:rPr lang="tr-TR" altLang="tr-TR" sz="2400" dirty="0" smtClean="0"/>
              <a:t> azalır, </a:t>
            </a:r>
            <a:r>
              <a:rPr lang="tr-TR" altLang="tr-TR" sz="2400" dirty="0" err="1" smtClean="0"/>
              <a:t>dorsal</a:t>
            </a:r>
            <a:r>
              <a:rPr lang="tr-TR" altLang="tr-TR" sz="2400" dirty="0" smtClean="0"/>
              <a:t> </a:t>
            </a:r>
            <a:r>
              <a:rPr lang="tr-TR" altLang="tr-TR" sz="2400" dirty="0" err="1" smtClean="0"/>
              <a:t>kifoz</a:t>
            </a:r>
            <a:r>
              <a:rPr lang="tr-TR" altLang="tr-TR" sz="2400" dirty="0" smtClean="0"/>
              <a:t> artar, göğüs ön duvarı düzleşir, karın öne doğru çıkar. </a:t>
            </a:r>
            <a:r>
              <a:rPr lang="tr-TR" altLang="tr-TR" sz="2400" dirty="0" err="1" smtClean="0"/>
              <a:t>Diyafragmatik</a:t>
            </a:r>
            <a:r>
              <a:rPr lang="tr-TR" altLang="tr-TR" sz="2400" dirty="0" smtClean="0"/>
              <a:t> solunum artar.</a:t>
            </a:r>
          </a:p>
          <a:p>
            <a:pPr eaLnBrk="1" hangingPunct="1">
              <a:lnSpc>
                <a:spcPct val="90000"/>
              </a:lnSpc>
            </a:pPr>
            <a:endParaRPr lang="tr-TR" altLang="tr-TR" sz="2400" dirty="0" smtClean="0"/>
          </a:p>
          <a:p>
            <a:pPr eaLnBrk="1" hangingPunct="1">
              <a:lnSpc>
                <a:spcPct val="90000"/>
              </a:lnSpc>
            </a:pPr>
            <a:r>
              <a:rPr lang="tr-TR" altLang="tr-TR" sz="2400" dirty="0" smtClean="0"/>
              <a:t>Kalçada </a:t>
            </a:r>
            <a:r>
              <a:rPr lang="tr-TR" altLang="tr-TR" sz="2400" dirty="0" err="1" smtClean="0"/>
              <a:t>fleksiyon</a:t>
            </a:r>
            <a:r>
              <a:rPr lang="tr-TR" altLang="tr-TR" sz="2400" dirty="0" smtClean="0"/>
              <a:t> </a:t>
            </a:r>
            <a:r>
              <a:rPr lang="tr-TR" altLang="tr-TR" sz="2400" dirty="0" err="1" smtClean="0"/>
              <a:t>deformitesi</a:t>
            </a:r>
            <a:r>
              <a:rPr lang="tr-TR" altLang="tr-TR" sz="2400" dirty="0" smtClean="0"/>
              <a:t> oluşur. Hasta vücut ağırlık merkezini dengelemek için dizler hafif </a:t>
            </a:r>
            <a:r>
              <a:rPr lang="tr-TR" altLang="tr-TR" sz="2400" dirty="0" err="1" smtClean="0"/>
              <a:t>fleksiyonda</a:t>
            </a:r>
            <a:r>
              <a:rPr lang="tr-TR" altLang="tr-TR" sz="2400" dirty="0" smtClean="0"/>
              <a:t> durur.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altLang="tr-TR" sz="2400" dirty="0" smtClean="0"/>
              <a:t>	</a:t>
            </a:r>
          </a:p>
          <a:p>
            <a:pPr eaLnBrk="1" hangingPunct="1">
              <a:lnSpc>
                <a:spcPct val="90000"/>
              </a:lnSpc>
            </a:pPr>
            <a:endParaRPr lang="en-GB" altLang="tr-TR" sz="2400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DD91129-200B-4473-B673-F05EBC133E4C}" type="slidenum">
              <a:rPr lang="tr-TR" altLang="tr-TR"/>
              <a:pPr/>
              <a:t>2</a:t>
            </a:fld>
            <a:endParaRPr lang="tr-TR" altLang="tr-TR"/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altLang="tr-TR" b="1" dirty="0" err="1" smtClean="0"/>
              <a:t>Ankilozan</a:t>
            </a:r>
            <a:r>
              <a:rPr lang="tr-TR" altLang="tr-TR" b="1" dirty="0" smtClean="0"/>
              <a:t> </a:t>
            </a:r>
            <a:r>
              <a:rPr lang="tr-TR" altLang="tr-TR" b="1" dirty="0" err="1" smtClean="0"/>
              <a:t>Spondilit</a:t>
            </a:r>
            <a:endParaRPr lang="tr-TR" altLang="tr-TR" b="1" dirty="0" smtClean="0"/>
          </a:p>
        </p:txBody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altLang="tr-TR" sz="2600" dirty="0" smtClean="0"/>
              <a:t>Ankiloz (füzyon) ve  </a:t>
            </a:r>
            <a:r>
              <a:rPr lang="tr-TR" altLang="tr-TR" sz="2600" dirty="0" err="1" smtClean="0"/>
              <a:t>Spondylos</a:t>
            </a:r>
            <a:r>
              <a:rPr lang="tr-TR" altLang="tr-TR" sz="2600" dirty="0" smtClean="0"/>
              <a:t> (</a:t>
            </a:r>
            <a:r>
              <a:rPr lang="tr-TR" altLang="tr-TR" sz="2600" dirty="0" err="1" smtClean="0"/>
              <a:t>vertebral</a:t>
            </a:r>
            <a:r>
              <a:rPr lang="tr-TR" altLang="tr-TR" sz="2600" dirty="0" smtClean="0"/>
              <a:t> disk) anlamında Yunanca bir kelime, </a:t>
            </a:r>
          </a:p>
          <a:p>
            <a:pPr eaLnBrk="1" hangingPunct="1"/>
            <a:endParaRPr lang="tr-TR" altLang="tr-TR" sz="2600" dirty="0" smtClean="0"/>
          </a:p>
          <a:p>
            <a:pPr eaLnBrk="1" hangingPunct="1"/>
            <a:r>
              <a:rPr lang="tr-TR" altLang="tr-TR" sz="2600" dirty="0" smtClean="0"/>
              <a:t>Erkek /Kadın; 3/1, kadınlarda yavaş seyir,</a:t>
            </a:r>
          </a:p>
          <a:p>
            <a:pPr eaLnBrk="1" hangingPunct="1"/>
            <a:endParaRPr lang="tr-TR" altLang="tr-TR" sz="2600" dirty="0" smtClean="0"/>
          </a:p>
          <a:p>
            <a:pPr eaLnBrk="1" hangingPunct="1"/>
            <a:r>
              <a:rPr lang="tr-TR" altLang="tr-TR" sz="2600" dirty="0" smtClean="0"/>
              <a:t>Başlangıç  gençlik dönemi  20’li yaşlar</a:t>
            </a:r>
          </a:p>
          <a:p>
            <a:pPr eaLnBrk="1" hangingPunct="1"/>
            <a:endParaRPr lang="tr-TR" altLang="tr-TR" sz="2600" dirty="0" smtClean="0">
              <a:cs typeface="Times New Roman" pitchFamily="18" charset="0"/>
            </a:endParaRPr>
          </a:p>
          <a:p>
            <a:pPr eaLnBrk="1" hangingPunct="1"/>
            <a:r>
              <a:rPr lang="tr-TR" altLang="tr-TR" sz="2600" dirty="0" smtClean="0">
                <a:cs typeface="Times New Roman" pitchFamily="18" charset="0"/>
              </a:rPr>
              <a:t>AS hastalarının 1.derece akrabalarında </a:t>
            </a:r>
            <a:r>
              <a:rPr lang="tr-TR" altLang="tr-TR" sz="2600" dirty="0" err="1" smtClean="0">
                <a:cs typeface="Times New Roman" pitchFamily="18" charset="0"/>
              </a:rPr>
              <a:t>prevelans</a:t>
            </a:r>
            <a:r>
              <a:rPr lang="tr-TR" altLang="tr-TR" sz="2600" dirty="0" smtClean="0">
                <a:cs typeface="Times New Roman" pitchFamily="18" charset="0"/>
              </a:rPr>
              <a:t> % 10-30</a:t>
            </a:r>
          </a:p>
          <a:p>
            <a:pPr eaLnBrk="1" hangingPunct="1"/>
            <a:endParaRPr lang="tr-TR" altLang="tr-TR" sz="2600" dirty="0" smtClean="0"/>
          </a:p>
          <a:p>
            <a:pPr eaLnBrk="1" hangingPunct="1"/>
            <a:endParaRPr lang="tr-TR" altLang="tr-TR" sz="2600" dirty="0" smtClean="0"/>
          </a:p>
          <a:p>
            <a:pPr eaLnBrk="1" hangingPunct="1"/>
            <a:endParaRPr lang="tr-TR" altLang="tr-TR" sz="2600" dirty="0" smtClean="0"/>
          </a:p>
          <a:p>
            <a:pPr eaLnBrk="1" hangingPunct="1"/>
            <a:endParaRPr lang="tr-TR" altLang="tr-TR" sz="2600" dirty="0" smtClean="0"/>
          </a:p>
          <a:p>
            <a:pPr eaLnBrk="1" hangingPunct="1"/>
            <a:endParaRPr lang="tr-TR" altLang="tr-TR" sz="2600" dirty="0" smtClean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8272FEF-57BD-43A6-8B58-8A25B8C2DBD2}" type="slidenum">
              <a:rPr lang="tr-TR" altLang="tr-TR"/>
              <a:pPr/>
              <a:t>20</a:t>
            </a:fld>
            <a:endParaRPr lang="tr-TR" altLang="tr-TR"/>
          </a:p>
        </p:txBody>
      </p:sp>
      <p:sp>
        <p:nvSpPr>
          <p:cNvPr id="337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altLang="tr-TR" b="1" dirty="0" smtClean="0"/>
              <a:t>Tedavi Amacı</a:t>
            </a:r>
            <a:endParaRPr lang="tr-TR" altLang="tr-TR" dirty="0" smtClean="0"/>
          </a:p>
        </p:txBody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tr-TR" altLang="tr-TR" dirty="0" smtClean="0"/>
              <a:t>Ağrı ve tutukluğun giderilmesi, </a:t>
            </a:r>
          </a:p>
          <a:p>
            <a:pPr eaLnBrk="1" hangingPunct="1"/>
            <a:endParaRPr lang="tr-TR" altLang="tr-TR" dirty="0" smtClean="0"/>
          </a:p>
          <a:p>
            <a:pPr eaLnBrk="1" hangingPunct="1"/>
            <a:r>
              <a:rPr lang="tr-TR" altLang="tr-TR" dirty="0" smtClean="0"/>
              <a:t>Eklem hareketliliğinin korunması, </a:t>
            </a:r>
          </a:p>
          <a:p>
            <a:pPr eaLnBrk="1" hangingPunct="1"/>
            <a:endParaRPr lang="tr-TR" altLang="tr-TR" dirty="0" smtClean="0"/>
          </a:p>
          <a:p>
            <a:pPr eaLnBrk="1" hangingPunct="1"/>
            <a:r>
              <a:rPr lang="tr-TR" altLang="tr-TR" dirty="0" err="1" smtClean="0"/>
              <a:t>Deformitelerin</a:t>
            </a:r>
            <a:r>
              <a:rPr lang="tr-TR" altLang="tr-TR" dirty="0" smtClean="0"/>
              <a:t> engellenmesi, </a:t>
            </a:r>
          </a:p>
          <a:p>
            <a:pPr eaLnBrk="1" hangingPunct="1"/>
            <a:endParaRPr lang="tr-TR" altLang="tr-TR" dirty="0" smtClean="0"/>
          </a:p>
          <a:p>
            <a:pPr eaLnBrk="1" hangingPunct="1"/>
            <a:r>
              <a:rPr lang="tr-TR" altLang="tr-TR" dirty="0" smtClean="0"/>
              <a:t>Komplikasyonların önlenmesi</a:t>
            </a:r>
          </a:p>
          <a:p>
            <a:pPr eaLnBrk="1" hangingPunct="1"/>
            <a:endParaRPr lang="tr-TR" altLang="tr-TR" dirty="0" smtClean="0"/>
          </a:p>
          <a:p>
            <a:pPr eaLnBrk="1" hangingPunct="1"/>
            <a:r>
              <a:rPr lang="tr-TR" altLang="tr-TR" dirty="0" smtClean="0"/>
              <a:t>Günlük yaşamın engellilik olmadan sürdürülmesinin sağlanması, olmalıdır.    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B0ECB27-26A6-4F6C-9965-E8CC183D9817}" type="slidenum">
              <a:rPr lang="tr-TR" altLang="tr-TR"/>
              <a:pPr/>
              <a:t>21</a:t>
            </a:fld>
            <a:endParaRPr lang="tr-TR" altLang="tr-TR"/>
          </a:p>
        </p:txBody>
      </p:sp>
      <p:sp>
        <p:nvSpPr>
          <p:cNvPr id="3481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altLang="tr-TR" sz="3400" b="1" dirty="0" smtClean="0"/>
              <a:t>Fizik Tedavi ve Rehabilitasyon</a:t>
            </a:r>
            <a:endParaRPr lang="en-GB" altLang="tr-TR" sz="3400" b="1" dirty="0" smtClean="0"/>
          </a:p>
        </p:txBody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tr-TR" b="1" smtClean="0"/>
              <a:t>Egzersiz: 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800" smtClean="0"/>
              <a:t>Omurgaya yönelik özellikle spinal ektansör kas grubunu güçlendirme egzersizleri, fleksiyondan kaçınılmalı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800" smtClean="0"/>
              <a:t>Postür egzersizleri, 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800" smtClean="0"/>
              <a:t>Göğüs ekspansiyonunu koruyucu solunum egzersizleri her gün düzenli yapılmalıdır.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800" smtClean="0"/>
              <a:t>Yüzme,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800" smtClean="0"/>
              <a:t>Tüm eklemlere EHA egzersizleri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490D94A-C4A3-4277-960F-A12D79015E5E}" type="slidenum">
              <a:rPr lang="tr-TR" altLang="tr-TR"/>
              <a:pPr/>
              <a:t>22</a:t>
            </a:fld>
            <a:endParaRPr lang="tr-TR" altLang="tr-TR"/>
          </a:p>
        </p:txBody>
      </p:sp>
      <p:sp>
        <p:nvSpPr>
          <p:cNvPr id="358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altLang="tr-TR" smtClean="0"/>
          </a:p>
        </p:txBody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tr-TR" dirty="0" err="1" smtClean="0"/>
              <a:t>Yüzeyel</a:t>
            </a:r>
            <a:r>
              <a:rPr lang="tr-TR" altLang="tr-TR" dirty="0" smtClean="0"/>
              <a:t> soğuk, sıcak uygulamaları, derin ısıtıcı ajanlar, analjezik akımlar ağrının azaltılması, eklem hareket açıklığının arttırılması ve egzersizlerin yapılmasına yardımcıdır.</a:t>
            </a:r>
          </a:p>
          <a:p>
            <a:pPr eaLnBrk="1" hangingPunct="1">
              <a:lnSpc>
                <a:spcPct val="90000"/>
              </a:lnSpc>
            </a:pPr>
            <a:endParaRPr lang="tr-TR" altLang="tr-TR" dirty="0" smtClean="0"/>
          </a:p>
          <a:p>
            <a:pPr eaLnBrk="1" hangingPunct="1">
              <a:lnSpc>
                <a:spcPct val="90000"/>
              </a:lnSpc>
            </a:pPr>
            <a:r>
              <a:rPr lang="tr-TR" altLang="tr-TR" dirty="0" smtClean="0"/>
              <a:t>Hidroterapi, su içi egzersiz, hareketlerin maksimum sınırda yapılabildiği bir ortam oluşturur.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altLang="tr-TR" dirty="0" smtClean="0"/>
              <a:t> </a:t>
            </a:r>
            <a:endParaRPr lang="en-GB" altLang="tr-TR" dirty="0" smtClean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7C67ACD-57FD-429C-A682-5B5422CEFD1B}" type="slidenum">
              <a:rPr lang="tr-TR" altLang="tr-TR"/>
              <a:pPr/>
              <a:t>23</a:t>
            </a:fld>
            <a:endParaRPr lang="tr-TR" altLang="tr-TR"/>
          </a:p>
        </p:txBody>
      </p:sp>
      <p:sp>
        <p:nvSpPr>
          <p:cNvPr id="3686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altLang="tr-TR" smtClean="0"/>
          </a:p>
        </p:txBody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endParaRPr lang="tr-TR" altLang="tr-TR" sz="2600" dirty="0" smtClean="0"/>
          </a:p>
          <a:p>
            <a:pPr eaLnBrk="1" hangingPunct="1">
              <a:lnSpc>
                <a:spcPct val="80000"/>
              </a:lnSpc>
            </a:pPr>
            <a:r>
              <a:rPr lang="tr-TR" altLang="tr-TR" sz="2600" dirty="0" err="1" smtClean="0"/>
              <a:t>Kifoz</a:t>
            </a:r>
            <a:r>
              <a:rPr lang="tr-TR" altLang="tr-TR" sz="2600" dirty="0" smtClean="0"/>
              <a:t> ve kalça </a:t>
            </a:r>
            <a:r>
              <a:rPr lang="tr-TR" altLang="tr-TR" sz="2600" dirty="0" err="1" smtClean="0"/>
              <a:t>fleksiyon</a:t>
            </a:r>
            <a:r>
              <a:rPr lang="tr-TR" altLang="tr-TR" sz="2600" dirty="0" smtClean="0"/>
              <a:t> </a:t>
            </a:r>
            <a:r>
              <a:rPr lang="tr-TR" altLang="tr-TR" sz="2600" dirty="0" err="1" smtClean="0"/>
              <a:t>kontraktürünün</a:t>
            </a:r>
            <a:r>
              <a:rPr lang="tr-TR" altLang="tr-TR" sz="2600" dirty="0" smtClean="0"/>
              <a:t> önlenmesi için günde en az 15-30 dakika yüzükoyun yatma, sert ve düz yatakta sadece boyun desteği sağlayacak ince bir yastık kullanarak uyuma, otururken dik </a:t>
            </a:r>
            <a:r>
              <a:rPr lang="tr-TR" altLang="tr-TR" sz="2600" dirty="0" err="1" smtClean="0"/>
              <a:t>postürü</a:t>
            </a:r>
            <a:r>
              <a:rPr lang="tr-TR" altLang="tr-TR" sz="2600" dirty="0" smtClean="0"/>
              <a:t> koruma ve sportif aktiviteler önerilmelidir.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tr-TR" altLang="tr-TR" sz="2600" dirty="0" smtClean="0"/>
          </a:p>
          <a:p>
            <a:pPr eaLnBrk="1" hangingPunct="1">
              <a:lnSpc>
                <a:spcPct val="80000"/>
              </a:lnSpc>
            </a:pPr>
            <a:r>
              <a:rPr lang="tr-TR" altLang="tr-TR" sz="2600" dirty="0" smtClean="0"/>
              <a:t>Gerekli koşullarda boyunluk, baston gibi destekleyici yardımcı cihazlar kullanılabilir. </a:t>
            </a:r>
            <a:endParaRPr lang="en-GB" altLang="tr-TR" sz="2600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7AEF079-69C8-4374-8B2A-2BE09FC3D6BA}" type="slidenum">
              <a:rPr lang="tr-TR" altLang="tr-TR"/>
              <a:pPr/>
              <a:t>3</a:t>
            </a:fld>
            <a:endParaRPr lang="tr-TR" altLang="tr-TR"/>
          </a:p>
        </p:txBody>
      </p:sp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altLang="tr-TR" b="1" dirty="0" err="1" smtClean="0"/>
              <a:t>Ankilozan</a:t>
            </a:r>
            <a:r>
              <a:rPr lang="tr-TR" altLang="tr-TR" b="1" dirty="0" smtClean="0"/>
              <a:t> </a:t>
            </a:r>
            <a:r>
              <a:rPr lang="tr-TR" altLang="tr-TR" b="1" dirty="0" err="1" smtClean="0"/>
              <a:t>Spondilit</a:t>
            </a:r>
            <a:endParaRPr lang="tr-TR" altLang="tr-TR" b="1" dirty="0" smtClean="0"/>
          </a:p>
        </p:txBody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tr-TR" altLang="zh-CN" dirty="0" smtClean="0"/>
          </a:p>
          <a:p>
            <a:pPr eaLnBrk="1" hangingPunct="1"/>
            <a:r>
              <a:rPr lang="tr-TR" altLang="zh-CN" dirty="0" smtClean="0"/>
              <a:t>Kronik, </a:t>
            </a:r>
            <a:r>
              <a:rPr lang="tr-TR" altLang="zh-CN" dirty="0" err="1" smtClean="0"/>
              <a:t>progresif</a:t>
            </a:r>
            <a:r>
              <a:rPr lang="tr-TR" altLang="zh-CN" dirty="0" smtClean="0"/>
              <a:t>, </a:t>
            </a:r>
            <a:r>
              <a:rPr lang="tr-TR" altLang="zh-CN" dirty="0" err="1" smtClean="0"/>
              <a:t>inflamatuvar</a:t>
            </a:r>
            <a:r>
              <a:rPr lang="tr-TR" altLang="zh-CN" dirty="0" smtClean="0"/>
              <a:t>, özellikle </a:t>
            </a:r>
            <a:r>
              <a:rPr lang="tr-TR" altLang="zh-CN" dirty="0" err="1" smtClean="0"/>
              <a:t>sakroiliyak</a:t>
            </a:r>
            <a:r>
              <a:rPr lang="tr-TR" altLang="zh-CN" dirty="0" smtClean="0"/>
              <a:t> ve </a:t>
            </a:r>
            <a:r>
              <a:rPr lang="tr-TR" altLang="zh-CN" dirty="0" err="1" smtClean="0"/>
              <a:t>spinal</a:t>
            </a:r>
            <a:r>
              <a:rPr lang="tr-TR" altLang="zh-CN" dirty="0" smtClean="0"/>
              <a:t> eklemleri tutan, kalça ve omuz gibi büyük eklemleri de tutabilen zaman içinde ciddi </a:t>
            </a:r>
            <a:r>
              <a:rPr lang="tr-TR" altLang="zh-CN" dirty="0" err="1" smtClean="0"/>
              <a:t>postür</a:t>
            </a:r>
            <a:r>
              <a:rPr lang="tr-TR" altLang="zh-CN" dirty="0" smtClean="0"/>
              <a:t> bozukluğu ve </a:t>
            </a:r>
            <a:r>
              <a:rPr lang="tr-TR" altLang="zh-CN" dirty="0" err="1" smtClean="0"/>
              <a:t>deformitelere</a:t>
            </a:r>
            <a:r>
              <a:rPr lang="tr-TR" altLang="zh-CN" dirty="0" smtClean="0"/>
              <a:t> neden olarak fonksiyon bozukluğuna yol açan </a:t>
            </a:r>
            <a:r>
              <a:rPr lang="tr-TR" altLang="zh-CN" dirty="0" err="1" smtClean="0"/>
              <a:t>etyolojisi</a:t>
            </a:r>
            <a:r>
              <a:rPr lang="tr-TR" altLang="zh-CN" dirty="0" smtClean="0"/>
              <a:t> bilinmeyen bir </a:t>
            </a:r>
            <a:r>
              <a:rPr lang="tr-TR" altLang="zh-CN" dirty="0" err="1" smtClean="0"/>
              <a:t>romatizmal</a:t>
            </a:r>
            <a:r>
              <a:rPr lang="tr-TR" altLang="zh-CN" dirty="0" smtClean="0"/>
              <a:t> hastalıktır.</a:t>
            </a:r>
            <a:endParaRPr lang="tr-TR" altLang="tr-TR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423C32C-3FDB-48D3-83F3-AF738A354B49}" type="slidenum">
              <a:rPr lang="tr-TR" altLang="tr-TR"/>
              <a:pPr/>
              <a:t>4</a:t>
            </a:fld>
            <a:endParaRPr lang="tr-TR" altLang="tr-TR"/>
          </a:p>
        </p:txBody>
      </p:sp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altLang="tr-TR" b="1" dirty="0" err="1" smtClean="0"/>
              <a:t>Etyoloji</a:t>
            </a:r>
            <a:endParaRPr lang="tr-TR" altLang="tr-TR" b="1" dirty="0" smtClean="0"/>
          </a:p>
        </p:txBody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tr-TR" altLang="tr-TR" dirty="0" smtClean="0"/>
          </a:p>
          <a:p>
            <a:pPr eaLnBrk="1" hangingPunct="1"/>
            <a:r>
              <a:rPr lang="tr-TR" altLang="tr-TR" dirty="0" smtClean="0"/>
              <a:t>Genetik yatkınlık </a:t>
            </a:r>
          </a:p>
          <a:p>
            <a:pPr eaLnBrk="1" hangingPunct="1"/>
            <a:endParaRPr lang="tr-TR" altLang="tr-TR" dirty="0" smtClean="0"/>
          </a:p>
          <a:p>
            <a:pPr eaLnBrk="1" hangingPunct="1"/>
            <a:r>
              <a:rPr lang="tr-TR" altLang="tr-TR" dirty="0" smtClean="0"/>
              <a:t>İmmünolojik faktörler</a:t>
            </a:r>
          </a:p>
          <a:p>
            <a:pPr eaLnBrk="1" hangingPunct="1"/>
            <a:endParaRPr lang="tr-TR" altLang="tr-TR" dirty="0" smtClean="0"/>
          </a:p>
          <a:p>
            <a:pPr eaLnBrk="1" hangingPunct="1"/>
            <a:r>
              <a:rPr lang="tr-TR" altLang="tr-TR" dirty="0" smtClean="0"/>
              <a:t>Enfeksiyon</a:t>
            </a:r>
          </a:p>
          <a:p>
            <a:pPr eaLnBrk="1" hangingPunct="1"/>
            <a:endParaRPr lang="tr-TR" altLang="tr-TR" dirty="0" smtClean="0"/>
          </a:p>
          <a:p>
            <a:pPr eaLnBrk="1" hangingPunct="1"/>
            <a:r>
              <a:rPr lang="tr-TR" altLang="tr-TR" dirty="0" smtClean="0"/>
              <a:t>Kişinin </a:t>
            </a:r>
            <a:r>
              <a:rPr lang="tr-TR" altLang="tr-TR" dirty="0" err="1" smtClean="0"/>
              <a:t>immünitesi</a:t>
            </a:r>
            <a:r>
              <a:rPr lang="tr-TR" altLang="tr-TR" dirty="0" smtClean="0"/>
              <a:t> önemli HLA B27 pozitifliği</a:t>
            </a:r>
          </a:p>
          <a:p>
            <a:pPr eaLnBrk="1" hangingPunct="1">
              <a:buNone/>
            </a:pPr>
            <a:r>
              <a:rPr lang="tr-TR" altLang="tr-TR" dirty="0" smtClean="0"/>
              <a:t>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AADD8F2-8A83-4DF4-84B3-7FA8B8B8C5EF}" type="slidenum">
              <a:rPr lang="tr-TR" altLang="tr-TR"/>
              <a:pPr/>
              <a:t>5</a:t>
            </a:fld>
            <a:endParaRPr lang="tr-TR" altLang="tr-TR"/>
          </a:p>
        </p:txBody>
      </p:sp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altLang="tr-TR" b="1" dirty="0" smtClean="0"/>
              <a:t>Patoloji</a:t>
            </a:r>
            <a:endParaRPr lang="en-GB" altLang="tr-TR" b="1" dirty="0" smtClean="0"/>
          </a:p>
        </p:txBody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tr-TR" altLang="tr-TR" sz="2600" dirty="0" err="1" smtClean="0"/>
              <a:t>AS’de</a:t>
            </a:r>
            <a:r>
              <a:rPr lang="tr-TR" altLang="tr-TR" sz="2600" dirty="0" smtClean="0"/>
              <a:t> etkilenen yapılar eklem kapsülleri, </a:t>
            </a:r>
            <a:r>
              <a:rPr lang="tr-TR" altLang="tr-TR" sz="2600" dirty="0" err="1" smtClean="0"/>
              <a:t>intervertebral</a:t>
            </a:r>
            <a:r>
              <a:rPr lang="tr-TR" altLang="tr-TR" sz="2600" dirty="0" smtClean="0"/>
              <a:t> diskler  ve  </a:t>
            </a:r>
            <a:r>
              <a:rPr lang="tr-TR" altLang="tr-TR" sz="2600" dirty="0" err="1" smtClean="0"/>
              <a:t>ligamanların</a:t>
            </a:r>
            <a:r>
              <a:rPr lang="tr-TR" altLang="tr-TR" sz="2600" dirty="0" smtClean="0"/>
              <a:t> kemiğe tutunma yerleri (</a:t>
            </a:r>
            <a:r>
              <a:rPr lang="tr-TR" altLang="tr-TR" sz="2600" dirty="0" err="1" smtClean="0"/>
              <a:t>entesis</a:t>
            </a:r>
            <a:r>
              <a:rPr lang="tr-TR" altLang="tr-TR" sz="2600" dirty="0" smtClean="0"/>
              <a:t>), </a:t>
            </a:r>
            <a:r>
              <a:rPr lang="tr-TR" altLang="tr-TR" sz="2600" dirty="0" err="1" smtClean="0"/>
              <a:t>apofizer</a:t>
            </a:r>
            <a:r>
              <a:rPr lang="tr-TR" altLang="tr-TR" sz="2600" dirty="0" smtClean="0"/>
              <a:t> ve </a:t>
            </a:r>
            <a:r>
              <a:rPr lang="tr-TR" altLang="tr-TR" sz="2600" dirty="0" err="1" smtClean="0"/>
              <a:t>sakroiliak</a:t>
            </a:r>
            <a:r>
              <a:rPr lang="tr-TR" altLang="tr-TR" sz="2600" dirty="0" smtClean="0"/>
              <a:t> eklemlerin </a:t>
            </a:r>
            <a:r>
              <a:rPr lang="tr-TR" altLang="tr-TR" sz="2600" dirty="0" err="1" smtClean="0"/>
              <a:t>sinoviyasıdır</a:t>
            </a:r>
            <a:r>
              <a:rPr lang="tr-TR" altLang="tr-TR" sz="2600" dirty="0" smtClean="0"/>
              <a:t>.</a:t>
            </a:r>
          </a:p>
          <a:p>
            <a:pPr eaLnBrk="1" hangingPunct="1">
              <a:lnSpc>
                <a:spcPct val="90000"/>
              </a:lnSpc>
            </a:pPr>
            <a:endParaRPr lang="tr-TR" altLang="tr-TR" sz="2600" dirty="0" smtClean="0"/>
          </a:p>
          <a:p>
            <a:pPr eaLnBrk="1" hangingPunct="1">
              <a:lnSpc>
                <a:spcPct val="90000"/>
              </a:lnSpc>
            </a:pPr>
            <a:r>
              <a:rPr lang="tr-TR" altLang="tr-TR" sz="2600" dirty="0" err="1" smtClean="0"/>
              <a:t>Entezit</a:t>
            </a:r>
            <a:r>
              <a:rPr lang="tr-TR" altLang="tr-TR" sz="2600" dirty="0" smtClean="0"/>
              <a:t> bölgeleri; </a:t>
            </a:r>
            <a:r>
              <a:rPr lang="tr-TR" altLang="tr-TR" sz="2600" dirty="0" err="1" smtClean="0"/>
              <a:t>simfisiz</a:t>
            </a:r>
            <a:r>
              <a:rPr lang="tr-TR" altLang="tr-TR" sz="2600" dirty="0" smtClean="0"/>
              <a:t> </a:t>
            </a:r>
            <a:r>
              <a:rPr lang="tr-TR" altLang="tr-TR" sz="2600" dirty="0" err="1" smtClean="0"/>
              <a:t>pubis</a:t>
            </a:r>
            <a:r>
              <a:rPr lang="tr-TR" altLang="tr-TR" sz="2600" dirty="0" smtClean="0"/>
              <a:t>, </a:t>
            </a:r>
            <a:r>
              <a:rPr lang="tr-TR" altLang="tr-TR" dirty="0" err="1" smtClean="0"/>
              <a:t>vertebralar</a:t>
            </a:r>
            <a:r>
              <a:rPr lang="tr-TR" altLang="tr-TR" sz="2600" dirty="0" smtClean="0"/>
              <a:t>, </a:t>
            </a:r>
            <a:r>
              <a:rPr lang="tr-TR" altLang="tr-TR" sz="2600" dirty="0" err="1" smtClean="0"/>
              <a:t>iliak</a:t>
            </a:r>
            <a:r>
              <a:rPr lang="tr-TR" altLang="tr-TR" sz="2600" dirty="0" smtClean="0"/>
              <a:t> kanatlar, </a:t>
            </a:r>
            <a:r>
              <a:rPr lang="tr-TR" altLang="tr-TR" sz="2600" dirty="0" err="1" smtClean="0"/>
              <a:t>trokanterler</a:t>
            </a:r>
            <a:r>
              <a:rPr lang="tr-TR" altLang="tr-TR" sz="2600" dirty="0" smtClean="0"/>
              <a:t>, </a:t>
            </a:r>
            <a:r>
              <a:rPr lang="tr-TR" altLang="tr-TR" sz="2600" dirty="0" err="1" smtClean="0"/>
              <a:t>patella</a:t>
            </a:r>
            <a:r>
              <a:rPr lang="tr-TR" altLang="tr-TR" sz="2600" dirty="0" smtClean="0"/>
              <a:t>, </a:t>
            </a:r>
            <a:r>
              <a:rPr lang="tr-TR" altLang="tr-TR" sz="2600" dirty="0" err="1" smtClean="0"/>
              <a:t>kalkaneus</a:t>
            </a:r>
            <a:r>
              <a:rPr lang="tr-TR" altLang="tr-TR" sz="2600" dirty="0" smtClean="0"/>
              <a:t>,</a:t>
            </a:r>
          </a:p>
          <a:p>
            <a:pPr eaLnBrk="1" hangingPunct="1">
              <a:lnSpc>
                <a:spcPct val="90000"/>
              </a:lnSpc>
            </a:pPr>
            <a:endParaRPr lang="tr-TR" altLang="tr-TR" sz="2600" dirty="0" smtClean="0"/>
          </a:p>
          <a:p>
            <a:pPr eaLnBrk="1" hangingPunct="1">
              <a:lnSpc>
                <a:spcPct val="90000"/>
              </a:lnSpc>
            </a:pPr>
            <a:r>
              <a:rPr lang="tr-TR" altLang="tr-TR" sz="2600" dirty="0" smtClean="0"/>
              <a:t>Bu bölgelerde </a:t>
            </a:r>
            <a:r>
              <a:rPr lang="tr-TR" altLang="tr-TR" sz="2600" dirty="0" err="1" smtClean="0"/>
              <a:t>inflamasyon</a:t>
            </a:r>
            <a:r>
              <a:rPr lang="tr-TR" altLang="tr-TR" sz="2600" dirty="0" smtClean="0"/>
              <a:t> (</a:t>
            </a:r>
            <a:r>
              <a:rPr lang="tr-TR" altLang="tr-TR" sz="2600" dirty="0" err="1" smtClean="0"/>
              <a:t>entezit</a:t>
            </a:r>
            <a:r>
              <a:rPr lang="tr-TR" altLang="tr-TR" sz="2600" dirty="0" smtClean="0"/>
              <a:t>), </a:t>
            </a:r>
          </a:p>
          <a:p>
            <a:pPr eaLnBrk="1" hangingPunct="1">
              <a:lnSpc>
                <a:spcPct val="90000"/>
              </a:lnSpc>
            </a:pPr>
            <a:endParaRPr lang="tr-TR" altLang="tr-TR" sz="2600" dirty="0" smtClean="0"/>
          </a:p>
          <a:p>
            <a:pPr eaLnBrk="1" hangingPunct="1">
              <a:lnSpc>
                <a:spcPct val="90000"/>
              </a:lnSpc>
            </a:pPr>
            <a:r>
              <a:rPr lang="tr-TR" altLang="tr-TR" sz="2600" dirty="0" smtClean="0"/>
              <a:t>İyileşme ise yeni kemik oluşumu ve </a:t>
            </a:r>
            <a:r>
              <a:rPr lang="tr-TR" altLang="tr-TR" sz="2600" dirty="0" err="1" smtClean="0"/>
              <a:t>fibrozis</a:t>
            </a:r>
            <a:r>
              <a:rPr lang="tr-TR" altLang="tr-TR" sz="2600" dirty="0" smtClean="0"/>
              <a:t>  ile  gerçekleşir.  </a:t>
            </a:r>
            <a:endParaRPr lang="en-GB" altLang="tr-TR" sz="2600" dirty="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DE5174F-8ACC-47C8-BE97-1710571DD946}" type="slidenum">
              <a:rPr lang="tr-TR" altLang="tr-TR"/>
              <a:pPr/>
              <a:t>6</a:t>
            </a:fld>
            <a:endParaRPr lang="tr-TR" altLang="tr-TR"/>
          </a:p>
        </p:txBody>
      </p:sp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altLang="tr-TR" smtClean="0"/>
          </a:p>
        </p:txBody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tr-TR" dirty="0" smtClean="0"/>
              <a:t>Omurgadaki belli başlı patoloji  </a:t>
            </a:r>
            <a:r>
              <a:rPr lang="tr-TR" altLang="tr-TR" dirty="0" err="1" smtClean="0"/>
              <a:t>Sindesmofit</a:t>
            </a:r>
            <a:r>
              <a:rPr lang="tr-TR" altLang="tr-TR" dirty="0" smtClean="0"/>
              <a:t> oluşumudur.</a:t>
            </a:r>
          </a:p>
          <a:p>
            <a:pPr eaLnBrk="1" hangingPunct="1">
              <a:lnSpc>
                <a:spcPct val="90000"/>
              </a:lnSpc>
            </a:pPr>
            <a:endParaRPr lang="tr-TR" altLang="tr-TR" dirty="0" smtClean="0"/>
          </a:p>
          <a:p>
            <a:pPr eaLnBrk="1" hangingPunct="1">
              <a:lnSpc>
                <a:spcPct val="90000"/>
              </a:lnSpc>
            </a:pPr>
            <a:r>
              <a:rPr lang="tr-TR" altLang="tr-TR" dirty="0" err="1" smtClean="0"/>
              <a:t>Sindesmofit</a:t>
            </a:r>
            <a:r>
              <a:rPr lang="tr-TR" altLang="tr-TR" dirty="0" smtClean="0"/>
              <a:t>; omurgada diski  çevreleyen </a:t>
            </a:r>
            <a:r>
              <a:rPr lang="tr-TR" altLang="tr-TR" dirty="0" err="1" smtClean="0"/>
              <a:t>ligamanların</a:t>
            </a:r>
            <a:r>
              <a:rPr lang="tr-TR" altLang="tr-TR" dirty="0" smtClean="0"/>
              <a:t> kemikleşmesi ile oluşur.</a:t>
            </a:r>
          </a:p>
          <a:p>
            <a:pPr eaLnBrk="1" hangingPunct="1">
              <a:lnSpc>
                <a:spcPct val="90000"/>
              </a:lnSpc>
            </a:pPr>
            <a:endParaRPr lang="tr-TR" altLang="tr-TR" dirty="0" smtClean="0"/>
          </a:p>
          <a:p>
            <a:pPr eaLnBrk="1" hangingPunct="1">
              <a:lnSpc>
                <a:spcPct val="90000"/>
              </a:lnSpc>
            </a:pPr>
            <a:r>
              <a:rPr lang="tr-TR" altLang="tr-TR" dirty="0" smtClean="0"/>
              <a:t>Omurgada kemik köprüler oluşur.  </a:t>
            </a:r>
            <a:endParaRPr lang="en-GB" altLang="tr-TR" dirty="0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32BBD90-6B52-4CBD-B1C5-A28E73170022}" type="slidenum">
              <a:rPr lang="tr-TR" altLang="tr-TR"/>
              <a:pPr/>
              <a:t>7</a:t>
            </a:fld>
            <a:endParaRPr lang="tr-TR" altLang="tr-TR"/>
          </a:p>
        </p:txBody>
      </p:sp>
      <p:sp>
        <p:nvSpPr>
          <p:cNvPr id="1229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altLang="tr-TR" b="1" dirty="0" err="1" smtClean="0"/>
              <a:t>İnflamasyon</a:t>
            </a:r>
            <a:endParaRPr lang="tr-TR" altLang="tr-TR" b="1" dirty="0" smtClean="0"/>
          </a:p>
        </p:txBody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66738" y="2133600"/>
            <a:ext cx="8001000" cy="3886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tr-TR" dirty="0" err="1" smtClean="0"/>
              <a:t>Sinovyal</a:t>
            </a:r>
            <a:r>
              <a:rPr lang="tr-TR" altLang="tr-TR" dirty="0" smtClean="0"/>
              <a:t> eklemlerde gelişir.</a:t>
            </a:r>
          </a:p>
          <a:p>
            <a:pPr eaLnBrk="1" hangingPunct="1">
              <a:lnSpc>
                <a:spcPct val="90000"/>
              </a:lnSpc>
            </a:pPr>
            <a:endParaRPr lang="tr-TR" altLang="tr-TR" dirty="0" smtClean="0"/>
          </a:p>
          <a:p>
            <a:pPr eaLnBrk="1" hangingPunct="1">
              <a:lnSpc>
                <a:spcPct val="90000"/>
              </a:lnSpc>
            </a:pPr>
            <a:r>
              <a:rPr lang="tr-TR" altLang="tr-TR" dirty="0" smtClean="0"/>
              <a:t>Faset eklemlerde tutulum oluşur.</a:t>
            </a:r>
          </a:p>
          <a:p>
            <a:pPr eaLnBrk="1" hangingPunct="1">
              <a:lnSpc>
                <a:spcPct val="90000"/>
              </a:lnSpc>
            </a:pPr>
            <a:endParaRPr lang="tr-TR" altLang="tr-TR" dirty="0" smtClean="0"/>
          </a:p>
          <a:p>
            <a:pPr eaLnBrk="1" hangingPunct="1">
              <a:lnSpc>
                <a:spcPct val="90000"/>
              </a:lnSpc>
            </a:pPr>
            <a:r>
              <a:rPr lang="tr-TR" altLang="tr-TR" dirty="0" smtClean="0"/>
              <a:t>Özellikle erken dönem başlangıç </a:t>
            </a:r>
            <a:r>
              <a:rPr lang="tr-TR" altLang="tr-TR" dirty="0" err="1" smtClean="0"/>
              <a:t>Sakroiliak</a:t>
            </a:r>
            <a:r>
              <a:rPr lang="tr-TR" altLang="tr-TR" dirty="0" smtClean="0"/>
              <a:t> eklemlerin </a:t>
            </a:r>
            <a:r>
              <a:rPr lang="tr-TR" altLang="tr-TR" dirty="0" err="1" smtClean="0"/>
              <a:t>sinovya</a:t>
            </a:r>
            <a:r>
              <a:rPr lang="tr-TR" altLang="tr-TR" dirty="0" smtClean="0"/>
              <a:t> ile kaplı bölümünde ve </a:t>
            </a:r>
            <a:r>
              <a:rPr lang="tr-TR" altLang="tr-TR" dirty="0" err="1" smtClean="0"/>
              <a:t>iliak</a:t>
            </a:r>
            <a:r>
              <a:rPr lang="tr-TR" altLang="tr-TR" dirty="0" smtClean="0"/>
              <a:t> kanatta görülür.</a:t>
            </a:r>
          </a:p>
          <a:p>
            <a:pPr eaLnBrk="1" hangingPunct="1">
              <a:lnSpc>
                <a:spcPct val="90000"/>
              </a:lnSpc>
            </a:pPr>
            <a:endParaRPr lang="tr-TR" altLang="tr-TR" dirty="0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F968B96-C315-4B7E-A4CB-958D565E004E}" type="slidenum">
              <a:rPr lang="tr-TR" altLang="tr-TR"/>
              <a:pPr/>
              <a:t>8</a:t>
            </a:fld>
            <a:endParaRPr lang="tr-TR" altLang="tr-TR"/>
          </a:p>
        </p:txBody>
      </p:sp>
      <p:sp>
        <p:nvSpPr>
          <p:cNvPr id="133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altLang="tr-TR" b="1" dirty="0" smtClean="0"/>
              <a:t>Semptomlar</a:t>
            </a:r>
          </a:p>
        </p:txBody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altLang="tr-TR" sz="2600" dirty="0" smtClean="0"/>
              <a:t>Bel  ağrısı</a:t>
            </a:r>
          </a:p>
          <a:p>
            <a:pPr eaLnBrk="1" hangingPunct="1"/>
            <a:endParaRPr lang="tr-TR" altLang="tr-TR" sz="2600" dirty="0" smtClean="0"/>
          </a:p>
          <a:p>
            <a:pPr eaLnBrk="1" hangingPunct="1"/>
            <a:r>
              <a:rPr lang="tr-TR" altLang="tr-TR" sz="2600" dirty="0" smtClean="0"/>
              <a:t>En erken ve en tipik belirti </a:t>
            </a:r>
            <a:r>
              <a:rPr lang="tr-TR" altLang="tr-TR" sz="2600" dirty="0" err="1" smtClean="0"/>
              <a:t>sakroiliak</a:t>
            </a:r>
            <a:r>
              <a:rPr lang="tr-TR" altLang="tr-TR" sz="2600" dirty="0" smtClean="0"/>
              <a:t> eklemlerde başlayan, yer değiştiren </a:t>
            </a:r>
            <a:r>
              <a:rPr lang="tr-TR" altLang="tr-TR" sz="2600" dirty="0" err="1" smtClean="0"/>
              <a:t>gluteal</a:t>
            </a:r>
            <a:r>
              <a:rPr lang="tr-TR" altLang="tr-TR" sz="2600" dirty="0" smtClean="0"/>
              <a:t> ağrı. Birkaç ay sonra </a:t>
            </a:r>
            <a:r>
              <a:rPr lang="tr-TR" altLang="tr-TR" sz="2600" dirty="0" err="1" smtClean="0"/>
              <a:t>bilateral</a:t>
            </a:r>
            <a:r>
              <a:rPr lang="tr-TR" altLang="tr-TR" sz="2600" dirty="0" smtClean="0"/>
              <a:t> ve sürekli olur. </a:t>
            </a:r>
            <a:r>
              <a:rPr lang="tr-TR" altLang="tr-TR" sz="2600" dirty="0" err="1" smtClean="0"/>
              <a:t>AS’li</a:t>
            </a:r>
            <a:r>
              <a:rPr lang="tr-TR" altLang="tr-TR" sz="2600" dirty="0" smtClean="0"/>
              <a:t> hastaların % 75’inde ilk klinik bulgu kronik </a:t>
            </a:r>
            <a:r>
              <a:rPr lang="tr-TR" altLang="tr-TR" sz="2600" dirty="0" err="1" smtClean="0"/>
              <a:t>inflamatuar</a:t>
            </a:r>
            <a:r>
              <a:rPr lang="tr-TR" altLang="tr-TR" sz="2600" dirty="0" smtClean="0"/>
              <a:t> bel ağrısı ve tutukluktur</a:t>
            </a:r>
          </a:p>
          <a:p>
            <a:pPr eaLnBrk="1" hangingPunct="1"/>
            <a:endParaRPr lang="tr-TR" altLang="tr-TR" sz="2600" dirty="0" smtClean="0"/>
          </a:p>
          <a:p>
            <a:pPr eaLnBrk="1" hangingPunct="1"/>
            <a:r>
              <a:rPr lang="tr-TR" altLang="tr-TR" sz="2600" dirty="0" smtClean="0"/>
              <a:t>Sabah tutukluğu. Tutukluk sabah veya istirahat sonrası daha fazladır. 3 saate kadar sürebilir. </a:t>
            </a:r>
          </a:p>
          <a:p>
            <a:pPr eaLnBrk="1" hangingPunct="1">
              <a:buFont typeface="Wingdings" pitchFamily="2" charset="2"/>
              <a:buNone/>
            </a:pPr>
            <a:endParaRPr lang="tr-TR" altLang="tr-TR" sz="2600" dirty="0" smtClean="0"/>
          </a:p>
          <a:p>
            <a:pPr eaLnBrk="1" hangingPunct="1"/>
            <a:endParaRPr lang="tr-TR" altLang="tr-TR" sz="2600" dirty="0" smtClean="0"/>
          </a:p>
          <a:p>
            <a:pPr eaLnBrk="1" hangingPunct="1"/>
            <a:endParaRPr lang="tr-TR" altLang="tr-TR" sz="2600" dirty="0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93AEB53-C24E-4BCE-8238-5AAFBBFB20AF}" type="slidenum">
              <a:rPr lang="tr-TR" altLang="tr-TR"/>
              <a:pPr/>
              <a:t>9</a:t>
            </a:fld>
            <a:endParaRPr lang="tr-TR" altLang="tr-TR"/>
          </a:p>
        </p:txBody>
      </p:sp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altLang="tr-TR" smtClean="0"/>
          </a:p>
        </p:txBody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tr-TR" altLang="tr-TR" dirty="0" smtClean="0"/>
              <a:t>Göğüs ağrısı;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altLang="tr-TR" sz="2900" dirty="0" smtClean="0"/>
              <a:t>	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altLang="tr-TR" sz="2900" dirty="0" smtClean="0"/>
              <a:t>   - </a:t>
            </a:r>
            <a:r>
              <a:rPr lang="tr-TR" altLang="tr-TR" sz="2900" dirty="0" err="1" smtClean="0"/>
              <a:t>Torakal</a:t>
            </a:r>
            <a:r>
              <a:rPr lang="tr-TR" altLang="tr-TR" sz="2900" dirty="0" smtClean="0"/>
              <a:t> </a:t>
            </a:r>
            <a:r>
              <a:rPr lang="tr-TR" altLang="tr-TR" sz="2900" dirty="0" err="1" smtClean="0"/>
              <a:t>vertebraların</a:t>
            </a:r>
            <a:r>
              <a:rPr lang="tr-TR" altLang="tr-TR" sz="2900" dirty="0" smtClean="0"/>
              <a:t> tutulmasına 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altLang="tr-TR" sz="2900" dirty="0" smtClean="0"/>
              <a:t>	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altLang="tr-TR" sz="2900" dirty="0" smtClean="0"/>
              <a:t>   - </a:t>
            </a:r>
            <a:r>
              <a:rPr lang="tr-TR" altLang="tr-TR" sz="2900" dirty="0" err="1" smtClean="0"/>
              <a:t>Kostovertebral</a:t>
            </a:r>
            <a:r>
              <a:rPr lang="tr-TR" altLang="tr-TR" sz="2900" dirty="0" smtClean="0"/>
              <a:t>, </a:t>
            </a:r>
            <a:r>
              <a:rPr lang="tr-TR" altLang="tr-TR" sz="2900" dirty="0" err="1" smtClean="0"/>
              <a:t>kostosternal</a:t>
            </a:r>
            <a:r>
              <a:rPr lang="tr-TR" altLang="tr-TR" sz="2900" dirty="0" smtClean="0"/>
              <a:t>, </a:t>
            </a:r>
            <a:r>
              <a:rPr lang="tr-TR" altLang="tr-TR" sz="2900" dirty="0" err="1" smtClean="0"/>
              <a:t>manubriosternal</a:t>
            </a:r>
            <a:r>
              <a:rPr lang="tr-TR" altLang="tr-TR" sz="2900" dirty="0" smtClean="0"/>
              <a:t>, </a:t>
            </a:r>
            <a:r>
              <a:rPr lang="tr-TR" altLang="tr-TR" sz="2900" dirty="0" err="1" smtClean="0"/>
              <a:t>sternoklavikuler</a:t>
            </a:r>
            <a:r>
              <a:rPr lang="tr-TR" altLang="tr-TR" sz="2900" dirty="0" smtClean="0"/>
              <a:t> bileşkelerdeki </a:t>
            </a:r>
            <a:r>
              <a:rPr lang="tr-TR" altLang="tr-TR" sz="2900" dirty="0" err="1" smtClean="0"/>
              <a:t>entezit</a:t>
            </a:r>
            <a:r>
              <a:rPr lang="tr-TR" altLang="tr-TR" sz="2900" dirty="0" smtClean="0"/>
              <a:t> alanlarının duyarlılığına bağlı  olabilir.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altLang="tr-TR" sz="2900" dirty="0" smtClean="0"/>
              <a:t>	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altLang="tr-TR" sz="2900" dirty="0" smtClean="0"/>
              <a:t>     - Öksürük ve hapşırma ile artabilir.</a:t>
            </a:r>
          </a:p>
          <a:p>
            <a:pPr eaLnBrk="1" hangingPunct="1"/>
            <a:endParaRPr lang="tr-TR" altLang="tr-TR" dirty="0" smtClean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41</TotalTime>
  <Words>713</Words>
  <Application>Microsoft Office PowerPoint</Application>
  <PresentationFormat>Ekran Gösterisi (4:3)</PresentationFormat>
  <Paragraphs>178</Paragraphs>
  <Slides>23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23</vt:i4>
      </vt:variant>
    </vt:vector>
  </HeadingPairs>
  <TitlesOfParts>
    <vt:vector size="32" baseType="lpstr">
      <vt:lpstr>宋体</vt:lpstr>
      <vt:lpstr>宋体</vt:lpstr>
      <vt:lpstr>Calibri</vt:lpstr>
      <vt:lpstr>Comic Sans MS</vt:lpstr>
      <vt:lpstr>Constantia</vt:lpstr>
      <vt:lpstr>Times New Roman</vt:lpstr>
      <vt:lpstr>Wingdings</vt:lpstr>
      <vt:lpstr>Wingdings 2</vt:lpstr>
      <vt:lpstr>Akış</vt:lpstr>
      <vt:lpstr>ANKİLOZAN SPONDİLİT</vt:lpstr>
      <vt:lpstr>Ankilozan Spondilit</vt:lpstr>
      <vt:lpstr>Ankilozan Spondilit</vt:lpstr>
      <vt:lpstr>Etyoloji</vt:lpstr>
      <vt:lpstr>Patoloji</vt:lpstr>
      <vt:lpstr>PowerPoint Sunusu</vt:lpstr>
      <vt:lpstr>İnflamasyon</vt:lpstr>
      <vt:lpstr>Semptomlar</vt:lpstr>
      <vt:lpstr>PowerPoint Sunusu</vt:lpstr>
      <vt:lpstr>İnflamatuar Bel Ağrısının Özellikleri</vt:lpstr>
      <vt:lpstr>PowerPoint Sunusu</vt:lpstr>
      <vt:lpstr>Klinik  Bulgular</vt:lpstr>
      <vt:lpstr>PowerPoint Sunusu</vt:lpstr>
      <vt:lpstr>PowerPoint Sunusu</vt:lpstr>
      <vt:lpstr>PowerPoint Sunusu</vt:lpstr>
      <vt:lpstr>Eklem Dışı Bulgular</vt:lpstr>
      <vt:lpstr>Fizik Muayene Bulguları</vt:lpstr>
      <vt:lpstr>PowerPoint Sunusu</vt:lpstr>
      <vt:lpstr>Postür analizi</vt:lpstr>
      <vt:lpstr>Tedavi Amacı</vt:lpstr>
      <vt:lpstr>Fizik Tedavi ve Rehabilitasyon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ANKİLOZAN SPONDİLİT</dc:title>
  <dc:creator>fztmerve</dc:creator>
  <cp:lastModifiedBy>sinan sert</cp:lastModifiedBy>
  <cp:revision>11</cp:revision>
  <dcterms:created xsi:type="dcterms:W3CDTF">2018-11-07T00:01:29Z</dcterms:created>
  <dcterms:modified xsi:type="dcterms:W3CDTF">2019-06-26T10:54:04Z</dcterms:modified>
</cp:coreProperties>
</file>