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4" r:id="rId9"/>
    <p:sldId id="263"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37" d="100"/>
          <a:sy n="37" d="100"/>
        </p:scale>
        <p:origin x="24"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3ED0F-F43C-4D83-9403-C7C896DAA58C}"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57B200-085B-42BD-8C0E-FFABAC0FD0E7}" type="slidenum">
              <a:rPr lang="tr-TR" smtClean="0"/>
              <a:t>‹#›</a:t>
            </a:fld>
            <a:endParaRPr lang="tr-TR"/>
          </a:p>
        </p:txBody>
      </p:sp>
    </p:spTree>
    <p:extLst>
      <p:ext uri="{BB962C8B-B14F-4D97-AF65-F5344CB8AC3E}">
        <p14:creationId xmlns:p14="http://schemas.microsoft.com/office/powerpoint/2010/main" val="742407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a:solidFill>
                    <a:srgbClr val="FF0000"/>
                  </a:solidFill>
                </a:rPr>
                <a:t>MSS 432</a:t>
              </a:r>
            </a:p>
            <a:p>
              <a:r>
                <a:rPr lang="tr-TR" sz="5400" b="1" smtClean="0">
                  <a:solidFill>
                    <a:srgbClr val="FF0000"/>
                  </a:solidFill>
                </a:rPr>
                <a:t>İŞ </a:t>
              </a:r>
              <a:r>
                <a:rPr lang="tr-TR" sz="5400" b="1" dirty="0" smtClean="0">
                  <a:solidFill>
                    <a:srgbClr val="FF0000"/>
                  </a:solidFill>
                </a:rPr>
                <a:t>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Nitel Risk Analizine 2. örnek;</a:t>
            </a:r>
            <a:endParaRPr lang="tr-TR" dirty="0"/>
          </a:p>
        </p:txBody>
      </p:sp>
      <p:sp>
        <p:nvSpPr>
          <p:cNvPr id="3" name="Content Placeholder 2"/>
          <p:cNvSpPr>
            <a:spLocks noGrp="1"/>
          </p:cNvSpPr>
          <p:nvPr>
            <p:ph idx="1"/>
          </p:nvPr>
        </p:nvSpPr>
        <p:spPr/>
        <p:txBody>
          <a:bodyPr>
            <a:normAutofit fontScale="92500" lnSpcReduction="10000"/>
          </a:bodyPr>
          <a:lstStyle/>
          <a:p>
            <a:endParaRPr lang="tr-TR" dirty="0"/>
          </a:p>
          <a:p>
            <a:r>
              <a:rPr lang="en-US" b="1" dirty="0" err="1"/>
              <a:t>Olursa</a:t>
            </a:r>
            <a:r>
              <a:rPr lang="en-US" b="1" dirty="0"/>
              <a:t> Ne </a:t>
            </a:r>
            <a:r>
              <a:rPr lang="en-US" b="1" dirty="0" err="1"/>
              <a:t>Olur</a:t>
            </a:r>
            <a:r>
              <a:rPr lang="en-US" b="1" dirty="0"/>
              <a:t>? (What İf..?) </a:t>
            </a:r>
            <a:endParaRPr lang="tr-TR" dirty="0"/>
          </a:p>
          <a:p>
            <a:endParaRPr lang="tr-TR" dirty="0"/>
          </a:p>
          <a:p>
            <a:r>
              <a:rPr lang="tr-TR" dirty="0"/>
              <a:t>Bir tesisin veya prosesin tüm donanımının </a:t>
            </a:r>
            <a:r>
              <a:rPr lang="tr-TR" dirty="0" smtClean="0"/>
              <a:t>ve </a:t>
            </a:r>
            <a:r>
              <a:rPr lang="tr-TR" dirty="0"/>
              <a:t>aletlerinin tam olup olmadığını veya </a:t>
            </a:r>
            <a:r>
              <a:rPr lang="tr-TR" dirty="0" smtClean="0"/>
              <a:t>kusursuz </a:t>
            </a:r>
            <a:r>
              <a:rPr lang="tr-TR" dirty="0"/>
              <a:t>işleyip işlemediğini saptar. </a:t>
            </a:r>
            <a:endParaRPr lang="tr-TR" dirty="0" smtClean="0"/>
          </a:p>
          <a:p>
            <a:endParaRPr lang="tr-TR" dirty="0"/>
          </a:p>
          <a:p>
            <a:r>
              <a:rPr lang="tr-TR" dirty="0" smtClean="0"/>
              <a:t>İki adımda </a:t>
            </a:r>
            <a:r>
              <a:rPr lang="tr-TR" dirty="0"/>
              <a:t>gerçekleştirilir. </a:t>
            </a:r>
          </a:p>
          <a:p>
            <a:r>
              <a:rPr lang="tr-TR" dirty="0" smtClean="0"/>
              <a:t>Check </a:t>
            </a:r>
            <a:r>
              <a:rPr lang="tr-TR" dirty="0"/>
              <a:t>listelerindeki özel sorularla, analizi yapılan tesisin eksiklikleri saptanır. </a:t>
            </a:r>
          </a:p>
          <a:p>
            <a:r>
              <a:rPr lang="tr-TR" dirty="0" smtClean="0"/>
              <a:t>Bir </a:t>
            </a:r>
            <a:r>
              <a:rPr lang="tr-TR" dirty="0"/>
              <a:t>önlemler katalogu ile, yapılması gereken düzeltmeler önerilir. </a:t>
            </a:r>
          </a:p>
          <a:p>
            <a:pPr marL="0" indent="0">
              <a:buNone/>
            </a:pPr>
            <a:endParaRPr lang="tr-TR" dirty="0"/>
          </a:p>
        </p:txBody>
      </p:sp>
    </p:spTree>
    <p:extLst>
      <p:ext uri="{BB962C8B-B14F-4D97-AF65-F5344CB8AC3E}">
        <p14:creationId xmlns:p14="http://schemas.microsoft.com/office/powerpoint/2010/main" val="2710097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089024"/>
            <a:ext cx="11049000" cy="4829175"/>
          </a:xfrm>
        </p:spPr>
        <p:txBody>
          <a:bodyPr>
            <a:noAutofit/>
          </a:bodyPr>
          <a:lstStyle/>
          <a:p>
            <a:r>
              <a:rPr lang="en-US" b="1" dirty="0" err="1">
                <a:effectLst>
                  <a:outerShdw blurRad="38100" dist="38100" dir="2700000" algn="tl">
                    <a:srgbClr val="000000">
                      <a:alpha val="43137"/>
                    </a:srgbClr>
                  </a:outerShdw>
                </a:effectLst>
              </a:rPr>
              <a:t>Olursa</a:t>
            </a:r>
            <a:r>
              <a:rPr lang="en-US" b="1" dirty="0">
                <a:effectLst>
                  <a:outerShdw blurRad="38100" dist="38100" dir="2700000" algn="tl">
                    <a:srgbClr val="000000">
                      <a:alpha val="43137"/>
                    </a:srgbClr>
                  </a:outerShdw>
                </a:effectLst>
              </a:rPr>
              <a:t> Ne </a:t>
            </a:r>
            <a:r>
              <a:rPr lang="en-US" b="1" dirty="0" err="1">
                <a:effectLst>
                  <a:outerShdw blurRad="38100" dist="38100" dir="2700000" algn="tl">
                    <a:srgbClr val="000000">
                      <a:alpha val="43137"/>
                    </a:srgbClr>
                  </a:outerShdw>
                </a:effectLst>
              </a:rPr>
              <a:t>Olur</a:t>
            </a:r>
            <a:r>
              <a:rPr lang="en-US" b="1" dirty="0">
                <a:effectLst>
                  <a:outerShdw blurRad="38100" dist="38100" dir="2700000" algn="tl">
                    <a:srgbClr val="000000">
                      <a:alpha val="43137"/>
                    </a:srgbClr>
                  </a:outerShdw>
                </a:effectLst>
              </a:rPr>
              <a:t>? (What İf</a:t>
            </a:r>
            <a:r>
              <a:rPr lang="en-US" b="1" dirty="0" smtClean="0">
                <a:effectLst>
                  <a:outerShdw blurRad="38100" dist="38100" dir="2700000" algn="tl">
                    <a:srgbClr val="000000">
                      <a:alpha val="43137"/>
                    </a:srgbClr>
                  </a:outerShdw>
                </a:effectLst>
              </a:rPr>
              <a:t>..?)</a:t>
            </a:r>
            <a:endParaRPr lang="tr-TR" b="1" dirty="0" smtClean="0">
              <a:effectLst>
                <a:outerShdw blurRad="38100" dist="38100" dir="2700000" algn="tl">
                  <a:srgbClr val="000000">
                    <a:alpha val="43137"/>
                  </a:srgbClr>
                </a:outerShdw>
              </a:effectLst>
            </a:endParaRPr>
          </a:p>
          <a:p>
            <a:endParaRPr lang="tr-TR" b="1" dirty="0" smtClean="0">
              <a:effectLst>
                <a:outerShdw blurRad="38100" dist="38100" dir="2700000" algn="tl">
                  <a:srgbClr val="000000">
                    <a:alpha val="43137"/>
                  </a:srgbClr>
                </a:outerShdw>
              </a:effectLst>
            </a:endParaRPr>
          </a:p>
          <a:p>
            <a:pPr marL="0" indent="0" algn="just">
              <a:buFont typeface="Wingdings 2" pitchFamily="18" charset="2"/>
              <a:buNone/>
            </a:pPr>
            <a:r>
              <a:rPr lang="tr-TR" dirty="0"/>
              <a:t>Risk değerlendirme raporunda, tehlikelerin tipini tarif etmek ve tavsiyeleri değerlendirmek maksadıyla kullanılır. </a:t>
            </a:r>
          </a:p>
          <a:p>
            <a:pPr marL="0" indent="0" algn="just">
              <a:buFont typeface="Wingdings 2" pitchFamily="18" charset="2"/>
              <a:buNone/>
            </a:pPr>
            <a:endParaRPr lang="tr-TR" dirty="0"/>
          </a:p>
          <a:p>
            <a:pPr marL="0" indent="0" algn="just">
              <a:buFont typeface="Wingdings 2" pitchFamily="18" charset="2"/>
              <a:buNone/>
            </a:pPr>
            <a:r>
              <a:rPr lang="tr-TR" dirty="0"/>
              <a:t>Bu metod ile yapılan risk değerlendirmesinde, risk analistinin dikkati yalnızca bir noktaya odaklanabilir ya da analistin tecrübesi o noktadaki tehlikeyi görmesine olanak vermez. Bu metod çeşitli disiplinlerdeki takım üyelerinin tecrübelerine dayanması ve bu takımdaki üyelerin tecrübelerine göre sonuçların çok fazla etkilenmesi nedeniyle informal bir metoddur.</a:t>
            </a:r>
          </a:p>
          <a:p>
            <a:endParaRPr lang="tr-TR" dirty="0"/>
          </a:p>
        </p:txBody>
      </p:sp>
    </p:spTree>
    <p:extLst>
      <p:ext uri="{BB962C8B-B14F-4D97-AF65-F5344CB8AC3E}">
        <p14:creationId xmlns:p14="http://schemas.microsoft.com/office/powerpoint/2010/main" val="1659610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24196" y="1027047"/>
            <a:ext cx="8943607" cy="2975106"/>
          </a:xfrm>
          <a:prstGeom prst="rect">
            <a:avLst/>
          </a:prstGeom>
        </p:spPr>
      </p:pic>
      <p:pic>
        <p:nvPicPr>
          <p:cNvPr id="5" name="Picture 4"/>
          <p:cNvPicPr>
            <a:picLocks noChangeAspect="1"/>
          </p:cNvPicPr>
          <p:nvPr/>
        </p:nvPicPr>
        <p:blipFill>
          <a:blip r:embed="rId3"/>
          <a:stretch>
            <a:fillRect/>
          </a:stretch>
        </p:blipFill>
        <p:spPr>
          <a:xfrm>
            <a:off x="4294475" y="4303753"/>
            <a:ext cx="6273328" cy="536494"/>
          </a:xfrm>
          <a:prstGeom prst="rect">
            <a:avLst/>
          </a:prstGeom>
        </p:spPr>
      </p:pic>
    </p:spTree>
    <p:extLst>
      <p:ext uri="{BB962C8B-B14F-4D97-AF65-F5344CB8AC3E}">
        <p14:creationId xmlns:p14="http://schemas.microsoft.com/office/powerpoint/2010/main" val="864326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2778125"/>
            <a:ext cx="10515600" cy="1325563"/>
          </a:xfrm>
        </p:spPr>
        <p:txBody>
          <a:bodyPr>
            <a:normAutofit fontScale="90000"/>
          </a:bodyPr>
          <a:lstStyle/>
          <a:p>
            <a:pPr algn="ctr"/>
            <a:r>
              <a:rPr lang="en-US" b="1" dirty="0" err="1">
                <a:solidFill>
                  <a:schemeClr val="tx2"/>
                </a:solidFill>
                <a:effectLst>
                  <a:outerShdw blurRad="38100" dist="38100" dir="2700000" algn="tl">
                    <a:srgbClr val="000000">
                      <a:alpha val="43137"/>
                    </a:srgbClr>
                  </a:outerShdw>
                </a:effectLst>
              </a:rPr>
              <a:t>Tehlike</a:t>
            </a:r>
            <a:r>
              <a:rPr lang="en-US" b="1" dirty="0">
                <a:solidFill>
                  <a:schemeClr val="tx2"/>
                </a:solidFill>
                <a:effectLst>
                  <a:outerShdw blurRad="38100" dist="38100" dir="2700000" algn="tl">
                    <a:srgbClr val="000000">
                      <a:alpha val="43137"/>
                    </a:srgbClr>
                  </a:outerShdw>
                </a:effectLst>
              </a:rPr>
              <a:t> </a:t>
            </a:r>
            <a:r>
              <a:rPr lang="en-US" b="1" dirty="0" err="1">
                <a:solidFill>
                  <a:schemeClr val="tx2"/>
                </a:solidFill>
                <a:effectLst>
                  <a:outerShdw blurRad="38100" dist="38100" dir="2700000" algn="tl">
                    <a:srgbClr val="000000">
                      <a:alpha val="43137"/>
                    </a:srgbClr>
                  </a:outerShdw>
                </a:effectLst>
              </a:rPr>
              <a:t>ve</a:t>
            </a:r>
            <a:r>
              <a:rPr lang="en-US" b="1" dirty="0">
                <a:solidFill>
                  <a:schemeClr val="tx2"/>
                </a:solidFill>
                <a:effectLst>
                  <a:outerShdw blurRad="38100" dist="38100" dir="2700000" algn="tl">
                    <a:srgbClr val="000000">
                      <a:alpha val="43137"/>
                    </a:srgbClr>
                  </a:outerShdw>
                </a:effectLst>
              </a:rPr>
              <a:t> </a:t>
            </a:r>
            <a:r>
              <a:rPr lang="tr-TR" b="1" dirty="0">
                <a:solidFill>
                  <a:schemeClr val="tx2"/>
                </a:solidFill>
                <a:effectLst>
                  <a:outerShdw blurRad="38100" dist="38100" dir="2700000" algn="tl">
                    <a:srgbClr val="000000">
                      <a:alpha val="43137"/>
                    </a:srgbClr>
                  </a:outerShdw>
                </a:effectLst>
              </a:rPr>
              <a:t>Çalışabilirlik Analizi</a:t>
            </a:r>
            <a:br>
              <a:rPr lang="tr-TR" b="1" dirty="0">
                <a:solidFill>
                  <a:schemeClr val="tx2"/>
                </a:solidFill>
                <a:effectLst>
                  <a:outerShdw blurRad="38100" dist="38100" dir="2700000" algn="tl">
                    <a:srgbClr val="000000">
                      <a:alpha val="43137"/>
                    </a:srgbClr>
                  </a:outerShdw>
                </a:effectLst>
              </a:rPr>
            </a:br>
            <a:r>
              <a:rPr lang="en-US" b="1" dirty="0">
                <a:solidFill>
                  <a:schemeClr val="tx2"/>
                </a:solidFill>
                <a:effectLst>
                  <a:outerShdw blurRad="38100" dist="38100" dir="2700000" algn="tl">
                    <a:srgbClr val="000000">
                      <a:alpha val="43137"/>
                    </a:srgbClr>
                  </a:outerShdw>
                </a:effectLst>
              </a:rPr>
              <a:t>(HAZOP</a:t>
            </a:r>
            <a:r>
              <a:rPr lang="tr-TR" b="1" dirty="0">
                <a:solidFill>
                  <a:schemeClr val="tx2"/>
                </a:solidFill>
                <a:effectLst>
                  <a:outerShdw blurRad="38100" dist="38100" dir="2700000" algn="tl">
                    <a:srgbClr val="000000">
                      <a:alpha val="43137"/>
                    </a:srgbClr>
                  </a:outerShdw>
                </a:effectLst>
              </a:rPr>
              <a:t> - </a:t>
            </a:r>
            <a:r>
              <a:rPr lang="en-US" b="1" dirty="0">
                <a:solidFill>
                  <a:schemeClr val="tx2"/>
                </a:solidFill>
                <a:effectLst>
                  <a:outerShdw blurRad="38100" dist="38100" dir="2700000" algn="tl">
                    <a:srgbClr val="000000">
                      <a:alpha val="43137"/>
                    </a:srgbClr>
                  </a:outerShdw>
                </a:effectLst>
              </a:rPr>
              <a:t>Hazard and Operability </a:t>
            </a:r>
            <a:r>
              <a:rPr lang="en-US" b="1" dirty="0" err="1">
                <a:solidFill>
                  <a:schemeClr val="tx2"/>
                </a:solidFill>
                <a:effectLst>
                  <a:outerShdw blurRad="38100" dist="38100" dir="2700000" algn="tl">
                    <a:srgbClr val="000000">
                      <a:alpha val="43137"/>
                    </a:srgbClr>
                  </a:outerShdw>
                </a:effectLst>
              </a:rPr>
              <a:t>Studie</a:t>
            </a:r>
            <a:r>
              <a:rPr lang="tr-TR" b="1" dirty="0">
                <a:solidFill>
                  <a:schemeClr val="tx2"/>
                </a:solidFill>
                <a:effectLst>
                  <a:outerShdw blurRad="38100" dist="38100" dir="2700000" algn="tl">
                    <a:srgbClr val="000000">
                      <a:alpha val="43137"/>
                    </a:srgbClr>
                  </a:outerShdw>
                </a:effectLst>
              </a:rPr>
              <a:t>s</a:t>
            </a:r>
            <a:r>
              <a:rPr lang="en-US" b="1" dirty="0">
                <a:solidFill>
                  <a:schemeClr val="tx2"/>
                </a:solidFill>
                <a:effectLst>
                  <a:outerShdw blurRad="38100" dist="38100" dir="2700000" algn="tl">
                    <a:srgbClr val="000000">
                      <a:alpha val="43137"/>
                    </a:srgbClr>
                  </a:outerShdw>
                </a:effectLst>
              </a:rPr>
              <a:t>)</a:t>
            </a:r>
            <a:r>
              <a:rPr lang="tr-TR" b="1" dirty="0">
                <a:solidFill>
                  <a:schemeClr val="tx2"/>
                </a:solidFill>
                <a:effectLst>
                  <a:outerShdw blurRad="38100" dist="38100" dir="2700000" algn="tl">
                    <a:srgbClr val="000000">
                      <a:alpha val="43137"/>
                    </a:srgbClr>
                  </a:outerShdw>
                </a:effectLst>
              </a:rPr>
              <a:t/>
            </a:r>
            <a:br>
              <a:rPr lang="tr-TR" b="1" dirty="0">
                <a:solidFill>
                  <a:schemeClr val="tx2"/>
                </a:solidFill>
                <a:effectLst>
                  <a:outerShdw blurRad="38100" dist="38100" dir="2700000" algn="tl">
                    <a:srgbClr val="000000">
                      <a:alpha val="43137"/>
                    </a:srgbClr>
                  </a:outerShdw>
                </a:effectLst>
              </a:rPr>
            </a:br>
            <a:endParaRPr lang="tr-TR" dirty="0"/>
          </a:p>
        </p:txBody>
      </p:sp>
    </p:spTree>
    <p:extLst>
      <p:ext uri="{BB962C8B-B14F-4D97-AF65-F5344CB8AC3E}">
        <p14:creationId xmlns:p14="http://schemas.microsoft.com/office/powerpoint/2010/main" val="1836153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1450975" y="482600"/>
            <a:ext cx="8163932" cy="6172200"/>
          </a:xfrm>
        </p:spPr>
        <p:txBody>
          <a:bodyPr>
            <a:normAutofit/>
          </a:bodyPr>
          <a:lstStyle/>
          <a:p>
            <a:r>
              <a:rPr lang="tr-TR" dirty="0" smtClean="0"/>
              <a:t>Kimya endüstrisi tarafından,bu sanayinin özel tehlike potansiyelleri dikkate alınarak geliştirilmiştir.</a:t>
            </a:r>
          </a:p>
          <a:p>
            <a:endParaRPr lang="tr-TR" dirty="0" smtClean="0"/>
          </a:p>
          <a:p>
            <a:r>
              <a:rPr lang="tr-TR" dirty="0" smtClean="0"/>
              <a:t>Multi disipliner bir tim tarafından,kaza odaklarının saptanması, analizleri ve ortadan kaldırılmaları için uygulanır.</a:t>
            </a:r>
          </a:p>
          <a:p>
            <a:endParaRPr lang="tr-TR" dirty="0" smtClean="0"/>
          </a:p>
          <a:p>
            <a:r>
              <a:rPr lang="tr-TR" dirty="0" smtClean="0"/>
              <a:t>Belirli kılavuz kelimeler kullanarak yapılan sistemli bir beyin fırtınası çalışmasıdır.</a:t>
            </a:r>
          </a:p>
          <a:p>
            <a:endParaRPr lang="tr-TR" dirty="0" smtClean="0"/>
          </a:p>
          <a:p>
            <a:r>
              <a:rPr lang="tr-TR" dirty="0" smtClean="0"/>
              <a:t>Çalışmaya katılanlara, belirli  yapıda sorular sorulup, bu olayların olması veya olmaması halinde ne gibi sonuçların ortaya çıkacağı sorulur.</a:t>
            </a:r>
          </a:p>
          <a:p>
            <a:endParaRPr lang="tr-TR" dirty="0" smtClean="0"/>
          </a:p>
        </p:txBody>
      </p:sp>
    </p:spTree>
    <p:extLst>
      <p:ext uri="{BB962C8B-B14F-4D97-AF65-F5344CB8AC3E}">
        <p14:creationId xmlns:p14="http://schemas.microsoft.com/office/powerpoint/2010/main" val="26877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1"/>
          <p:cNvSpPr txBox="1">
            <a:spLocks noChangeArrowheads="1"/>
          </p:cNvSpPr>
          <p:nvPr/>
        </p:nvSpPr>
        <p:spPr bwMode="gray">
          <a:xfrm>
            <a:off x="231775" y="630238"/>
            <a:ext cx="8816975" cy="647700"/>
          </a:xfrm>
          <a:prstGeom prst="rect">
            <a:avLst/>
          </a:prstGeom>
          <a:noFill/>
          <a:ln w="9525">
            <a:noFill/>
            <a:miter lim="800000"/>
            <a:headEnd/>
            <a:tailEnd/>
          </a:ln>
        </p:spPr>
        <p:txBody>
          <a:bodyPr lIns="0" rIns="0" anchor="ctr"/>
          <a:lstStyle/>
          <a:p>
            <a:pPr eaLnBrk="0" hangingPunct="0">
              <a:lnSpc>
                <a:spcPct val="90000"/>
              </a:lnSpc>
              <a:defRPr/>
            </a:pPr>
            <a:r>
              <a:rPr lang="tr-TR" sz="4400" b="1" dirty="0">
                <a:solidFill>
                  <a:schemeClr val="tx2"/>
                </a:solidFill>
                <a:effectLst>
                  <a:outerShdw blurRad="38100" dist="38100" dir="2700000" algn="tl">
                    <a:srgbClr val="000000">
                      <a:alpha val="43137"/>
                    </a:srgbClr>
                  </a:outerShdw>
                </a:effectLst>
                <a:latin typeface="+mj-lt"/>
                <a:ea typeface="+mj-ea"/>
                <a:cs typeface="+mj-cs"/>
              </a:rPr>
              <a:t>HAZOP REHBER KELİMELER</a:t>
            </a:r>
            <a:endParaRPr lang="en-GB" sz="4400" b="1" dirty="0">
              <a:solidFill>
                <a:schemeClr val="tx2"/>
              </a:solidFill>
              <a:effectLst>
                <a:outerShdw blurRad="38100" dist="38100" dir="2700000" algn="tl">
                  <a:srgbClr val="000000">
                    <a:alpha val="43137"/>
                  </a:srgbClr>
                </a:outerShdw>
              </a:effectLst>
              <a:latin typeface="+mj-lt"/>
              <a:ea typeface="+mj-ea"/>
              <a:cs typeface="+mj-cs"/>
            </a:endParaRPr>
          </a:p>
        </p:txBody>
      </p:sp>
      <p:graphicFrame>
        <p:nvGraphicFramePr>
          <p:cNvPr id="5" name="Tablo 1"/>
          <p:cNvGraphicFramePr>
            <a:graphicFrameLocks noGrp="1"/>
          </p:cNvGraphicFramePr>
          <p:nvPr/>
        </p:nvGraphicFramePr>
        <p:xfrm>
          <a:off x="125413" y="1341438"/>
          <a:ext cx="8912225" cy="5235578"/>
        </p:xfrm>
        <a:graphic>
          <a:graphicData uri="http://schemas.openxmlformats.org/drawingml/2006/table">
            <a:tbl>
              <a:tblPr/>
              <a:tblGrid>
                <a:gridCol w="1543050">
                  <a:extLst>
                    <a:ext uri="{9D8B030D-6E8A-4147-A177-3AD203B41FA5}">
                      <a16:colId xmlns="" xmlns:a16="http://schemas.microsoft.com/office/drawing/2014/main" val="20000"/>
                    </a:ext>
                  </a:extLst>
                </a:gridCol>
                <a:gridCol w="1262062">
                  <a:extLst>
                    <a:ext uri="{9D8B030D-6E8A-4147-A177-3AD203B41FA5}">
                      <a16:colId xmlns="" xmlns:a16="http://schemas.microsoft.com/office/drawing/2014/main" val="20001"/>
                    </a:ext>
                  </a:extLst>
                </a:gridCol>
                <a:gridCol w="3611563">
                  <a:extLst>
                    <a:ext uri="{9D8B030D-6E8A-4147-A177-3AD203B41FA5}">
                      <a16:colId xmlns="" xmlns:a16="http://schemas.microsoft.com/office/drawing/2014/main" val="20002"/>
                    </a:ext>
                  </a:extLst>
                </a:gridCol>
                <a:gridCol w="2495550">
                  <a:extLst>
                    <a:ext uri="{9D8B030D-6E8A-4147-A177-3AD203B41FA5}">
                      <a16:colId xmlns="" xmlns:a16="http://schemas.microsoft.com/office/drawing/2014/main" val="20003"/>
                    </a:ext>
                  </a:extLst>
                </a:gridCol>
              </a:tblGrid>
              <a:tr h="61743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1" u="none" strike="noStrike" cap="none" normalizeH="0" baseline="0" dirty="0" smtClean="0">
                          <a:ln>
                            <a:noFill/>
                          </a:ln>
                          <a:solidFill>
                            <a:schemeClr val="bg1"/>
                          </a:solidFill>
                          <a:effectLst/>
                          <a:latin typeface="Cambria" pitchFamily="18" charset="0"/>
                          <a:cs typeface="Times New Roman" pitchFamily="18" charset="0"/>
                        </a:rPr>
                        <a:t>Rehber Kelimeler</a:t>
                      </a:r>
                    </a:p>
                  </a:txBody>
                  <a:tcPr marL="36000" marR="3600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1" u="none" strike="noStrike" cap="none" normalizeH="0" baseline="0" smtClean="0">
                          <a:ln>
                            <a:noFill/>
                          </a:ln>
                          <a:solidFill>
                            <a:schemeClr val="bg1"/>
                          </a:solidFill>
                          <a:effectLst/>
                          <a:latin typeface="Cambria" pitchFamily="18" charset="0"/>
                          <a:cs typeface="Times New Roman" pitchFamily="18" charset="0"/>
                        </a:rPr>
                        <a:t>Açıklama</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1" u="none" strike="noStrike" cap="none" normalizeH="0" baseline="0" dirty="0" smtClean="0">
                          <a:ln>
                            <a:noFill/>
                          </a:ln>
                          <a:solidFill>
                            <a:schemeClr val="bg1"/>
                          </a:solidFill>
                          <a:effectLst/>
                          <a:latin typeface="Cambria" pitchFamily="18" charset="0"/>
                          <a:cs typeface="Times New Roman" pitchFamily="18" charset="0"/>
                        </a:rPr>
                        <a:t>Örnek</a:t>
                      </a:r>
                    </a:p>
                  </a:txBody>
                  <a:tcPr marL="68580" marR="68580" marT="0" marB="0"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lnTlToBr>
                      <a:noFill/>
                    </a:lnTlToBr>
                    <a:lnBlToTr>
                      <a:noFill/>
                    </a:lnBlToTr>
                    <a:solidFill>
                      <a:srgbClr val="77D9E8"/>
                    </a:solidFill>
                  </a:tcPr>
                </a:tc>
                <a:extLst>
                  <a:ext uri="{0D108BD9-81ED-4DB2-BD59-A6C34878D82A}">
                    <a16:rowId xmlns="" xmlns:a16="http://schemas.microsoft.com/office/drawing/2014/main" val="10000"/>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YOK</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No, None, Not</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Beklenen değişken karşılanmamış</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Akış yok</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 xmlns:a16="http://schemas.microsoft.com/office/drawing/2014/main" val="10001"/>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FAZLA</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More, Higher</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Parametrede nicelik olarak artma</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Yüksek sıcaklık oluştu</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AZ</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Less, Lower</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Parametrede nicelik olarak azalma</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Düşük basınç oluştu</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 xmlns:a16="http://schemas.microsoft.com/office/drawing/2014/main" val="10003"/>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AYRICA</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As well as</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İlave bir aktivite</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Diğer vana da kapandı</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57582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KISMEN</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Part of</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Beklenen değişkenin bir kısmı karşılanmış</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Sistemin sadece bir kısmı durdu</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 xmlns:a16="http://schemas.microsoft.com/office/drawing/2014/main" val="10005"/>
                  </a:ext>
                </a:extLst>
              </a:tr>
              <a:tr h="57582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TERS</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Reverse</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Beklenenin tersi gerçekleşmiş</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Sistem durunca reaktör vakum yaptı</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DİĞER</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Other Than</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Başka bir değişken ile yer değiştirme</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Gaz hattında sıvı var</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 xmlns:a16="http://schemas.microsoft.com/office/drawing/2014/main" val="10007"/>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GEÇ-ERKEN </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Early/Late</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Faaliyetin istenen zamanda olmaması</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600" b="0" i="1"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495214">
                <a:tc>
                  <a:txBody>
                    <a:bodyPr/>
                    <a:lstStyle/>
                    <a:p>
                      <a:pPr marL="0" marR="0" lvl="0" indent="0" algn="ctr" defTabSz="947738"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smtClean="0">
                          <a:ln>
                            <a:noFill/>
                          </a:ln>
                          <a:solidFill>
                            <a:schemeClr val="tx1"/>
                          </a:solidFill>
                          <a:effectLst/>
                          <a:latin typeface="Calibri" pitchFamily="34" charset="0"/>
                          <a:cs typeface="Arial" pitchFamily="34" charset="0"/>
                        </a:rPr>
                        <a:t>ÖNCE-SONRA</a:t>
                      </a:r>
                      <a:endParaRPr kumimoji="0" lang="tr-TR" sz="1800" b="0" i="0" u="none" strike="noStrike" cap="none" normalizeH="0" baseline="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400" b="1" i="1" u="none" strike="noStrike" cap="none" normalizeH="0" baseline="0" smtClean="0">
                          <a:ln>
                            <a:noFill/>
                          </a:ln>
                          <a:solidFill>
                            <a:schemeClr val="tx1"/>
                          </a:solidFill>
                          <a:effectLst/>
                          <a:latin typeface="Calibri" pitchFamily="34" charset="0"/>
                          <a:cs typeface="Arial" pitchFamily="34" charset="0"/>
                        </a:rPr>
                        <a:t>Before/After</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r>
                        <a:rPr kumimoji="0" lang="tr-TR" sz="1600" b="0" i="1" u="none" strike="noStrike" cap="none" normalizeH="0" baseline="0" smtClean="0">
                          <a:ln>
                            <a:noFill/>
                          </a:ln>
                          <a:solidFill>
                            <a:schemeClr val="tx1"/>
                          </a:solidFill>
                          <a:effectLst/>
                          <a:latin typeface="Calibri" pitchFamily="34" charset="0"/>
                          <a:cs typeface="Arial" pitchFamily="34" charset="0"/>
                        </a:rPr>
                        <a:t>Sıralamanın doğru yapılmaması</a:t>
                      </a: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tc>
                  <a:txBody>
                    <a:bodyPr/>
                    <a:lstStyle/>
                    <a:p>
                      <a:pPr marL="0" marR="0" lvl="0" indent="0" algn="l" defTabSz="947738" rtl="0" eaLnBrk="1" fontAlgn="base" latinLnBrk="0" hangingPunct="1">
                        <a:lnSpc>
                          <a:spcPct val="100000"/>
                        </a:lnSpc>
                        <a:spcBef>
                          <a:spcPct val="20000"/>
                        </a:spcBef>
                        <a:spcAft>
                          <a:spcPct val="0"/>
                        </a:spcAft>
                        <a:buClrTx/>
                        <a:buSzTx/>
                        <a:buFontTx/>
                        <a:buNone/>
                        <a:tabLst/>
                      </a:pPr>
                      <a:endParaRPr kumimoji="0" lang="tr-TR" sz="1600" b="0" i="1" u="none" strike="noStrike" cap="none" normalizeH="0" baseline="0" dirty="0" smtClean="0">
                        <a:ln>
                          <a:noFill/>
                        </a:ln>
                        <a:solidFill>
                          <a:schemeClr val="tx1"/>
                        </a:solidFill>
                        <a:effectLst/>
                        <a:latin typeface="Calibri" pitchFamily="34" charset="0"/>
                        <a:cs typeface="Arial" pitchFamily="34" charset="0"/>
                      </a:endParaRPr>
                    </a:p>
                  </a:txBody>
                  <a:tcPr marL="88157" marR="88157" marT="44072" marB="44072"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a:noFill/>
                    </a:lnTlToBr>
                    <a:lnBlToTr>
                      <a:noFill/>
                    </a:lnBlToTr>
                    <a:solidFill>
                      <a:srgbClr val="D3DFEE"/>
                    </a:solid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1896022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effectLst>
                  <a:outerShdw blurRad="38100" dist="38100" dir="2700000" algn="tl">
                    <a:srgbClr val="000000">
                      <a:alpha val="43137"/>
                    </a:srgbClr>
                  </a:outerShdw>
                </a:effectLst>
              </a:rPr>
              <a:t>HAZOP UYGULAMA ŞEKLİ</a:t>
            </a:r>
            <a:endParaRPr lang="tr-TR" dirty="0"/>
          </a:p>
        </p:txBody>
      </p:sp>
      <p:pic>
        <p:nvPicPr>
          <p:cNvPr id="4" name="Picture 8" descr="Resim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3" y="2420938"/>
            <a:ext cx="3275012"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Grp="1" noChangeArrowheads="1"/>
          </p:cNvSpPr>
          <p:nvPr>
            <p:ph idx="1"/>
          </p:nvPr>
        </p:nvSpPr>
        <p:spPr>
          <a:xfrm>
            <a:off x="457200" y="1935163"/>
            <a:ext cx="8229600" cy="4389437"/>
          </a:xfrm>
        </p:spPr>
        <p:txBody>
          <a:bodyPr/>
          <a:lstStyle/>
          <a:p>
            <a:r>
              <a:rPr lang="tr-TR" dirty="0" smtClean="0"/>
              <a:t>ANAHTAR KELİME</a:t>
            </a:r>
          </a:p>
        </p:txBody>
      </p:sp>
      <p:sp>
        <p:nvSpPr>
          <p:cNvPr id="6" name="Rectangle 4"/>
          <p:cNvSpPr>
            <a:spLocks noChangeArrowheads="1"/>
          </p:cNvSpPr>
          <p:nvPr/>
        </p:nvSpPr>
        <p:spPr bwMode="auto">
          <a:xfrm>
            <a:off x="5345113" y="3214688"/>
            <a:ext cx="37988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a:solidFill>
                  <a:srgbClr val="0000FF"/>
                </a:solidFill>
              </a:rPr>
              <a:t>KILAVUZ KELİME</a:t>
            </a:r>
          </a:p>
        </p:txBody>
      </p:sp>
      <p:sp>
        <p:nvSpPr>
          <p:cNvPr id="7" name="AutoShape 5"/>
          <p:cNvSpPr>
            <a:spLocks noChangeArrowheads="1"/>
          </p:cNvSpPr>
          <p:nvPr/>
        </p:nvSpPr>
        <p:spPr bwMode="auto">
          <a:xfrm rot="1731809">
            <a:off x="4229100" y="2252663"/>
            <a:ext cx="1685925" cy="792162"/>
          </a:xfrm>
          <a:prstGeom prst="rightArrow">
            <a:avLst>
              <a:gd name="adj1" fmla="val 50000"/>
              <a:gd name="adj2" fmla="val 54468"/>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8" name="AutoShape 6"/>
          <p:cNvSpPr>
            <a:spLocks noChangeArrowheads="1"/>
          </p:cNvSpPr>
          <p:nvPr/>
        </p:nvSpPr>
        <p:spPr bwMode="auto">
          <a:xfrm rot="8599782">
            <a:off x="4010025" y="4221163"/>
            <a:ext cx="1758950" cy="792162"/>
          </a:xfrm>
          <a:prstGeom prst="rightArrow">
            <a:avLst>
              <a:gd name="adj1" fmla="val 50000"/>
              <a:gd name="adj2" fmla="val 56827"/>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9" name="Rectangle 7"/>
          <p:cNvSpPr>
            <a:spLocks noChangeArrowheads="1"/>
          </p:cNvSpPr>
          <p:nvPr/>
        </p:nvSpPr>
        <p:spPr bwMode="auto">
          <a:xfrm>
            <a:off x="563563" y="5157788"/>
            <a:ext cx="46069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a:solidFill>
                  <a:srgbClr val="FF3300"/>
                </a:solidFill>
              </a:rPr>
              <a:t>TEHLİKELİ SAPMA</a:t>
            </a:r>
          </a:p>
        </p:txBody>
      </p:sp>
    </p:spTree>
    <p:extLst>
      <p:ext uri="{BB962C8B-B14F-4D97-AF65-F5344CB8AC3E}">
        <p14:creationId xmlns:p14="http://schemas.microsoft.com/office/powerpoint/2010/main" val="324515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1+#ppt_w/2"/>
                                          </p:val>
                                        </p:tav>
                                        <p:tav tm="100000">
                                          <p:val>
                                            <p:strVal val="#ppt_x"/>
                                          </p:val>
                                        </p:tav>
                                      </p:tavLst>
                                    </p:anim>
                                    <p:anim calcmode="lin" valueType="num">
                                      <p:cBhvr additive="base">
                                        <p:cTn id="2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linds(horizontal)">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animBg="1"/>
      <p:bldP spid="8"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effectLst>
                  <a:outerShdw blurRad="38100" dist="38100" dir="2700000" algn="tl">
                    <a:srgbClr val="000000">
                      <a:alpha val="43137"/>
                    </a:srgbClr>
                  </a:outerShdw>
                </a:effectLst>
              </a:rPr>
              <a:t>HAZOP UYGULAMA ŞEKLİ</a:t>
            </a:r>
            <a:endParaRPr lang="tr-TR" dirty="0"/>
          </a:p>
        </p:txBody>
      </p:sp>
      <p:sp>
        <p:nvSpPr>
          <p:cNvPr id="4" name="Rectangle 3"/>
          <p:cNvSpPr>
            <a:spLocks noGrp="1" noChangeArrowheads="1"/>
          </p:cNvSpPr>
          <p:nvPr>
            <p:ph idx="1"/>
          </p:nvPr>
        </p:nvSpPr>
        <p:spPr>
          <a:xfrm>
            <a:off x="457200" y="1935163"/>
            <a:ext cx="8229600" cy="4389437"/>
          </a:xfrm>
        </p:spPr>
        <p:txBody>
          <a:bodyPr/>
          <a:lstStyle/>
          <a:p>
            <a:r>
              <a:rPr lang="tr-TR" dirty="0" smtClean="0"/>
              <a:t>HİÇ</a:t>
            </a:r>
          </a:p>
        </p:txBody>
      </p:sp>
      <p:sp>
        <p:nvSpPr>
          <p:cNvPr id="5" name="Rectangle 4"/>
          <p:cNvSpPr>
            <a:spLocks noChangeArrowheads="1"/>
          </p:cNvSpPr>
          <p:nvPr/>
        </p:nvSpPr>
        <p:spPr bwMode="auto">
          <a:xfrm>
            <a:off x="5697538" y="3284538"/>
            <a:ext cx="175736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a:solidFill>
                  <a:srgbClr val="0000FF"/>
                </a:solidFill>
              </a:rPr>
              <a:t>AKIŞ</a:t>
            </a:r>
          </a:p>
        </p:txBody>
      </p:sp>
      <p:sp>
        <p:nvSpPr>
          <p:cNvPr id="6" name="AutoShape 5"/>
          <p:cNvSpPr>
            <a:spLocks noChangeArrowheads="1"/>
          </p:cNvSpPr>
          <p:nvPr/>
        </p:nvSpPr>
        <p:spPr bwMode="auto">
          <a:xfrm rot="1731809">
            <a:off x="4229100" y="2252663"/>
            <a:ext cx="1685925" cy="792162"/>
          </a:xfrm>
          <a:prstGeom prst="rightArrow">
            <a:avLst>
              <a:gd name="adj1" fmla="val 50000"/>
              <a:gd name="adj2" fmla="val 54468"/>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7" name="AutoShape 6"/>
          <p:cNvSpPr>
            <a:spLocks noChangeArrowheads="1"/>
          </p:cNvSpPr>
          <p:nvPr/>
        </p:nvSpPr>
        <p:spPr bwMode="auto">
          <a:xfrm rot="8599782">
            <a:off x="4010025" y="4221163"/>
            <a:ext cx="1758950" cy="792162"/>
          </a:xfrm>
          <a:prstGeom prst="rightArrow">
            <a:avLst>
              <a:gd name="adj1" fmla="val 50000"/>
              <a:gd name="adj2" fmla="val 56827"/>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8" name="Rectangle 7"/>
          <p:cNvSpPr>
            <a:spLocks noChangeArrowheads="1"/>
          </p:cNvSpPr>
          <p:nvPr/>
        </p:nvSpPr>
        <p:spPr bwMode="auto">
          <a:xfrm>
            <a:off x="842963" y="5084763"/>
            <a:ext cx="239236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a:solidFill>
                  <a:srgbClr val="FF3300"/>
                </a:solidFill>
              </a:rPr>
              <a:t>AKIŞ YOK</a:t>
            </a:r>
          </a:p>
        </p:txBody>
      </p:sp>
      <p:pic>
        <p:nvPicPr>
          <p:cNvPr id="9" name="Picture 8" descr="Resim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3" y="2420938"/>
            <a:ext cx="3275012"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571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animBg="1"/>
      <p:bldP spid="7"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55"/>
          <p:cNvGraphicFramePr>
            <a:graphicFrameLocks noGrp="1"/>
          </p:cNvGraphicFramePr>
          <p:nvPr>
            <p:ph idx="1"/>
            <p:extLst>
              <p:ext uri="{D42A27DB-BD31-4B8C-83A1-F6EECF244321}">
                <p14:modId xmlns:p14="http://schemas.microsoft.com/office/powerpoint/2010/main" val="434001363"/>
              </p:ext>
            </p:extLst>
          </p:nvPr>
        </p:nvGraphicFramePr>
        <p:xfrm>
          <a:off x="214282" y="229780"/>
          <a:ext cx="11037918" cy="5896384"/>
        </p:xfrm>
        <a:graphic>
          <a:graphicData uri="http://schemas.openxmlformats.org/drawingml/2006/table">
            <a:tbl>
              <a:tblPr/>
              <a:tblGrid>
                <a:gridCol w="1302963">
                  <a:extLst>
                    <a:ext uri="{9D8B030D-6E8A-4147-A177-3AD203B41FA5}">
                      <a16:colId xmlns="" xmlns:a16="http://schemas.microsoft.com/office/drawing/2014/main" val="20000"/>
                    </a:ext>
                  </a:extLst>
                </a:gridCol>
                <a:gridCol w="1198880">
                  <a:extLst>
                    <a:ext uri="{9D8B030D-6E8A-4147-A177-3AD203B41FA5}">
                      <a16:colId xmlns="" xmlns:a16="http://schemas.microsoft.com/office/drawing/2014/main" val="20001"/>
                    </a:ext>
                  </a:extLst>
                </a:gridCol>
                <a:gridCol w="1352060">
                  <a:extLst>
                    <a:ext uri="{9D8B030D-6E8A-4147-A177-3AD203B41FA5}">
                      <a16:colId xmlns="" xmlns:a16="http://schemas.microsoft.com/office/drawing/2014/main" val="20002"/>
                    </a:ext>
                  </a:extLst>
                </a:gridCol>
                <a:gridCol w="2461387">
                  <a:extLst>
                    <a:ext uri="{9D8B030D-6E8A-4147-A177-3AD203B41FA5}">
                      <a16:colId xmlns="" xmlns:a16="http://schemas.microsoft.com/office/drawing/2014/main" val="20003"/>
                    </a:ext>
                  </a:extLst>
                </a:gridCol>
                <a:gridCol w="2508230">
                  <a:extLst>
                    <a:ext uri="{9D8B030D-6E8A-4147-A177-3AD203B41FA5}">
                      <a16:colId xmlns="" xmlns:a16="http://schemas.microsoft.com/office/drawing/2014/main" val="20004"/>
                    </a:ext>
                  </a:extLst>
                </a:gridCol>
                <a:gridCol w="2214398">
                  <a:extLst>
                    <a:ext uri="{9D8B030D-6E8A-4147-A177-3AD203B41FA5}">
                      <a16:colId xmlns="" xmlns:a16="http://schemas.microsoft.com/office/drawing/2014/main" val="20005"/>
                    </a:ext>
                  </a:extLst>
                </a:gridCol>
              </a:tblGrid>
              <a:tr h="145806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dirty="0" smtClean="0">
                          <a:ln>
                            <a:noFill/>
                          </a:ln>
                          <a:solidFill>
                            <a:srgbClr val="0000FF"/>
                          </a:solidFill>
                          <a:effectLst/>
                          <a:latin typeface="Arial" pitchFamily="34" charset="0"/>
                          <a:cs typeface="Times New Roman" pitchFamily="18" charset="0"/>
                        </a:rPr>
                        <a:t>Anahtar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dirty="0" smtClean="0">
                          <a:ln>
                            <a:noFill/>
                          </a:ln>
                          <a:solidFill>
                            <a:srgbClr val="0000FF"/>
                          </a:solidFill>
                          <a:effectLst/>
                          <a:latin typeface="Arial" pitchFamily="34" charset="0"/>
                          <a:cs typeface="Times New Roman" pitchFamily="18" charset="0"/>
                        </a:rPr>
                        <a:t>Kelime</a:t>
                      </a:r>
                      <a:endParaRPr kumimoji="0" lang="tr-TR" sz="2100" b="0" i="0" u="none" strike="noStrike" cap="none" normalizeH="0" baseline="0" dirty="0" smtClean="0">
                        <a:ln>
                          <a:noFill/>
                        </a:ln>
                        <a:solidFill>
                          <a:srgbClr val="0000FF"/>
                        </a:solidFill>
                        <a:effectLst/>
                        <a:latin typeface="Arial" pitchFamily="34" charset="0"/>
                        <a:cs typeface="Times New Roman" pitchFamily="18"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smtClean="0">
                          <a:ln>
                            <a:noFill/>
                          </a:ln>
                          <a:solidFill>
                            <a:srgbClr val="0000FF"/>
                          </a:solidFill>
                          <a:effectLst/>
                          <a:latin typeface="Arial" pitchFamily="34" charset="0"/>
                          <a:cs typeface="Times New Roman" pitchFamily="18" charset="0"/>
                        </a:rPr>
                        <a:t>Kılavuz</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smtClean="0">
                          <a:ln>
                            <a:noFill/>
                          </a:ln>
                          <a:solidFill>
                            <a:srgbClr val="0000FF"/>
                          </a:solidFill>
                          <a:effectLst/>
                          <a:latin typeface="Arial" pitchFamily="34" charset="0"/>
                          <a:cs typeface="Times New Roman" pitchFamily="18" charset="0"/>
                        </a:rPr>
                        <a:t>Kelime</a:t>
                      </a:r>
                      <a:endParaRPr kumimoji="0" lang="tr-TR" sz="2100" b="0" i="0" u="none" strike="noStrike" cap="none" normalizeH="0" baseline="0" smtClean="0">
                        <a:ln>
                          <a:noFill/>
                        </a:ln>
                        <a:solidFill>
                          <a:srgbClr val="0000FF"/>
                        </a:solidFill>
                        <a:effectLst/>
                        <a:latin typeface="Arial" pitchFamily="34" charset="0"/>
                        <a:cs typeface="Times New Roman" pitchFamily="18"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smtClean="0">
                          <a:ln>
                            <a:noFill/>
                          </a:ln>
                          <a:solidFill>
                            <a:srgbClr val="0000FF"/>
                          </a:solidFill>
                          <a:effectLst/>
                          <a:latin typeface="Arial" pitchFamily="34" charset="0"/>
                          <a:cs typeface="Times New Roman" pitchFamily="18" charset="0"/>
                        </a:rPr>
                        <a:t>Tehlikeli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smtClean="0">
                          <a:ln>
                            <a:noFill/>
                          </a:ln>
                          <a:solidFill>
                            <a:srgbClr val="0000FF"/>
                          </a:solidFill>
                          <a:effectLst/>
                          <a:latin typeface="Arial" pitchFamily="34" charset="0"/>
                          <a:cs typeface="Times New Roman" pitchFamily="18" charset="0"/>
                        </a:rPr>
                        <a:t>Sapma</a:t>
                      </a:r>
                      <a:endParaRPr kumimoji="0" lang="tr-TR" sz="2100" b="0" i="0" u="none" strike="noStrike" cap="none" normalizeH="0" baseline="0" smtClean="0">
                        <a:ln>
                          <a:noFill/>
                        </a:ln>
                        <a:solidFill>
                          <a:srgbClr val="0000FF"/>
                        </a:solidFill>
                        <a:effectLst/>
                        <a:latin typeface="Arial" pitchFamily="34" charset="0"/>
                        <a:cs typeface="Times New Roman" pitchFamily="18"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smtClean="0">
                          <a:ln>
                            <a:noFill/>
                          </a:ln>
                          <a:solidFill>
                            <a:srgbClr val="0000FF"/>
                          </a:solidFill>
                          <a:effectLst/>
                          <a:latin typeface="Arial" pitchFamily="34" charset="0"/>
                          <a:cs typeface="Times New Roman" pitchFamily="18" charset="0"/>
                        </a:rPr>
                        <a:t>Olası</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smtClean="0">
                          <a:ln>
                            <a:noFill/>
                          </a:ln>
                          <a:solidFill>
                            <a:srgbClr val="0000FF"/>
                          </a:solidFill>
                          <a:effectLst/>
                          <a:latin typeface="Arial" pitchFamily="34" charset="0"/>
                          <a:cs typeface="Times New Roman" pitchFamily="18" charset="0"/>
                        </a:rPr>
                        <a:t>Nedenler</a:t>
                      </a:r>
                      <a:endParaRPr kumimoji="0" lang="tr-TR" sz="2100" b="0" i="0" u="none" strike="noStrike" cap="none" normalizeH="0" baseline="0" smtClean="0">
                        <a:ln>
                          <a:noFill/>
                        </a:ln>
                        <a:solidFill>
                          <a:srgbClr val="0000FF"/>
                        </a:solidFill>
                        <a:effectLst/>
                        <a:latin typeface="Arial" pitchFamily="34" charset="0"/>
                        <a:cs typeface="Times New Roman" pitchFamily="18"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smtClean="0">
                          <a:ln>
                            <a:noFill/>
                          </a:ln>
                          <a:solidFill>
                            <a:srgbClr val="0000FF"/>
                          </a:solidFill>
                          <a:effectLst/>
                          <a:latin typeface="Arial" pitchFamily="34" charset="0"/>
                          <a:cs typeface="Times New Roman" pitchFamily="18" charset="0"/>
                        </a:rPr>
                        <a:t>Sonuçlar</a:t>
                      </a:r>
                      <a:endParaRPr kumimoji="0" lang="tr-TR" sz="2100" b="0" i="0" u="none" strike="noStrike" cap="none" normalizeH="0" baseline="0" smtClean="0">
                        <a:ln>
                          <a:noFill/>
                        </a:ln>
                        <a:solidFill>
                          <a:srgbClr val="0000FF"/>
                        </a:solidFill>
                        <a:effectLst/>
                        <a:latin typeface="Arial" pitchFamily="34" charset="0"/>
                        <a:cs typeface="Times New Roman" pitchFamily="18"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100" b="1" i="0" u="none" strike="noStrike" cap="none" normalizeH="0" baseline="0" smtClean="0">
                          <a:ln>
                            <a:noFill/>
                          </a:ln>
                          <a:solidFill>
                            <a:srgbClr val="0000FF"/>
                          </a:solidFill>
                          <a:effectLst/>
                          <a:latin typeface="Arial" pitchFamily="34" charset="0"/>
                          <a:cs typeface="Times New Roman" pitchFamily="18" charset="0"/>
                        </a:rPr>
                        <a:t>Gerekli Aksiyonlar</a:t>
                      </a:r>
                      <a:endParaRPr kumimoji="0" lang="tr-TR" sz="2100" b="0" i="0" u="none" strike="noStrike" cap="none" normalizeH="0" baseline="0" smtClean="0">
                        <a:ln>
                          <a:noFill/>
                        </a:ln>
                        <a:solidFill>
                          <a:srgbClr val="0000FF"/>
                        </a:solidFill>
                        <a:effectLst/>
                        <a:latin typeface="Arial" pitchFamily="34" charset="0"/>
                        <a:cs typeface="Times New Roman" pitchFamily="18"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2401158">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2100" b="0" i="0" u="none" strike="noStrike" cap="none" normalizeH="0" baseline="0" smtClean="0">
                        <a:ln>
                          <a:noFill/>
                        </a:ln>
                        <a:solidFill>
                          <a:schemeClr val="tx1"/>
                        </a:solidFill>
                        <a:effectLst/>
                        <a:latin typeface="Arial" pitchFamily="34" charset="0"/>
                        <a:cs typeface="Arial" pitchFamily="34" charset="0"/>
                      </a:endParaRPr>
                    </a:p>
                  </a:txBody>
                  <a:tcPr marL="107218" marR="107218" marT="59564" marB="59564" anchor="ctr"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2100" b="0" i="0" u="none" strike="noStrike" cap="none" normalizeH="0" baseline="0" smtClean="0">
                        <a:ln>
                          <a:noFill/>
                        </a:ln>
                        <a:solidFill>
                          <a:schemeClr val="tx1"/>
                        </a:solidFill>
                        <a:effectLst/>
                        <a:latin typeface="Arial" pitchFamily="34" charset="0"/>
                        <a:cs typeface="Arial" pitchFamily="34" charset="0"/>
                      </a:endParaRPr>
                    </a:p>
                  </a:txBody>
                  <a:tcPr marL="107218" marR="107218" marT="59564" marB="59564" anchor="ctr"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100" b="0" i="0" u="none" strike="noStrike" cap="none" normalizeH="0" baseline="0" smtClean="0">
                        <a:ln>
                          <a:noFill/>
                        </a:ln>
                        <a:solidFill>
                          <a:schemeClr val="tx1"/>
                        </a:solidFill>
                        <a:effectLst/>
                        <a:latin typeface="Arial" pitchFamily="34" charset="0"/>
                        <a:cs typeface="Arial" pitchFamily="34" charset="0"/>
                      </a:endParaRPr>
                    </a:p>
                  </a:txBody>
                  <a:tcPr marL="107218" marR="107218" marT="59564" marB="59564" anchor="ctr"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100" b="0" i="0" u="none" strike="noStrike" cap="none" normalizeH="0" baseline="0" dirty="0" smtClean="0">
                          <a:ln>
                            <a:noFill/>
                          </a:ln>
                          <a:solidFill>
                            <a:schemeClr val="tx1"/>
                          </a:solidFill>
                          <a:effectLst/>
                          <a:latin typeface="Arial" pitchFamily="34" charset="0"/>
                          <a:cs typeface="Times New Roman" pitchFamily="18" charset="0"/>
                        </a:rPr>
                        <a:t>	</a:t>
                      </a:r>
                      <a:endParaRPr kumimoji="0" lang="tr-TR" sz="2100" b="0" i="0" u="none" strike="noStrike" cap="none" normalizeH="0" baseline="0" dirty="0" smtClean="0">
                        <a:ln>
                          <a:noFill/>
                        </a:ln>
                        <a:solidFill>
                          <a:schemeClr val="tx1"/>
                        </a:solidFill>
                        <a:effectLst/>
                        <a:latin typeface="Arial" pitchFamily="34" charset="0"/>
                        <a:cs typeface="Arial" pitchFamily="34" charset="0"/>
                      </a:endParaRPr>
                    </a:p>
                  </a:txBody>
                  <a:tcPr marL="107218" marR="107218" marT="59564" marB="59564" anchor="ctr"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100" b="0" i="0" u="none" strike="noStrike" cap="none" normalizeH="0" baseline="0" dirty="0" smtClean="0">
                          <a:ln>
                            <a:noFill/>
                          </a:ln>
                          <a:solidFill>
                            <a:schemeClr val="tx1"/>
                          </a:solidFill>
                          <a:effectLst/>
                          <a:latin typeface="Arial" pitchFamily="34" charset="0"/>
                          <a:cs typeface="Times New Roman" pitchFamily="18" charset="0"/>
                        </a:rPr>
                        <a:t>	</a:t>
                      </a:r>
                      <a:endParaRPr kumimoji="0" lang="tr-TR" sz="2100" b="0" i="0" u="none" strike="noStrike" cap="none" normalizeH="0" baseline="0" dirty="0" smtClean="0">
                        <a:ln>
                          <a:noFill/>
                        </a:ln>
                        <a:solidFill>
                          <a:schemeClr val="tx1"/>
                        </a:solidFill>
                        <a:effectLst/>
                        <a:latin typeface="Arial" pitchFamily="34" charset="0"/>
                        <a:cs typeface="Arial" pitchFamily="34"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100" b="0" i="0" u="none" strike="noStrike" cap="none" normalizeH="0" baseline="0" smtClean="0">
                          <a:ln>
                            <a:noFill/>
                          </a:ln>
                          <a:solidFill>
                            <a:srgbClr val="0000FF"/>
                          </a:solidFill>
                          <a:effectLst/>
                          <a:latin typeface="Arial" pitchFamily="34" charset="0"/>
                          <a:cs typeface="Times New Roman" pitchFamily="18" charset="0"/>
                        </a:rPr>
                        <a:t>	</a:t>
                      </a:r>
                      <a:endParaRPr kumimoji="0" lang="tr-TR" sz="2100" b="0" i="0" u="none" strike="noStrike" cap="none" normalizeH="0" baseline="0" smtClean="0">
                        <a:ln>
                          <a:noFill/>
                        </a:ln>
                        <a:solidFill>
                          <a:srgbClr val="0000FF"/>
                        </a:solidFill>
                        <a:effectLst/>
                        <a:latin typeface="Arial" pitchFamily="34" charset="0"/>
                        <a:cs typeface="Arial" pitchFamily="34"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037158">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100" b="0" i="0" u="none" strike="noStrike" cap="none" normalizeH="0" baseline="0" dirty="0" smtClean="0">
                          <a:ln>
                            <a:noFill/>
                          </a:ln>
                          <a:solidFill>
                            <a:srgbClr val="0000FF"/>
                          </a:solidFill>
                          <a:effectLst/>
                          <a:latin typeface="Arial" pitchFamily="34" charset="0"/>
                          <a:cs typeface="Times New Roman" pitchFamily="18" charset="0"/>
                        </a:rPr>
                        <a:t>	</a:t>
                      </a:r>
                      <a:endParaRPr kumimoji="0" lang="tr-TR" sz="2100" b="0" i="0" u="none" strike="noStrike" cap="none" normalizeH="0" baseline="0" dirty="0" smtClean="0">
                        <a:ln>
                          <a:noFill/>
                        </a:ln>
                        <a:solidFill>
                          <a:srgbClr val="0000FF"/>
                        </a:solidFill>
                        <a:effectLst/>
                        <a:latin typeface="Arial" pitchFamily="34" charset="0"/>
                        <a:cs typeface="Arial" pitchFamily="34"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100" b="0" i="0" u="none" strike="noStrike" cap="none" normalizeH="0" baseline="0" dirty="0" smtClean="0">
                          <a:ln>
                            <a:noFill/>
                          </a:ln>
                          <a:solidFill>
                            <a:srgbClr val="0000FF"/>
                          </a:solidFill>
                          <a:effectLst/>
                          <a:latin typeface="Arial" pitchFamily="34" charset="0"/>
                          <a:cs typeface="Times New Roman" pitchFamily="18" charset="0"/>
                        </a:rPr>
                        <a:t>	</a:t>
                      </a:r>
                      <a:endParaRPr kumimoji="0" lang="tr-TR" sz="2100" b="0" i="0" u="none" strike="noStrike" cap="none" normalizeH="0" baseline="0" dirty="0" smtClean="0">
                        <a:ln>
                          <a:noFill/>
                        </a:ln>
                        <a:solidFill>
                          <a:srgbClr val="0000FF"/>
                        </a:solidFill>
                        <a:effectLst/>
                        <a:latin typeface="Arial" pitchFamily="34" charset="0"/>
                        <a:cs typeface="Arial" pitchFamily="34" charset="0"/>
                      </a:endParaRPr>
                    </a:p>
                  </a:txBody>
                  <a:tcPr marL="107218" marR="107218" marT="59564" marB="59564" anchor="b" horzOverflow="overflow">
                    <a:lnL w="38100" cap="flat" cmpd="sng" algn="ctr">
                      <a:solidFill>
                        <a:srgbClr val="CCFF66"/>
                      </a:solidFill>
                      <a:prstDash val="solid"/>
                      <a:round/>
                      <a:headEnd type="none" w="med" len="med"/>
                      <a:tailEnd type="none" w="med" len="med"/>
                    </a:lnL>
                    <a:lnR w="38100" cap="flat" cmpd="sng" algn="ctr">
                      <a:solidFill>
                        <a:srgbClr val="CCFF66"/>
                      </a:solidFill>
                      <a:prstDash val="solid"/>
                      <a:round/>
                      <a:headEnd type="none" w="med" len="med"/>
                      <a:tailEnd type="none" w="med" len="med"/>
                    </a:lnR>
                    <a:lnT w="38100" cap="flat" cmpd="sng" algn="ctr">
                      <a:solidFill>
                        <a:srgbClr val="CCFF66"/>
                      </a:solidFill>
                      <a:prstDash val="solid"/>
                      <a:round/>
                      <a:headEnd type="none" w="med" len="med"/>
                      <a:tailEnd type="none" w="med" len="med"/>
                    </a:lnT>
                    <a:lnB w="38100" cap="flat" cmpd="sng" algn="ctr">
                      <a:solidFill>
                        <a:srgbClr val="CCFF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
        <p:nvSpPr>
          <p:cNvPr id="5" name="Rectangle 257"/>
          <p:cNvSpPr>
            <a:spLocks noChangeArrowheads="1"/>
          </p:cNvSpPr>
          <p:nvPr/>
        </p:nvSpPr>
        <p:spPr bwMode="auto">
          <a:xfrm>
            <a:off x="352425" y="3505201"/>
            <a:ext cx="9842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r>
              <a:rPr lang="tr-TR" dirty="0"/>
              <a:t>HİÇ</a:t>
            </a:r>
          </a:p>
        </p:txBody>
      </p:sp>
      <p:sp>
        <p:nvSpPr>
          <p:cNvPr id="6" name="Rectangle 258"/>
          <p:cNvSpPr>
            <a:spLocks noChangeArrowheads="1"/>
          </p:cNvSpPr>
          <p:nvPr/>
        </p:nvSpPr>
        <p:spPr bwMode="auto">
          <a:xfrm>
            <a:off x="1693862" y="3475831"/>
            <a:ext cx="711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dirty="0"/>
              <a:t>AKIŞ</a:t>
            </a:r>
          </a:p>
        </p:txBody>
      </p:sp>
      <p:sp>
        <p:nvSpPr>
          <p:cNvPr id="7" name="Rectangle 259"/>
          <p:cNvSpPr>
            <a:spLocks noChangeArrowheads="1"/>
          </p:cNvSpPr>
          <p:nvPr/>
        </p:nvSpPr>
        <p:spPr bwMode="auto">
          <a:xfrm>
            <a:off x="2762249" y="3475831"/>
            <a:ext cx="774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dirty="0"/>
              <a:t>AKIŞ </a:t>
            </a:r>
          </a:p>
          <a:p>
            <a:pPr eaLnBrk="0" hangingPunct="0"/>
            <a:r>
              <a:rPr lang="tr-TR" dirty="0"/>
              <a:t>YOK</a:t>
            </a:r>
          </a:p>
        </p:txBody>
      </p:sp>
      <p:sp>
        <p:nvSpPr>
          <p:cNvPr id="8" name="Rectangle 260"/>
          <p:cNvSpPr>
            <a:spLocks noChangeArrowheads="1"/>
          </p:cNvSpPr>
          <p:nvPr/>
        </p:nvSpPr>
        <p:spPr bwMode="auto">
          <a:xfrm>
            <a:off x="4543424" y="3284538"/>
            <a:ext cx="18764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dirty="0"/>
              <a:t>A Kimyasalı depolama takında yeterli hammadde yok</a:t>
            </a:r>
          </a:p>
        </p:txBody>
      </p:sp>
      <p:sp>
        <p:nvSpPr>
          <p:cNvPr id="9" name="Rectangle 261"/>
          <p:cNvSpPr>
            <a:spLocks noChangeArrowheads="1"/>
          </p:cNvSpPr>
          <p:nvPr/>
        </p:nvSpPr>
        <p:spPr bwMode="auto">
          <a:xfrm>
            <a:off x="6831017" y="2368551"/>
            <a:ext cx="1982783"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r>
              <a:rPr lang="tr-TR" dirty="0" smtClean="0"/>
              <a:t>1) </a:t>
            </a:r>
            <a:r>
              <a:rPr lang="tr-TR" dirty="0"/>
              <a:t>Reaktöre beslemenin kesilmesi</a:t>
            </a:r>
          </a:p>
        </p:txBody>
      </p:sp>
      <p:sp>
        <p:nvSpPr>
          <p:cNvPr id="10" name="Rectangle 262"/>
          <p:cNvSpPr>
            <a:spLocks noChangeArrowheads="1"/>
          </p:cNvSpPr>
          <p:nvPr/>
        </p:nvSpPr>
        <p:spPr bwMode="auto">
          <a:xfrm>
            <a:off x="6824663" y="4502151"/>
            <a:ext cx="1989137"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dirty="0" smtClean="0"/>
              <a:t>2) </a:t>
            </a:r>
            <a:r>
              <a:rPr lang="tr-TR" dirty="0"/>
              <a:t>Akış olmaması sebebiyle reaktör içerisinde D kimyasalı oluşumu</a:t>
            </a:r>
          </a:p>
        </p:txBody>
      </p:sp>
      <p:sp>
        <p:nvSpPr>
          <p:cNvPr id="11" name="Rectangle 263"/>
          <p:cNvSpPr>
            <a:spLocks noChangeArrowheads="1"/>
          </p:cNvSpPr>
          <p:nvPr/>
        </p:nvSpPr>
        <p:spPr bwMode="auto">
          <a:xfrm>
            <a:off x="9302750" y="1949967"/>
            <a:ext cx="1646238"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dirty="0"/>
              <a:t>1) A kimyasalı hammadde tankına düşük seviye alarmının kurulması</a:t>
            </a:r>
          </a:p>
        </p:txBody>
      </p:sp>
      <p:sp>
        <p:nvSpPr>
          <p:cNvPr id="12" name="Rectangle 264"/>
          <p:cNvSpPr>
            <a:spLocks noChangeArrowheads="1"/>
          </p:cNvSpPr>
          <p:nvPr/>
        </p:nvSpPr>
        <p:spPr bwMode="auto">
          <a:xfrm>
            <a:off x="9148763" y="4502151"/>
            <a:ext cx="18002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dirty="0"/>
              <a:t>2) Depolama alanı operatörü ile iletişimin sağlanması</a:t>
            </a:r>
          </a:p>
        </p:txBody>
      </p:sp>
    </p:spTree>
    <p:extLst>
      <p:ext uri="{BB962C8B-B14F-4D97-AF65-F5344CB8AC3E}">
        <p14:creationId xmlns:p14="http://schemas.microsoft.com/office/powerpoint/2010/main" val="78808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457200" y="1935163"/>
            <a:ext cx="8229600" cy="4389437"/>
          </a:xfrm>
        </p:spPr>
        <p:txBody>
          <a:bodyPr/>
          <a:lstStyle/>
          <a:p>
            <a:r>
              <a:rPr lang="tr-TR" dirty="0" smtClean="0"/>
              <a:t>FAZLA</a:t>
            </a:r>
          </a:p>
        </p:txBody>
      </p:sp>
      <p:sp>
        <p:nvSpPr>
          <p:cNvPr id="5" name="Rectangle 4"/>
          <p:cNvSpPr>
            <a:spLocks noChangeArrowheads="1"/>
          </p:cNvSpPr>
          <p:nvPr/>
        </p:nvSpPr>
        <p:spPr bwMode="auto">
          <a:xfrm>
            <a:off x="4199223" y="3349625"/>
            <a:ext cx="203993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dirty="0">
                <a:solidFill>
                  <a:srgbClr val="0000FF"/>
                </a:solidFill>
              </a:rPr>
              <a:t>SICAKLIK</a:t>
            </a:r>
          </a:p>
        </p:txBody>
      </p:sp>
      <p:sp>
        <p:nvSpPr>
          <p:cNvPr id="6" name="AutoShape 5"/>
          <p:cNvSpPr>
            <a:spLocks noChangeArrowheads="1"/>
          </p:cNvSpPr>
          <p:nvPr/>
        </p:nvSpPr>
        <p:spPr bwMode="auto">
          <a:xfrm rot="1731809">
            <a:off x="2820926" y="1969225"/>
            <a:ext cx="1685925" cy="792162"/>
          </a:xfrm>
          <a:prstGeom prst="rightArrow">
            <a:avLst>
              <a:gd name="adj1" fmla="val 50000"/>
              <a:gd name="adj2" fmla="val 54468"/>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7" name="AutoShape 6"/>
          <p:cNvSpPr>
            <a:spLocks noChangeArrowheads="1"/>
          </p:cNvSpPr>
          <p:nvPr/>
        </p:nvSpPr>
        <p:spPr bwMode="auto">
          <a:xfrm rot="8599782">
            <a:off x="4010025" y="4221163"/>
            <a:ext cx="1758950" cy="792162"/>
          </a:xfrm>
          <a:prstGeom prst="rightArrow">
            <a:avLst>
              <a:gd name="adj1" fmla="val 50000"/>
              <a:gd name="adj2" fmla="val 56827"/>
            </a:avLst>
          </a:prstGeom>
          <a:solidFill>
            <a:schemeClr val="folHlink"/>
          </a:solidFill>
          <a:ln w="9525">
            <a:solidFill>
              <a:schemeClr val="tx1"/>
            </a:solidFill>
            <a:miter lim="800000"/>
            <a:headEnd/>
            <a:tailEnd/>
          </a:ln>
        </p:spPr>
        <p:txBody>
          <a:bodyPr wrap="none" anchor="ctr"/>
          <a:lstStyle/>
          <a:p>
            <a:pPr eaLnBrk="0" hangingPunct="0"/>
            <a:endParaRPr lang="tr-TR"/>
          </a:p>
        </p:txBody>
      </p:sp>
      <p:sp>
        <p:nvSpPr>
          <p:cNvPr id="8" name="Rectangle 7"/>
          <p:cNvSpPr>
            <a:spLocks noChangeArrowheads="1"/>
          </p:cNvSpPr>
          <p:nvPr/>
        </p:nvSpPr>
        <p:spPr bwMode="auto">
          <a:xfrm>
            <a:off x="352425" y="5084763"/>
            <a:ext cx="39385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lnSpc>
                <a:spcPct val="90000"/>
              </a:lnSpc>
              <a:spcBef>
                <a:spcPct val="20000"/>
              </a:spcBef>
            </a:pPr>
            <a:r>
              <a:rPr lang="tr-TR" sz="3200">
                <a:solidFill>
                  <a:srgbClr val="FF3300"/>
                </a:solidFill>
              </a:rPr>
              <a:t>YÜKSEK SICAKLIK</a:t>
            </a:r>
          </a:p>
        </p:txBody>
      </p:sp>
      <p:pic>
        <p:nvPicPr>
          <p:cNvPr id="9" name="Picture 8" descr="Resim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828" y="2724944"/>
            <a:ext cx="3275012"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605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animBg="1"/>
      <p:bldP spid="7"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989556" y="432887"/>
            <a:ext cx="10021497" cy="579438"/>
          </a:xfrm>
        </p:spPr>
        <p:txBody>
          <a:bodyPr>
            <a:noAutofit/>
          </a:bodyPr>
          <a:lstStyle/>
          <a:p>
            <a:pPr>
              <a:defRPr/>
            </a:pPr>
            <a:r>
              <a:rPr lang="tr-TR" sz="5400" b="1" i="1" u="sng" dirty="0">
                <a:effectLst>
                  <a:outerShdw blurRad="38100" dist="38100" dir="2700000" algn="tl">
                    <a:srgbClr val="000000">
                      <a:alpha val="43137"/>
                    </a:srgbClr>
                  </a:outerShdw>
                </a:effectLst>
              </a:rPr>
              <a:t>RİSK DEĞERLENDİRME METOTLARI</a:t>
            </a:r>
          </a:p>
        </p:txBody>
      </p:sp>
      <p:sp>
        <p:nvSpPr>
          <p:cNvPr id="190467" name="Rectangle 3"/>
          <p:cNvSpPr>
            <a:spLocks noGrp="1" noChangeArrowheads="1"/>
          </p:cNvSpPr>
          <p:nvPr>
            <p:ph idx="1"/>
          </p:nvPr>
        </p:nvSpPr>
        <p:spPr>
          <a:xfrm>
            <a:off x="1992313" y="2149084"/>
            <a:ext cx="8229600" cy="2501900"/>
          </a:xfrm>
        </p:spPr>
        <p:txBody>
          <a:bodyPr>
            <a:noAutofit/>
          </a:bodyPr>
          <a:lstStyle/>
          <a:p>
            <a:r>
              <a:rPr lang="tr-TR" b="1" dirty="0" smtClean="0">
                <a:solidFill>
                  <a:srgbClr val="FF0000"/>
                </a:solidFill>
              </a:rPr>
              <a:t>Risk Değerlendirme Metotları;</a:t>
            </a:r>
          </a:p>
          <a:p>
            <a:endParaRPr lang="tr-TR" b="1" dirty="0" smtClean="0">
              <a:solidFill>
                <a:srgbClr val="FF0000"/>
              </a:solidFill>
            </a:endParaRPr>
          </a:p>
          <a:p>
            <a:pPr lvl="1"/>
            <a:r>
              <a:rPr lang="tr-TR" sz="2800" dirty="0" smtClean="0"/>
              <a:t>Nitel (Kalitatif) Risk Değerlendirme Metotları,</a:t>
            </a:r>
          </a:p>
          <a:p>
            <a:pPr lvl="1"/>
            <a:endParaRPr lang="tr-TR" sz="2800" dirty="0" smtClean="0"/>
          </a:p>
          <a:p>
            <a:pPr lvl="1"/>
            <a:r>
              <a:rPr lang="tr-TR" sz="2800" dirty="0" smtClean="0"/>
              <a:t>Nicel (Kantitatif) Risk Değerlendirme Metotları,</a:t>
            </a:r>
          </a:p>
          <a:p>
            <a:pPr lvl="1"/>
            <a:endParaRPr lang="tr-TR" sz="2800" dirty="0" smtClean="0"/>
          </a:p>
          <a:p>
            <a:pPr lvl="1"/>
            <a:r>
              <a:rPr lang="tr-TR" sz="2800" dirty="0" smtClean="0"/>
              <a:t>Karma Risk Değerlendirme Metotları </a:t>
            </a:r>
          </a:p>
          <a:p>
            <a:pPr lvl="1">
              <a:buFont typeface="Wingdings 2" pitchFamily="18" charset="2"/>
              <a:buNone/>
            </a:pPr>
            <a:r>
              <a:rPr lang="tr-TR" sz="2800" dirty="0" smtClean="0"/>
              <a:t>olarak sınıflandırılabilir. </a:t>
            </a:r>
          </a:p>
        </p:txBody>
      </p:sp>
    </p:spTree>
    <p:extLst>
      <p:ext uri="{BB962C8B-B14F-4D97-AF65-F5344CB8AC3E}">
        <p14:creationId xmlns:p14="http://schemas.microsoft.com/office/powerpoint/2010/main" val="11181414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59"/>
          <p:cNvGraphicFramePr>
            <a:graphicFrameLocks noGrp="1"/>
          </p:cNvGraphicFramePr>
          <p:nvPr>
            <p:ph idx="1"/>
          </p:nvPr>
        </p:nvGraphicFramePr>
        <p:xfrm>
          <a:off x="457200" y="1600200"/>
          <a:ext cx="8229600" cy="4383088"/>
        </p:xfrm>
        <a:graphic>
          <a:graphicData uri="http://schemas.openxmlformats.org/drawingml/2006/table">
            <a:tbl>
              <a:tblPr/>
              <a:tblGrid>
                <a:gridCol w="849313">
                  <a:extLst>
                    <a:ext uri="{9D8B030D-6E8A-4147-A177-3AD203B41FA5}">
                      <a16:colId xmlns="" xmlns:a16="http://schemas.microsoft.com/office/drawing/2014/main" val="20000"/>
                    </a:ext>
                  </a:extLst>
                </a:gridCol>
                <a:gridCol w="1044575">
                  <a:extLst>
                    <a:ext uri="{9D8B030D-6E8A-4147-A177-3AD203B41FA5}">
                      <a16:colId xmlns="" xmlns:a16="http://schemas.microsoft.com/office/drawing/2014/main" val="20001"/>
                    </a:ext>
                  </a:extLst>
                </a:gridCol>
                <a:gridCol w="1044575">
                  <a:extLst>
                    <a:ext uri="{9D8B030D-6E8A-4147-A177-3AD203B41FA5}">
                      <a16:colId xmlns="" xmlns:a16="http://schemas.microsoft.com/office/drawing/2014/main" val="20002"/>
                    </a:ext>
                  </a:extLst>
                </a:gridCol>
                <a:gridCol w="1828800">
                  <a:extLst>
                    <a:ext uri="{9D8B030D-6E8A-4147-A177-3AD203B41FA5}">
                      <a16:colId xmlns="" xmlns:a16="http://schemas.microsoft.com/office/drawing/2014/main" val="20003"/>
                    </a:ext>
                  </a:extLst>
                </a:gridCol>
                <a:gridCol w="1241425">
                  <a:extLst>
                    <a:ext uri="{9D8B030D-6E8A-4147-A177-3AD203B41FA5}">
                      <a16:colId xmlns="" xmlns:a16="http://schemas.microsoft.com/office/drawing/2014/main" val="20004"/>
                    </a:ext>
                  </a:extLst>
                </a:gridCol>
                <a:gridCol w="2220912">
                  <a:extLst>
                    <a:ext uri="{9D8B030D-6E8A-4147-A177-3AD203B41FA5}">
                      <a16:colId xmlns="" xmlns:a16="http://schemas.microsoft.com/office/drawing/2014/main" val="20005"/>
                    </a:ext>
                  </a:extLst>
                </a:gridCol>
              </a:tblGrid>
              <a:tr h="647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0000FF"/>
                          </a:solidFill>
                          <a:effectLst/>
                          <a:latin typeface="Arial" pitchFamily="34" charset="0"/>
                          <a:cs typeface="Times New Roman" pitchFamily="18" charset="0"/>
                        </a:rPr>
                        <a:t>Anahtar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0000FF"/>
                          </a:solidFill>
                          <a:effectLst/>
                          <a:latin typeface="Arial" pitchFamily="34" charset="0"/>
                          <a:cs typeface="Times New Roman" pitchFamily="18" charset="0"/>
                        </a:rPr>
                        <a:t>Kelime</a:t>
                      </a:r>
                      <a:endParaRPr kumimoji="0" lang="tr-TR" sz="1400" b="0" i="0" u="none" strike="noStrike" cap="none" normalizeH="0" baseline="0" dirty="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Kılavuz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Kelime</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Tehlikeli</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 Sapma</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Olası</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Nedenler</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Sonuçlar</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0000FF"/>
                          </a:solidFill>
                          <a:effectLst/>
                          <a:latin typeface="Arial" pitchFamily="34" charset="0"/>
                          <a:cs typeface="Times New Roman" pitchFamily="18" charset="0"/>
                        </a:rPr>
                        <a:t>Gerekli Aksiyonlar</a:t>
                      </a:r>
                      <a:endParaRPr kumimoji="0" lang="tr-TR" sz="1400" b="0" i="0" u="none" strike="noStrike" cap="none" normalizeH="0" baseline="0" smtClean="0">
                        <a:ln>
                          <a:noFill/>
                        </a:ln>
                        <a:solidFill>
                          <a:srgbClr val="0000FF"/>
                        </a:solidFill>
                        <a:effectLst/>
                        <a:latin typeface="Arial" pitchFamily="34" charset="0"/>
                        <a:cs typeface="Times New Roman" pitchFamily="18" charset="0"/>
                      </a:endParaRPr>
                    </a:p>
                  </a:txBody>
                  <a:tcPr marL="82948" marR="82948" anchor="b"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1225550">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bg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bg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249363">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1260475">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txBody>
                  <a:tcPr marL="82948" marR="82948" anchor="ctr" horzOverflow="overflow">
                    <a:lnL w="38100" cap="flat" cmpd="sng" algn="ctr">
                      <a:solidFill>
                        <a:schemeClr val="folHlink"/>
                      </a:solidFill>
                      <a:prstDash val="solid"/>
                      <a:round/>
                      <a:headEnd type="none" w="med" len="med"/>
                      <a:tailEnd type="none" w="med" len="med"/>
                    </a:lnL>
                    <a:lnR w="38100" cap="flat" cmpd="sng" algn="ctr">
                      <a:solidFill>
                        <a:schemeClr val="folHlink"/>
                      </a:solidFill>
                      <a:prstDash val="solid"/>
                      <a:round/>
                      <a:headEnd type="none" w="med" len="med"/>
                      <a:tailEnd type="none" w="med" len="med"/>
                    </a:lnR>
                    <a:lnT w="38100" cap="flat" cmpd="sng" algn="ctr">
                      <a:solidFill>
                        <a:schemeClr val="folHlink"/>
                      </a:solidFill>
                      <a:prstDash val="solid"/>
                      <a:round/>
                      <a:headEnd type="none" w="med" len="med"/>
                      <a:tailEnd type="none" w="med" len="med"/>
                    </a:lnT>
                    <a:lnB w="38100"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bl>
          </a:graphicData>
        </a:graphic>
      </p:graphicFrame>
      <p:sp>
        <p:nvSpPr>
          <p:cNvPr id="6" name="Rectangle 147"/>
          <p:cNvSpPr>
            <a:spLocks noChangeArrowheads="1"/>
          </p:cNvSpPr>
          <p:nvPr/>
        </p:nvSpPr>
        <p:spPr bwMode="auto">
          <a:xfrm>
            <a:off x="395288" y="3429000"/>
            <a:ext cx="749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a:t>FAZLA</a:t>
            </a:r>
          </a:p>
        </p:txBody>
      </p:sp>
      <p:sp>
        <p:nvSpPr>
          <p:cNvPr id="7" name="Rectangle 148"/>
          <p:cNvSpPr>
            <a:spLocks noChangeArrowheads="1"/>
          </p:cNvSpPr>
          <p:nvPr/>
        </p:nvSpPr>
        <p:spPr bwMode="auto">
          <a:xfrm>
            <a:off x="1187450" y="3422650"/>
            <a:ext cx="1000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a:t>SICAKLIK</a:t>
            </a:r>
          </a:p>
        </p:txBody>
      </p:sp>
      <p:sp>
        <p:nvSpPr>
          <p:cNvPr id="8" name="Rectangle 149"/>
          <p:cNvSpPr>
            <a:spLocks noChangeArrowheads="1"/>
          </p:cNvSpPr>
          <p:nvPr/>
        </p:nvSpPr>
        <p:spPr bwMode="auto">
          <a:xfrm>
            <a:off x="2268538" y="3284538"/>
            <a:ext cx="1000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a:t>YÜKSEK </a:t>
            </a:r>
          </a:p>
          <a:p>
            <a:pPr eaLnBrk="0" hangingPunct="0"/>
            <a:r>
              <a:rPr lang="tr-TR"/>
              <a:t>SICAKLIK</a:t>
            </a:r>
          </a:p>
        </p:txBody>
      </p:sp>
      <p:sp>
        <p:nvSpPr>
          <p:cNvPr id="9" name="Rectangle 154"/>
          <p:cNvSpPr>
            <a:spLocks noChangeArrowheads="1"/>
          </p:cNvSpPr>
          <p:nvPr/>
        </p:nvSpPr>
        <p:spPr bwMode="auto">
          <a:xfrm>
            <a:off x="3454400" y="2368550"/>
            <a:ext cx="162401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a:t>1) Su deposunda yeterli su yok</a:t>
            </a:r>
          </a:p>
        </p:txBody>
      </p:sp>
      <p:sp>
        <p:nvSpPr>
          <p:cNvPr id="10" name="Rectangle 155"/>
          <p:cNvSpPr>
            <a:spLocks noChangeArrowheads="1"/>
          </p:cNvSpPr>
          <p:nvPr/>
        </p:nvSpPr>
        <p:spPr bwMode="auto">
          <a:xfrm>
            <a:off x="3452813" y="3573463"/>
            <a:ext cx="16256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a:t>2) Soğutma suyu pompasında arıza</a:t>
            </a:r>
          </a:p>
        </p:txBody>
      </p:sp>
      <p:sp>
        <p:nvSpPr>
          <p:cNvPr id="11" name="Rectangle 156"/>
          <p:cNvSpPr>
            <a:spLocks noChangeArrowheads="1"/>
          </p:cNvSpPr>
          <p:nvPr/>
        </p:nvSpPr>
        <p:spPr bwMode="auto">
          <a:xfrm>
            <a:off x="3386138" y="4868863"/>
            <a:ext cx="1758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a:t>3)Soğutma suyu borulama hattında kırılma</a:t>
            </a:r>
          </a:p>
        </p:txBody>
      </p:sp>
      <p:sp>
        <p:nvSpPr>
          <p:cNvPr id="12" name="Rectangle 160"/>
          <p:cNvSpPr>
            <a:spLocks noChangeArrowheads="1"/>
          </p:cNvSpPr>
          <p:nvPr/>
        </p:nvSpPr>
        <p:spPr bwMode="auto">
          <a:xfrm>
            <a:off x="5205413" y="3284538"/>
            <a:ext cx="1336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a:t>Reaktör içerisinde sıcaklık ve basınç artışı</a:t>
            </a:r>
          </a:p>
        </p:txBody>
      </p:sp>
      <p:sp>
        <p:nvSpPr>
          <p:cNvPr id="13" name="Rectangle 161"/>
          <p:cNvSpPr>
            <a:spLocks noChangeArrowheads="1"/>
          </p:cNvSpPr>
          <p:nvPr/>
        </p:nvSpPr>
        <p:spPr bwMode="auto">
          <a:xfrm>
            <a:off x="6542088" y="2379663"/>
            <a:ext cx="22145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a:t>1) Su deposuna alt seviye alarmının kurulması</a:t>
            </a:r>
          </a:p>
        </p:txBody>
      </p:sp>
      <p:sp>
        <p:nvSpPr>
          <p:cNvPr id="14" name="Rectangle 162"/>
          <p:cNvSpPr>
            <a:spLocks noChangeArrowheads="1"/>
          </p:cNvSpPr>
          <p:nvPr/>
        </p:nvSpPr>
        <p:spPr bwMode="auto">
          <a:xfrm>
            <a:off x="6532563" y="3549650"/>
            <a:ext cx="240347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a:t>2) Soğutma suyu pompası üzerine ters tepki hattı kurulmas</a:t>
            </a:r>
            <a:r>
              <a:rPr lang="tr-TR">
                <a:solidFill>
                  <a:schemeClr val="bg1"/>
                </a:solidFill>
              </a:rPr>
              <a:t>ı</a:t>
            </a:r>
          </a:p>
        </p:txBody>
      </p:sp>
      <p:sp>
        <p:nvSpPr>
          <p:cNvPr id="15" name="Rectangle 163"/>
          <p:cNvSpPr>
            <a:spLocks noChangeArrowheads="1"/>
          </p:cNvSpPr>
          <p:nvPr/>
        </p:nvSpPr>
        <p:spPr bwMode="auto">
          <a:xfrm>
            <a:off x="6542088" y="4765675"/>
            <a:ext cx="224948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tr-TR"/>
              <a:t>3) Belli aralıklarla boru hatlarının denetlenmesinin sağlanması</a:t>
            </a:r>
          </a:p>
        </p:txBody>
      </p:sp>
    </p:spTree>
    <p:extLst>
      <p:ext uri="{BB962C8B-B14F-4D97-AF65-F5344CB8AC3E}">
        <p14:creationId xmlns:p14="http://schemas.microsoft.com/office/powerpoint/2010/main" val="383389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linds(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linds(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blinds(horizontal)">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blinds(horizontal)">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Metin Yer Tutucusu"/>
          <p:cNvSpPr txBox="1">
            <a:spLocks/>
          </p:cNvSpPr>
          <p:nvPr/>
        </p:nvSpPr>
        <p:spPr>
          <a:xfrm>
            <a:off x="250825" y="981075"/>
            <a:ext cx="8713788" cy="719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tr-TR" sz="3600" b="1" smtClean="0">
                <a:solidFill>
                  <a:schemeClr val="tx2"/>
                </a:solidFill>
                <a:effectLst>
                  <a:outerShdw blurRad="38100" dist="38100" dir="2700000" algn="tl">
                    <a:srgbClr val="000000">
                      <a:alpha val="43137"/>
                    </a:srgbClr>
                  </a:outerShdw>
                </a:effectLst>
                <a:latin typeface="+mj-lt"/>
                <a:ea typeface="+mj-ea"/>
                <a:cs typeface="+mj-cs"/>
              </a:rPr>
              <a:t>KARMA RİSK DEĞERLENDİRME METOTLARI </a:t>
            </a: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pic>
        <p:nvPicPr>
          <p:cNvPr id="4" name="Picture 3"/>
          <p:cNvPicPr>
            <a:picLocks noChangeAspect="1"/>
          </p:cNvPicPr>
          <p:nvPr/>
        </p:nvPicPr>
        <p:blipFill>
          <a:blip r:embed="rId2"/>
          <a:stretch>
            <a:fillRect/>
          </a:stretch>
        </p:blipFill>
        <p:spPr>
          <a:xfrm>
            <a:off x="2301107" y="2034936"/>
            <a:ext cx="6663506" cy="2584928"/>
          </a:xfrm>
          <a:prstGeom prst="rect">
            <a:avLst/>
          </a:prstGeom>
        </p:spPr>
      </p:pic>
      <p:sp>
        <p:nvSpPr>
          <p:cNvPr id="8" name="Dikdörtgen 1"/>
          <p:cNvSpPr/>
          <p:nvPr/>
        </p:nvSpPr>
        <p:spPr>
          <a:xfrm>
            <a:off x="1281113" y="5335588"/>
            <a:ext cx="8280400" cy="954107"/>
          </a:xfrm>
          <a:prstGeom prst="rect">
            <a:avLst/>
          </a:prstGeom>
        </p:spPr>
        <p:txBody>
          <a:bodyPr>
            <a:spAutoFit/>
          </a:bodyPr>
          <a:lstStyle/>
          <a:p>
            <a:pPr algn="just">
              <a:defRPr/>
            </a:pPr>
            <a:r>
              <a:rPr lang="tr-TR" sz="2800" dirty="0">
                <a:latin typeface="+mn-lt"/>
                <a:cs typeface="+mn-cs"/>
              </a:rPr>
              <a:t>Karma risk değerlendirmesi metotları aynı zamanda </a:t>
            </a:r>
            <a:r>
              <a:rPr lang="tr-TR" sz="2800" b="1" dirty="0">
                <a:solidFill>
                  <a:srgbClr val="FF0000"/>
                </a:solidFill>
                <a:latin typeface="+mn-lt"/>
                <a:cs typeface="+mn-cs"/>
              </a:rPr>
              <a:t>nicel risk değerlendirme metodu </a:t>
            </a:r>
            <a:r>
              <a:rPr lang="tr-TR" sz="2800" dirty="0">
                <a:latin typeface="+mn-lt"/>
                <a:cs typeface="+mn-cs"/>
              </a:rPr>
              <a:t>olarak ta kullanılabilir. </a:t>
            </a:r>
          </a:p>
        </p:txBody>
      </p:sp>
    </p:spTree>
    <p:extLst>
      <p:ext uri="{BB962C8B-B14F-4D97-AF65-F5344CB8AC3E}">
        <p14:creationId xmlns:p14="http://schemas.microsoft.com/office/powerpoint/2010/main" val="26933004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Alt Başlık"/>
          <p:cNvSpPr txBox="1">
            <a:spLocks/>
          </p:cNvSpPr>
          <p:nvPr/>
        </p:nvSpPr>
        <p:spPr>
          <a:xfrm>
            <a:off x="0" y="311151"/>
            <a:ext cx="8424862" cy="2038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 algn="ctr">
              <a:defRPr/>
            </a:pPr>
            <a:r>
              <a:rPr lang="tr-TR" sz="4400" b="1" noProof="1" smtClean="0">
                <a:solidFill>
                  <a:schemeClr val="tx2"/>
                </a:solidFill>
                <a:effectLst>
                  <a:outerShdw blurRad="38100" dist="38100" dir="2700000" algn="tl">
                    <a:srgbClr val="C0C0C0"/>
                  </a:outerShdw>
                </a:effectLst>
                <a:latin typeface="Calibri" pitchFamily="34" charset="0"/>
              </a:rPr>
              <a:t>Risk Değerlendirme Karar Matrisi</a:t>
            </a:r>
          </a:p>
        </p:txBody>
      </p:sp>
      <p:graphicFrame>
        <p:nvGraphicFramePr>
          <p:cNvPr id="7" name="Tablo 6"/>
          <p:cNvGraphicFramePr>
            <a:graphicFrameLocks noGrp="1"/>
          </p:cNvGraphicFramePr>
          <p:nvPr>
            <p:extLst/>
          </p:nvPr>
        </p:nvGraphicFramePr>
        <p:xfrm>
          <a:off x="3118035" y="1172656"/>
          <a:ext cx="2352257" cy="1347214"/>
        </p:xfrm>
        <a:graphic>
          <a:graphicData uri="http://schemas.openxmlformats.org/drawingml/2006/table">
            <a:tbl>
              <a:tblPr firstRow="1" firstCol="1" bandRow="1">
                <a:tableStyleId>{5C22544A-7EE6-4342-B048-85BDC9FD1C3A}</a:tableStyleId>
              </a:tblPr>
              <a:tblGrid>
                <a:gridCol w="646402">
                  <a:extLst>
                    <a:ext uri="{9D8B030D-6E8A-4147-A177-3AD203B41FA5}">
                      <a16:colId xmlns="" xmlns:a16="http://schemas.microsoft.com/office/drawing/2014/main" val="20000"/>
                    </a:ext>
                  </a:extLst>
                </a:gridCol>
                <a:gridCol w="636647">
                  <a:extLst>
                    <a:ext uri="{9D8B030D-6E8A-4147-A177-3AD203B41FA5}">
                      <a16:colId xmlns="" xmlns:a16="http://schemas.microsoft.com/office/drawing/2014/main" val="20001"/>
                    </a:ext>
                  </a:extLst>
                </a:gridCol>
                <a:gridCol w="534604">
                  <a:extLst>
                    <a:ext uri="{9D8B030D-6E8A-4147-A177-3AD203B41FA5}">
                      <a16:colId xmlns="" xmlns:a16="http://schemas.microsoft.com/office/drawing/2014/main" val="20002"/>
                    </a:ext>
                  </a:extLst>
                </a:gridCol>
                <a:gridCol w="534604">
                  <a:extLst>
                    <a:ext uri="{9D8B030D-6E8A-4147-A177-3AD203B41FA5}">
                      <a16:colId xmlns="" xmlns:a16="http://schemas.microsoft.com/office/drawing/2014/main" val="20003"/>
                    </a:ext>
                  </a:extLst>
                </a:gridCol>
              </a:tblGrid>
              <a:tr h="460495">
                <a:tc rowSpan="4">
                  <a:txBody>
                    <a:bodyPr/>
                    <a:lstStyle/>
                    <a:p>
                      <a:pPr marL="71755" marR="71755" algn="ctr">
                        <a:lnSpc>
                          <a:spcPct val="115000"/>
                        </a:lnSpc>
                        <a:spcAft>
                          <a:spcPts val="0"/>
                        </a:spcAft>
                      </a:pPr>
                      <a:r>
                        <a:rPr lang="tr-TR" sz="1400" b="1" dirty="0" smtClean="0">
                          <a:solidFill>
                            <a:schemeClr val="tx1"/>
                          </a:solidFill>
                          <a:effectLst/>
                          <a:latin typeface="Calibri"/>
                          <a:ea typeface="Calibri"/>
                          <a:cs typeface="Times New Roman"/>
                        </a:rPr>
                        <a:t>DEĞİŞKEN 1</a:t>
                      </a:r>
                      <a:endParaRPr lang="tr-TR" sz="14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3">
                  <a:txBody>
                    <a:bodyPr/>
                    <a:lstStyle/>
                    <a:p>
                      <a:pPr algn="ctr">
                        <a:lnSpc>
                          <a:spcPct val="115000"/>
                        </a:lnSpc>
                        <a:spcAft>
                          <a:spcPts val="0"/>
                        </a:spcAft>
                      </a:pPr>
                      <a:r>
                        <a:rPr lang="tr-TR" sz="1400" b="1" dirty="0" smtClean="0">
                          <a:solidFill>
                            <a:schemeClr val="tx1"/>
                          </a:solidFill>
                          <a:effectLst/>
                          <a:latin typeface="Calibri"/>
                          <a:ea typeface="Calibri"/>
                          <a:cs typeface="Times New Roman"/>
                        </a:rPr>
                        <a:t>DEĞİŞKEN 2</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1"/>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2"/>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3"/>
                  </a:ext>
                </a:extLst>
              </a:tr>
            </a:tbl>
          </a:graphicData>
        </a:graphic>
      </p:graphicFrame>
      <p:graphicFrame>
        <p:nvGraphicFramePr>
          <p:cNvPr id="8" name="Tablo 9"/>
          <p:cNvGraphicFramePr>
            <a:graphicFrameLocks noGrp="1"/>
          </p:cNvGraphicFramePr>
          <p:nvPr>
            <p:extLst/>
          </p:nvPr>
        </p:nvGraphicFramePr>
        <p:xfrm>
          <a:off x="3537993" y="3661791"/>
          <a:ext cx="4104452" cy="2952334"/>
        </p:xfrm>
        <a:graphic>
          <a:graphicData uri="http://schemas.openxmlformats.org/drawingml/2006/table">
            <a:tbl>
              <a:tblPr firstRow="1" firstCol="1" bandRow="1">
                <a:tableStyleId>{5C22544A-7EE6-4342-B048-85BDC9FD1C3A}</a:tableStyleId>
              </a:tblPr>
              <a:tblGrid>
                <a:gridCol w="373132">
                  <a:extLst>
                    <a:ext uri="{9D8B030D-6E8A-4147-A177-3AD203B41FA5}">
                      <a16:colId xmlns="" xmlns:a16="http://schemas.microsoft.com/office/drawing/2014/main" val="20000"/>
                    </a:ext>
                  </a:extLst>
                </a:gridCol>
                <a:gridCol w="373132">
                  <a:extLst>
                    <a:ext uri="{9D8B030D-6E8A-4147-A177-3AD203B41FA5}">
                      <a16:colId xmlns="" xmlns:a16="http://schemas.microsoft.com/office/drawing/2014/main" val="20001"/>
                    </a:ext>
                  </a:extLst>
                </a:gridCol>
                <a:gridCol w="373132">
                  <a:extLst>
                    <a:ext uri="{9D8B030D-6E8A-4147-A177-3AD203B41FA5}">
                      <a16:colId xmlns="" xmlns:a16="http://schemas.microsoft.com/office/drawing/2014/main" val="20002"/>
                    </a:ext>
                  </a:extLst>
                </a:gridCol>
                <a:gridCol w="373132">
                  <a:extLst>
                    <a:ext uri="{9D8B030D-6E8A-4147-A177-3AD203B41FA5}">
                      <a16:colId xmlns="" xmlns:a16="http://schemas.microsoft.com/office/drawing/2014/main" val="20003"/>
                    </a:ext>
                  </a:extLst>
                </a:gridCol>
                <a:gridCol w="373132">
                  <a:extLst>
                    <a:ext uri="{9D8B030D-6E8A-4147-A177-3AD203B41FA5}">
                      <a16:colId xmlns="" xmlns:a16="http://schemas.microsoft.com/office/drawing/2014/main" val="20004"/>
                    </a:ext>
                  </a:extLst>
                </a:gridCol>
                <a:gridCol w="373132">
                  <a:extLst>
                    <a:ext uri="{9D8B030D-6E8A-4147-A177-3AD203B41FA5}">
                      <a16:colId xmlns="" xmlns:a16="http://schemas.microsoft.com/office/drawing/2014/main" val="20005"/>
                    </a:ext>
                  </a:extLst>
                </a:gridCol>
                <a:gridCol w="373132">
                  <a:extLst>
                    <a:ext uri="{9D8B030D-6E8A-4147-A177-3AD203B41FA5}">
                      <a16:colId xmlns="" xmlns:a16="http://schemas.microsoft.com/office/drawing/2014/main" val="20006"/>
                    </a:ext>
                  </a:extLst>
                </a:gridCol>
                <a:gridCol w="373132">
                  <a:extLst>
                    <a:ext uri="{9D8B030D-6E8A-4147-A177-3AD203B41FA5}">
                      <a16:colId xmlns="" xmlns:a16="http://schemas.microsoft.com/office/drawing/2014/main" val="20007"/>
                    </a:ext>
                  </a:extLst>
                </a:gridCol>
                <a:gridCol w="373132">
                  <a:extLst>
                    <a:ext uri="{9D8B030D-6E8A-4147-A177-3AD203B41FA5}">
                      <a16:colId xmlns="" xmlns:a16="http://schemas.microsoft.com/office/drawing/2014/main" val="20008"/>
                    </a:ext>
                  </a:extLst>
                </a:gridCol>
                <a:gridCol w="373132">
                  <a:extLst>
                    <a:ext uri="{9D8B030D-6E8A-4147-A177-3AD203B41FA5}">
                      <a16:colId xmlns="" xmlns:a16="http://schemas.microsoft.com/office/drawing/2014/main" val="20009"/>
                    </a:ext>
                  </a:extLst>
                </a:gridCol>
                <a:gridCol w="373132">
                  <a:extLst>
                    <a:ext uri="{9D8B030D-6E8A-4147-A177-3AD203B41FA5}">
                      <a16:colId xmlns="" xmlns:a16="http://schemas.microsoft.com/office/drawing/2014/main" val="20010"/>
                    </a:ext>
                  </a:extLst>
                </a:gridCol>
              </a:tblGrid>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rowSpan="6">
                  <a:txBody>
                    <a:bodyPr/>
                    <a:lstStyle/>
                    <a:p>
                      <a:pPr marL="71755" marR="71755" algn="ctr">
                        <a:lnSpc>
                          <a:spcPct val="115000"/>
                        </a:lnSpc>
                        <a:spcAft>
                          <a:spcPts val="0"/>
                        </a:spcAft>
                      </a:pPr>
                      <a:r>
                        <a:rPr lang="tr-TR" sz="1200" b="1" dirty="0">
                          <a:solidFill>
                            <a:schemeClr val="tx1"/>
                          </a:solidFill>
                          <a:effectLst/>
                        </a:rPr>
                        <a:t>DEĞİŞKEN 2</a:t>
                      </a:r>
                      <a:endParaRPr lang="tr-TR" sz="11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5">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1"/>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2"/>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3"/>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4"/>
                  </a:ext>
                </a:extLst>
              </a:tr>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5"/>
                  </a:ext>
                </a:extLst>
              </a:tr>
              <a:tr h="332255">
                <a:tc gridSpan="5">
                  <a:txBody>
                    <a:bodyPr/>
                    <a:lstStyle/>
                    <a:p>
                      <a:pPr algn="ctr">
                        <a:lnSpc>
                          <a:spcPct val="115000"/>
                        </a:lnSpc>
                        <a:spcAft>
                          <a:spcPts val="0"/>
                        </a:spcAft>
                      </a:pPr>
                      <a:r>
                        <a:rPr lang="tr-TR" sz="1200" b="1" dirty="0">
                          <a:solidFill>
                            <a:schemeClr val="tx1"/>
                          </a:solidFill>
                          <a:effectLst/>
                        </a:rPr>
                        <a:t>DEĞİŞKEN 1</a:t>
                      </a:r>
                      <a:endParaRPr lang="tr-TR" sz="11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dirty="0"/>
                    </a:p>
                  </a:txBody>
                  <a:tcPr/>
                </a:tc>
                <a:tc>
                  <a:txBody>
                    <a:bodyPr/>
                    <a:lstStyle/>
                    <a:p>
                      <a:pPr algn="ctr">
                        <a:lnSpc>
                          <a:spcPct val="115000"/>
                        </a:lnSpc>
                        <a:spcAft>
                          <a:spcPts val="0"/>
                        </a:spcAft>
                      </a:pPr>
                      <a:r>
                        <a:rPr lang="tr-TR" sz="1200" b="1">
                          <a:effectLst/>
                        </a:rPr>
                        <a:t> </a:t>
                      </a:r>
                      <a:endParaRPr lang="tr-TR" sz="1100" b="1">
                        <a:effectLst/>
                        <a:latin typeface="Calibri"/>
                        <a:ea typeface="Calibri"/>
                        <a:cs typeface="Times New Roman"/>
                      </a:endParaRPr>
                    </a:p>
                  </a:txBody>
                  <a:tcPr marL="68580" marR="68580" marT="0" marB="0" anchor="ctr"/>
                </a:tc>
                <a:tc gridSpan="5">
                  <a:txBody>
                    <a:bodyPr/>
                    <a:lstStyle/>
                    <a:p>
                      <a:pPr algn="ctr">
                        <a:lnSpc>
                          <a:spcPct val="115000"/>
                        </a:lnSpc>
                        <a:spcAft>
                          <a:spcPts val="0"/>
                        </a:spcAft>
                      </a:pPr>
                      <a:r>
                        <a:rPr lang="tr-TR" sz="1400" b="1" dirty="0">
                          <a:solidFill>
                            <a:schemeClr val="tx1"/>
                          </a:solidFill>
                          <a:effectLst/>
                        </a:rPr>
                        <a:t>DEĞİŞKEN  3</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6"/>
                  </a:ext>
                </a:extLst>
              </a:tr>
              <a:tr h="238189">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rowSpan="5">
                  <a:txBody>
                    <a:bodyPr/>
                    <a:lstStyle/>
                    <a:p>
                      <a:pPr marL="71755" marR="71755" algn="ctr">
                        <a:lnSpc>
                          <a:spcPct val="115000"/>
                        </a:lnSpc>
                        <a:spcAft>
                          <a:spcPts val="0"/>
                        </a:spcAft>
                      </a:pPr>
                      <a:r>
                        <a:rPr lang="tr-TR" sz="1200" b="1" dirty="0">
                          <a:solidFill>
                            <a:schemeClr val="tx1"/>
                          </a:solidFill>
                          <a:effectLst/>
                        </a:rPr>
                        <a:t>DEĞİŞKEN  4</a:t>
                      </a:r>
                      <a:endParaRPr lang="tr-TR" sz="11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7"/>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8"/>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09"/>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10"/>
                  </a:ext>
                </a:extLst>
              </a:tr>
              <a:tr h="238189">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vMerge="1">
                  <a:txBody>
                    <a:bodyPr/>
                    <a:lstStyle/>
                    <a:p>
                      <a:endParaRPr lang="tr-TR"/>
                    </a:p>
                  </a:txBody>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a:effectLst/>
                        </a:rPr>
                        <a:t> </a:t>
                      </a:r>
                      <a:endParaRPr lang="tr-TR" sz="110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tc>
                  <a:txBody>
                    <a:bodyPr/>
                    <a:lstStyle/>
                    <a:p>
                      <a:pPr algn="ctr">
                        <a:lnSpc>
                          <a:spcPct val="115000"/>
                        </a:lnSpc>
                        <a:spcAft>
                          <a:spcPts val="0"/>
                        </a:spcAft>
                      </a:pPr>
                      <a:r>
                        <a:rPr lang="tr-TR" sz="1200" dirty="0">
                          <a:effectLst/>
                        </a:rPr>
                        <a:t> </a:t>
                      </a:r>
                      <a:endParaRPr lang="tr-TR" sz="1100" dirty="0">
                        <a:effectLst/>
                        <a:latin typeface="Calibri"/>
                        <a:ea typeface="Calibri"/>
                        <a:cs typeface="Times New Roman"/>
                      </a:endParaRPr>
                    </a:p>
                  </a:txBody>
                  <a:tcPr marL="68580" marR="68580" marT="0" marB="0" anchor="ctr">
                    <a:solidFill>
                      <a:schemeClr val="accent2">
                        <a:lumMod val="40000"/>
                        <a:lumOff val="60000"/>
                      </a:schemeClr>
                    </a:solidFill>
                  </a:tcPr>
                </a:tc>
                <a:extLst>
                  <a:ext uri="{0D108BD9-81ED-4DB2-BD59-A6C34878D82A}">
                    <a16:rowId xmlns="" xmlns:a16="http://schemas.microsoft.com/office/drawing/2014/main" val="10011"/>
                  </a:ext>
                </a:extLst>
              </a:tr>
            </a:tbl>
          </a:graphicData>
        </a:graphic>
      </p:graphicFrame>
      <p:sp>
        <p:nvSpPr>
          <p:cNvPr id="9" name="Metin kutusu 10"/>
          <p:cNvSpPr txBox="1">
            <a:spLocks noChangeArrowheads="1"/>
          </p:cNvSpPr>
          <p:nvPr/>
        </p:nvSpPr>
        <p:spPr bwMode="auto">
          <a:xfrm>
            <a:off x="1306513" y="5029200"/>
            <a:ext cx="18002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000" b="1"/>
              <a:t>X TİPİ MATRİS</a:t>
            </a:r>
          </a:p>
        </p:txBody>
      </p:sp>
      <p:sp>
        <p:nvSpPr>
          <p:cNvPr id="10" name="Metin kutusu 14"/>
          <p:cNvSpPr txBox="1">
            <a:spLocks noChangeArrowheads="1"/>
          </p:cNvSpPr>
          <p:nvPr/>
        </p:nvSpPr>
        <p:spPr bwMode="auto">
          <a:xfrm>
            <a:off x="1306513" y="1646238"/>
            <a:ext cx="1800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000" b="1"/>
              <a:t>L  TİPİ MATRİS</a:t>
            </a:r>
          </a:p>
        </p:txBody>
      </p:sp>
      <p:graphicFrame>
        <p:nvGraphicFramePr>
          <p:cNvPr id="11" name="Tablo 7"/>
          <p:cNvGraphicFramePr>
            <a:graphicFrameLocks noGrp="1"/>
          </p:cNvGraphicFramePr>
          <p:nvPr>
            <p:extLst/>
          </p:nvPr>
        </p:nvGraphicFramePr>
        <p:xfrm>
          <a:off x="6058272" y="925490"/>
          <a:ext cx="3528391" cy="1938360"/>
        </p:xfrm>
        <a:graphic>
          <a:graphicData uri="http://schemas.openxmlformats.org/drawingml/2006/table">
            <a:tbl>
              <a:tblPr firstRow="1" firstCol="1" bandRow="1">
                <a:tableStyleId>{5C22544A-7EE6-4342-B048-85BDC9FD1C3A}</a:tableStyleId>
              </a:tblPr>
              <a:tblGrid>
                <a:gridCol w="646402">
                  <a:extLst>
                    <a:ext uri="{9D8B030D-6E8A-4147-A177-3AD203B41FA5}">
                      <a16:colId xmlns="" xmlns:a16="http://schemas.microsoft.com/office/drawing/2014/main" val="20000"/>
                    </a:ext>
                  </a:extLst>
                </a:gridCol>
                <a:gridCol w="636647">
                  <a:extLst>
                    <a:ext uri="{9D8B030D-6E8A-4147-A177-3AD203B41FA5}">
                      <a16:colId xmlns="" xmlns:a16="http://schemas.microsoft.com/office/drawing/2014/main" val="20001"/>
                    </a:ext>
                  </a:extLst>
                </a:gridCol>
                <a:gridCol w="534604">
                  <a:extLst>
                    <a:ext uri="{9D8B030D-6E8A-4147-A177-3AD203B41FA5}">
                      <a16:colId xmlns="" xmlns:a16="http://schemas.microsoft.com/office/drawing/2014/main" val="20002"/>
                    </a:ext>
                  </a:extLst>
                </a:gridCol>
                <a:gridCol w="534604">
                  <a:extLst>
                    <a:ext uri="{9D8B030D-6E8A-4147-A177-3AD203B41FA5}">
                      <a16:colId xmlns="" xmlns:a16="http://schemas.microsoft.com/office/drawing/2014/main" val="20003"/>
                    </a:ext>
                  </a:extLst>
                </a:gridCol>
                <a:gridCol w="534604">
                  <a:extLst>
                    <a:ext uri="{9D8B030D-6E8A-4147-A177-3AD203B41FA5}">
                      <a16:colId xmlns="" xmlns:a16="http://schemas.microsoft.com/office/drawing/2014/main" val="20004"/>
                    </a:ext>
                  </a:extLst>
                </a:gridCol>
                <a:gridCol w="641530">
                  <a:extLst>
                    <a:ext uri="{9D8B030D-6E8A-4147-A177-3AD203B41FA5}">
                      <a16:colId xmlns="" xmlns:a16="http://schemas.microsoft.com/office/drawing/2014/main" val="20005"/>
                    </a:ext>
                  </a:extLst>
                </a:gridCol>
              </a:tblGrid>
              <a:tr h="460495">
                <a:tc rowSpan="6">
                  <a:txBody>
                    <a:bodyPr/>
                    <a:lstStyle/>
                    <a:p>
                      <a:pPr marL="71755" marR="71755" algn="ctr">
                        <a:lnSpc>
                          <a:spcPct val="115000"/>
                        </a:lnSpc>
                        <a:spcAft>
                          <a:spcPts val="0"/>
                        </a:spcAft>
                      </a:pPr>
                      <a:r>
                        <a:rPr lang="tr-TR" sz="1400" b="1" dirty="0" smtClean="0">
                          <a:solidFill>
                            <a:schemeClr val="tx1"/>
                          </a:solidFill>
                          <a:effectLst/>
                          <a:latin typeface="Calibri"/>
                          <a:ea typeface="Calibri"/>
                          <a:cs typeface="Times New Roman"/>
                        </a:rPr>
                        <a:t>DEĞİŞKEN 1</a:t>
                      </a:r>
                      <a:endParaRPr lang="tr-TR" sz="1400" b="1" dirty="0">
                        <a:solidFill>
                          <a:schemeClr val="tx1"/>
                        </a:solidFill>
                        <a:effectLst/>
                        <a:latin typeface="Calibri"/>
                        <a:ea typeface="Calibri"/>
                        <a:cs typeface="Times New Roman"/>
                      </a:endParaRPr>
                    </a:p>
                  </a:txBody>
                  <a:tcPr marL="68580" marR="68580" marT="0" marB="0" vert="vert270" anchor="ctr">
                    <a:solidFill>
                      <a:schemeClr val="bg1">
                        <a:lumMod val="85000"/>
                      </a:schemeClr>
                    </a:solidFill>
                  </a:tcPr>
                </a:tc>
                <a:tc gridSpan="5">
                  <a:txBody>
                    <a:bodyPr/>
                    <a:lstStyle/>
                    <a:p>
                      <a:pPr algn="ctr">
                        <a:lnSpc>
                          <a:spcPct val="115000"/>
                        </a:lnSpc>
                        <a:spcAft>
                          <a:spcPts val="0"/>
                        </a:spcAft>
                      </a:pPr>
                      <a:r>
                        <a:rPr lang="tr-TR" sz="1400" b="1" dirty="0" smtClean="0">
                          <a:solidFill>
                            <a:schemeClr val="tx1"/>
                          </a:solidFill>
                          <a:effectLst/>
                          <a:latin typeface="Calibri"/>
                          <a:ea typeface="Calibri"/>
                          <a:cs typeface="Times New Roman"/>
                        </a:rPr>
                        <a:t>DEĞİŞKEN 2</a:t>
                      </a:r>
                      <a:endParaRPr lang="tr-TR" sz="1400" b="1" dirty="0">
                        <a:solidFill>
                          <a:schemeClr val="tx1"/>
                        </a:solidFill>
                        <a:effectLst/>
                        <a:latin typeface="Calibri"/>
                        <a:ea typeface="Calibri"/>
                        <a:cs typeface="Times New Roman"/>
                      </a:endParaRPr>
                    </a:p>
                  </a:txBody>
                  <a:tcPr marL="68580" marR="68580" marT="0" marB="0" anchor="ctr">
                    <a:solidFill>
                      <a:schemeClr val="bg1">
                        <a:lumMod val="85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1"/>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2"/>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3"/>
                  </a:ext>
                </a:extLst>
              </a:tr>
              <a:tr h="295573">
                <a:tc vMerge="1">
                  <a:txBody>
                    <a:bodyPr/>
                    <a:lstStyle/>
                    <a:p>
                      <a:endParaRPr lang="tr-TR"/>
                    </a:p>
                  </a:txBody>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4"/>
                  </a:ext>
                </a:extLst>
              </a:tr>
              <a:tr h="295573">
                <a:tc vMerge="1">
                  <a:txBody>
                    <a:bodyPr/>
                    <a:lstStyle/>
                    <a:p>
                      <a:endParaRPr lang="tr-TR"/>
                    </a:p>
                  </a:txBody>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a:effectLst/>
                        </a:rPr>
                        <a:t> </a:t>
                      </a:r>
                      <a:endParaRPr lang="tr-TR" sz="1100">
                        <a:effectLst/>
                        <a:latin typeface="Calibri"/>
                        <a:ea typeface="Calibri"/>
                        <a:cs typeface="Times New Roman"/>
                      </a:endParaRPr>
                    </a:p>
                  </a:txBody>
                  <a:tcPr marL="68580" marR="68580" marT="0" marB="0">
                    <a:solidFill>
                      <a:schemeClr val="accent2">
                        <a:lumMod val="40000"/>
                        <a:lumOff val="60000"/>
                      </a:schemeClr>
                    </a:solidFill>
                  </a:tcPr>
                </a:tc>
                <a:tc>
                  <a:txBody>
                    <a:bodyPr/>
                    <a:lstStyle/>
                    <a:p>
                      <a:pPr>
                        <a:lnSpc>
                          <a:spcPct val="115000"/>
                        </a:lnSpc>
                        <a:spcAft>
                          <a:spcPts val="0"/>
                        </a:spcAft>
                      </a:pPr>
                      <a:r>
                        <a:rPr lang="tr-TR" sz="1100" dirty="0">
                          <a:effectLst/>
                        </a:rPr>
                        <a:t> </a:t>
                      </a:r>
                      <a:endParaRPr lang="tr-TR" sz="1100" dirty="0">
                        <a:effectLst/>
                        <a:latin typeface="Calibri"/>
                        <a:ea typeface="Calibri"/>
                        <a:cs typeface="Times New Roman"/>
                      </a:endParaRPr>
                    </a:p>
                  </a:txBody>
                  <a:tcPr marL="68580" marR="68580" marT="0" marB="0">
                    <a:solidFill>
                      <a:schemeClr val="accent2">
                        <a:lumMod val="40000"/>
                        <a:lumOff val="60000"/>
                      </a:schemeClr>
                    </a:solid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19405113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L-tipi Matris </a:t>
            </a:r>
            <a:r>
              <a:rPr lang="tr-TR" b="1" dirty="0"/>
              <a:t/>
            </a:r>
            <a:br>
              <a:rPr lang="tr-TR" b="1" dirty="0"/>
            </a:br>
            <a:endParaRPr lang="tr-TR" dirty="0"/>
          </a:p>
        </p:txBody>
      </p:sp>
      <p:sp>
        <p:nvSpPr>
          <p:cNvPr id="5" name="2 İçerik Yer Tutucusu"/>
          <p:cNvSpPr txBox="1">
            <a:spLocks/>
          </p:cNvSpPr>
          <p:nvPr/>
        </p:nvSpPr>
        <p:spPr>
          <a:xfrm>
            <a:off x="684213" y="1643063"/>
            <a:ext cx="7888287" cy="4810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Wingdings 2" pitchFamily="18" charset="2"/>
              <a:buNone/>
            </a:pPr>
            <a:r>
              <a:rPr lang="tr-TR" smtClean="0"/>
              <a:t>Risk </a:t>
            </a:r>
            <a:r>
              <a:rPr lang="tr-TR" b="1" smtClean="0"/>
              <a:t>= Olasılık x </a:t>
            </a:r>
            <a:r>
              <a:rPr lang="tr-TR" smtClean="0"/>
              <a:t>Şiddet</a:t>
            </a:r>
          </a:p>
        </p:txBody>
      </p:sp>
      <p:graphicFrame>
        <p:nvGraphicFramePr>
          <p:cNvPr id="6" name="5 Tablo"/>
          <p:cNvGraphicFramePr>
            <a:graphicFrameLocks noGrp="1"/>
          </p:cNvGraphicFramePr>
          <p:nvPr>
            <p:extLst/>
          </p:nvPr>
        </p:nvGraphicFramePr>
        <p:xfrm>
          <a:off x="571499" y="2500313"/>
          <a:ext cx="10574357" cy="3624880"/>
        </p:xfrm>
        <a:graphic>
          <a:graphicData uri="http://schemas.openxmlformats.org/drawingml/2006/table">
            <a:tbl>
              <a:tblPr/>
              <a:tblGrid>
                <a:gridCol w="2307317">
                  <a:extLst>
                    <a:ext uri="{9D8B030D-6E8A-4147-A177-3AD203B41FA5}">
                      <a16:colId xmlns="" xmlns:a16="http://schemas.microsoft.com/office/drawing/2014/main" val="20000"/>
                    </a:ext>
                  </a:extLst>
                </a:gridCol>
                <a:gridCol w="8267040">
                  <a:extLst>
                    <a:ext uri="{9D8B030D-6E8A-4147-A177-3AD203B41FA5}">
                      <a16:colId xmlns="" xmlns:a16="http://schemas.microsoft.com/office/drawing/2014/main" val="20001"/>
                    </a:ext>
                  </a:extLst>
                </a:gridCol>
              </a:tblGrid>
              <a:tr h="7778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dirty="0" smtClean="0">
                          <a:ln>
                            <a:noFill/>
                          </a:ln>
                          <a:solidFill>
                            <a:schemeClr val="tx1"/>
                          </a:solidFill>
                          <a:effectLst/>
                          <a:latin typeface="Constantia" pitchFamily="18" charset="0"/>
                          <a:cs typeface="Times New Roman" pitchFamily="18" charset="0"/>
                        </a:rPr>
                        <a:t>OLASILIK</a:t>
                      </a:r>
                    </a:p>
                  </a:txBody>
                  <a:tcPr marL="87512" marR="875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smtClean="0">
                          <a:ln>
                            <a:noFill/>
                          </a:ln>
                          <a:solidFill>
                            <a:schemeClr val="tx1"/>
                          </a:solidFill>
                          <a:effectLst/>
                          <a:latin typeface="Constantia" pitchFamily="18" charset="0"/>
                          <a:cs typeface="Times New Roman" pitchFamily="18" charset="0"/>
                        </a:rPr>
                        <a:t>ORTAYA ÇIKMA OLASILIĞI İÇİN DERECELENDİRME BASAMAKLARI</a:t>
                      </a:r>
                    </a:p>
                  </a:txBody>
                  <a:tcPr marL="87512" marR="875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 xmlns:a16="http://schemas.microsoft.com/office/drawing/2014/main" val="10000"/>
                  </a:ext>
                </a:extLst>
              </a:tr>
              <a:tr h="46389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KÜÇÜK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Hemen hemen hiç</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58746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KÜÇÜK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az ( yılda bir kez ), sadece anormal durumlarda</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5672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ORTA</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Az ( yılda bir kaç kez )</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4213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YÜKSEK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Sıklıkla ( ayda bir )</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7778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YÜKSEK</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dirty="0" smtClean="0">
                          <a:ln>
                            <a:noFill/>
                          </a:ln>
                          <a:solidFill>
                            <a:schemeClr val="tx1"/>
                          </a:solidFill>
                          <a:effectLst/>
                          <a:latin typeface="Constantia" pitchFamily="18" charset="0"/>
                          <a:cs typeface="Times New Roman" pitchFamily="18" charset="0"/>
                        </a:rPr>
                        <a:t>Çok sıklıkla ( haftada bir, her gün ), normal çalışma şartlarında</a:t>
                      </a:r>
                    </a:p>
                  </a:txBody>
                  <a:tcPr marL="87512" marR="8751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1945944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4294967295"/>
            <p:extLst/>
          </p:nvPr>
        </p:nvGraphicFramePr>
        <p:xfrm>
          <a:off x="1000124" y="1905000"/>
          <a:ext cx="9910641" cy="4391218"/>
        </p:xfrm>
        <a:graphic>
          <a:graphicData uri="http://schemas.openxmlformats.org/drawingml/2006/table">
            <a:tbl>
              <a:tblPr/>
              <a:tblGrid>
                <a:gridCol w="1702139">
                  <a:extLst>
                    <a:ext uri="{9D8B030D-6E8A-4147-A177-3AD203B41FA5}">
                      <a16:colId xmlns="" xmlns:a16="http://schemas.microsoft.com/office/drawing/2014/main" val="20000"/>
                    </a:ext>
                  </a:extLst>
                </a:gridCol>
                <a:gridCol w="8208502">
                  <a:extLst>
                    <a:ext uri="{9D8B030D-6E8A-4147-A177-3AD203B41FA5}">
                      <a16:colId xmlns="" xmlns:a16="http://schemas.microsoft.com/office/drawing/2014/main" val="20001"/>
                    </a:ext>
                  </a:extLst>
                </a:gridCol>
              </a:tblGrid>
              <a:tr h="45656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smtClean="0">
                          <a:ln>
                            <a:noFill/>
                          </a:ln>
                          <a:solidFill>
                            <a:schemeClr val="tx1"/>
                          </a:solidFill>
                          <a:effectLst/>
                          <a:latin typeface="Constantia" pitchFamily="18" charset="0"/>
                          <a:cs typeface="Times New Roman" pitchFamily="18" charset="0"/>
                        </a:rPr>
                        <a:t>SONUÇ</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smtClean="0">
                          <a:ln>
                            <a:noFill/>
                          </a:ln>
                          <a:solidFill>
                            <a:schemeClr val="tx1"/>
                          </a:solidFill>
                          <a:effectLst/>
                          <a:latin typeface="Constantia" pitchFamily="18" charset="0"/>
                          <a:cs typeface="Times New Roman" pitchFamily="18" charset="0"/>
                        </a:rPr>
                        <a:t>DERECELENDİRME</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 xmlns:a16="http://schemas.microsoft.com/office/drawing/2014/main" val="10000"/>
                  </a:ext>
                </a:extLst>
              </a:tr>
              <a:tr h="7893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HAFİF</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İş saati kaybı yok, hemen giderilebilen, ilk yardım gerektiren</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783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HAFİF        </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İş günü kaybı yok, , kalıcı etkisi olmayan ayakta tedavi</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783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ORTA        </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Hafif yaralanma, yatarak tedavi/yaralanma</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7832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CİDDİ</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Ciddi yaralanma, uzun süreli tedavi, meslek hastalığı</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7893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smtClean="0">
                          <a:ln>
                            <a:noFill/>
                          </a:ln>
                          <a:solidFill>
                            <a:schemeClr val="tx1"/>
                          </a:solidFill>
                          <a:effectLst/>
                          <a:latin typeface="Constantia" pitchFamily="18" charset="0"/>
                          <a:cs typeface="Times New Roman" pitchFamily="18" charset="0"/>
                        </a:rPr>
                        <a:t>ÇOK CİDDİ </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0" i="0" u="none" strike="noStrike" cap="none" normalizeH="0" baseline="0" dirty="0" smtClean="0">
                          <a:ln>
                            <a:noFill/>
                          </a:ln>
                          <a:solidFill>
                            <a:schemeClr val="tx1"/>
                          </a:solidFill>
                          <a:effectLst/>
                          <a:latin typeface="Constantia" pitchFamily="18" charset="0"/>
                          <a:cs typeface="Times New Roman" pitchFamily="18" charset="0"/>
                        </a:rPr>
                        <a:t>Ölüm, sürekli iş göremezlik</a:t>
                      </a:r>
                    </a:p>
                  </a:txBody>
                  <a:tcPr marL="88807" marR="8880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
        <p:nvSpPr>
          <p:cNvPr id="7" name="7 Dikdörtgen"/>
          <p:cNvSpPr>
            <a:spLocks noChangeArrowheads="1"/>
          </p:cNvSpPr>
          <p:nvPr/>
        </p:nvSpPr>
        <p:spPr bwMode="auto">
          <a:xfrm>
            <a:off x="3849688" y="1012825"/>
            <a:ext cx="34972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sz="2800" dirty="0"/>
              <a:t>Risk = Olasılık x </a:t>
            </a:r>
            <a:r>
              <a:rPr lang="tr-TR" sz="2800" b="1" dirty="0"/>
              <a:t>Şiddet</a:t>
            </a:r>
          </a:p>
        </p:txBody>
      </p:sp>
    </p:spTree>
    <p:extLst>
      <p:ext uri="{BB962C8B-B14F-4D97-AF65-F5344CB8AC3E}">
        <p14:creationId xmlns:p14="http://schemas.microsoft.com/office/powerpoint/2010/main" val="1706320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4294967295"/>
          </p:nvPr>
        </p:nvGraphicFramePr>
        <p:xfrm>
          <a:off x="142875" y="214313"/>
          <a:ext cx="8786813" cy="6429375"/>
        </p:xfrm>
        <a:graphic>
          <a:graphicData uri="http://schemas.openxmlformats.org/drawingml/2006/table">
            <a:tbl>
              <a:tblPr/>
              <a:tblGrid>
                <a:gridCol w="1490663">
                  <a:extLst>
                    <a:ext uri="{9D8B030D-6E8A-4147-A177-3AD203B41FA5}">
                      <a16:colId xmlns="" xmlns:a16="http://schemas.microsoft.com/office/drawing/2014/main" val="20000"/>
                    </a:ext>
                  </a:extLst>
                </a:gridCol>
                <a:gridCol w="1460500">
                  <a:extLst>
                    <a:ext uri="{9D8B030D-6E8A-4147-A177-3AD203B41FA5}">
                      <a16:colId xmlns="" xmlns:a16="http://schemas.microsoft.com/office/drawing/2014/main" val="20001"/>
                    </a:ext>
                  </a:extLst>
                </a:gridCol>
                <a:gridCol w="1458912">
                  <a:extLst>
                    <a:ext uri="{9D8B030D-6E8A-4147-A177-3AD203B41FA5}">
                      <a16:colId xmlns="" xmlns:a16="http://schemas.microsoft.com/office/drawing/2014/main" val="20002"/>
                    </a:ext>
                  </a:extLst>
                </a:gridCol>
                <a:gridCol w="1458913">
                  <a:extLst>
                    <a:ext uri="{9D8B030D-6E8A-4147-A177-3AD203B41FA5}">
                      <a16:colId xmlns="" xmlns:a16="http://schemas.microsoft.com/office/drawing/2014/main" val="20003"/>
                    </a:ext>
                  </a:extLst>
                </a:gridCol>
                <a:gridCol w="1458912">
                  <a:extLst>
                    <a:ext uri="{9D8B030D-6E8A-4147-A177-3AD203B41FA5}">
                      <a16:colId xmlns="" xmlns:a16="http://schemas.microsoft.com/office/drawing/2014/main" val="20004"/>
                    </a:ext>
                  </a:extLst>
                </a:gridCol>
                <a:gridCol w="1458913">
                  <a:extLst>
                    <a:ext uri="{9D8B030D-6E8A-4147-A177-3AD203B41FA5}">
                      <a16:colId xmlns="" xmlns:a16="http://schemas.microsoft.com/office/drawing/2014/main" val="20005"/>
                    </a:ext>
                  </a:extLst>
                </a:gridCol>
              </a:tblGrid>
              <a:tr h="498475">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Times New Roman" pitchFamily="18" charset="0"/>
                        </a:rPr>
                        <a:t> </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  ŞİDDET</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İHTİMAL</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Times New Roman" pitchFamily="18" charset="0"/>
                        </a:rPr>
                        <a:t>1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Times New Roman" pitchFamily="18" charset="0"/>
                        </a:rPr>
                        <a:t>(Çok Hafif)</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2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(Hafif)</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3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Der.)</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4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(Ciddi)</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5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Ciddi)</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extLst>
                  <a:ext uri="{0D108BD9-81ED-4DB2-BD59-A6C34878D82A}">
                    <a16:rowId xmlns="" xmlns:a16="http://schemas.microsoft.com/office/drawing/2014/main" val="10001"/>
                  </a:ext>
                </a:extLst>
              </a:tr>
              <a:tr h="9461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1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Küçük)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Anlamsız 1</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Times New Roman" pitchFamily="18" charset="0"/>
                        </a:rPr>
                        <a:t>Düşük </a:t>
                      </a:r>
                      <a:r>
                        <a:rPr kumimoji="0" lang="tr-TR" sz="2000" b="1" i="0" u="none" strike="noStrike" cap="none" normalizeH="0" baseline="0" smtClean="0">
                          <a:ln>
                            <a:noFill/>
                          </a:ln>
                          <a:solidFill>
                            <a:schemeClr val="tx1"/>
                          </a:solidFill>
                          <a:effectLst/>
                          <a:latin typeface="Calibri" pitchFamily="34" charset="0"/>
                          <a:cs typeface="Times New Roman" pitchFamily="18" charset="0"/>
                        </a:rPr>
                        <a:t>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3</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extLst>
                  <a:ext uri="{0D108BD9-81ED-4DB2-BD59-A6C34878D82A}">
                    <a16:rowId xmlns="" xmlns:a16="http://schemas.microsoft.com/office/drawing/2014/main" val="10002"/>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2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(Küçük)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8</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 xmlns:a16="http://schemas.microsoft.com/office/drawing/2014/main" val="10003"/>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3</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 (Orta  Der.)</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3</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9</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 xmlns:a16="http://schemas.microsoft.com/office/drawing/2014/main" val="10004"/>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4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4</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8</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12</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16</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20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 xmlns:a16="http://schemas.microsoft.com/office/drawing/2014/main" val="10005"/>
                  </a:ext>
                </a:extLst>
              </a:tr>
              <a:tr h="996950">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5 </a:t>
                      </a:r>
                    </a:p>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(Çok Yüksek)</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5F5F5"/>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Düşük  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FF"/>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Orta   10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15</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Calibri" pitchFamily="34" charset="0"/>
                          <a:cs typeface="Times New Roman" pitchFamily="18" charset="0"/>
                        </a:rPr>
                        <a:t>Yüksek 20</a:t>
                      </a:r>
                      <a:endParaRPr kumimoji="0" lang="tr-TR" sz="2000" b="0" i="0" u="none" strike="noStrike" cap="none" normalizeH="0" baseline="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Times New Roman" pitchFamily="18" charset="0"/>
                        </a:rPr>
                        <a:t>Tolere  Edilemez  25</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0000"/>
                    </a:solid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2380694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idx="4294967295"/>
          </p:nvPr>
        </p:nvSpPr>
        <p:spPr>
          <a:xfrm>
            <a:off x="279400" y="0"/>
            <a:ext cx="8229600" cy="1143000"/>
          </a:xfrm>
        </p:spPr>
        <p:txBody>
          <a:bodyPr>
            <a:normAutofit fontScale="90000"/>
          </a:bodyPr>
          <a:lstStyle/>
          <a:p>
            <a:pPr>
              <a:defRPr/>
            </a:pPr>
            <a:r>
              <a:rPr lang="tr-TR" b="1" dirty="0" smtClean="0"/>
              <a:t>L-tipi matrisler </a:t>
            </a:r>
            <a:br>
              <a:rPr lang="tr-TR" b="1" dirty="0" smtClean="0"/>
            </a:br>
            <a:r>
              <a:rPr lang="tr-TR" b="1" dirty="0" smtClean="0"/>
              <a:t>Risk skor matrisi</a:t>
            </a:r>
          </a:p>
        </p:txBody>
      </p:sp>
      <p:graphicFrame>
        <p:nvGraphicFramePr>
          <p:cNvPr id="7" name="5 İçerik Yer Tutucusu"/>
          <p:cNvGraphicFramePr>
            <a:graphicFrameLocks noGrp="1"/>
          </p:cNvGraphicFramePr>
          <p:nvPr>
            <p:ph idx="4294967295"/>
            <p:extLst/>
          </p:nvPr>
        </p:nvGraphicFramePr>
        <p:xfrm>
          <a:off x="279400" y="1524000"/>
          <a:ext cx="9249704" cy="5334000"/>
        </p:xfrm>
        <a:graphic>
          <a:graphicData uri="http://schemas.openxmlformats.org/drawingml/2006/table">
            <a:tbl>
              <a:tblPr/>
              <a:tblGrid>
                <a:gridCol w="2461439">
                  <a:extLst>
                    <a:ext uri="{9D8B030D-6E8A-4147-A177-3AD203B41FA5}">
                      <a16:colId xmlns="" xmlns:a16="http://schemas.microsoft.com/office/drawing/2014/main" val="20000"/>
                    </a:ext>
                  </a:extLst>
                </a:gridCol>
                <a:gridCol w="6788265">
                  <a:extLst>
                    <a:ext uri="{9D8B030D-6E8A-4147-A177-3AD203B41FA5}">
                      <a16:colId xmlns="" xmlns:a16="http://schemas.microsoft.com/office/drawing/2014/main" val="20001"/>
                    </a:ext>
                  </a:extLst>
                </a:gridCol>
              </a:tblGrid>
              <a:tr h="3802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SONUÇ</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EYLEM</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26614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Katlanılamaz</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Riskler (25)</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546" marR="8554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Belirlenen risk kabul edilebilir bir seviyeye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düşürülünceye kadar iş başlatılmamalı eğer devam eden bir faaliyet varsa derhal durdurulmalıdır.</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Gerçekleştirilen faaliyetlere rağmen riski düşürmek mümkün olmuyorsa, faaliyet engellenmelidir.</a:t>
                      </a: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2812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Önemli Riskler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(15,16,20)</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546" marR="8554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Belirlenen risk azaltılıncaya kadar iş başlatılmamalı eğer devam eden bir faaliyet varsa derhal durdurulmalıdır. Risk işin devam etmesi ile ilgiliyse acil önlem alınmalı ve bu önlemler sonucunda faaliyetin devamına karar verilmelidir.</a:t>
                      </a:r>
                    </a:p>
                  </a:txBody>
                  <a:tcPr marL="85546" marR="8554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510188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5 İçerik Yer Tutucusu"/>
          <p:cNvGraphicFramePr>
            <a:graphicFrameLocks noGrp="1"/>
          </p:cNvGraphicFramePr>
          <p:nvPr>
            <p:ph idx="4294967295"/>
            <p:extLst/>
          </p:nvPr>
        </p:nvGraphicFramePr>
        <p:xfrm>
          <a:off x="760029" y="914399"/>
          <a:ext cx="9041197" cy="4586289"/>
        </p:xfrm>
        <a:graphic>
          <a:graphicData uri="http://schemas.openxmlformats.org/drawingml/2006/table">
            <a:tbl>
              <a:tblPr/>
              <a:tblGrid>
                <a:gridCol w="1914934">
                  <a:extLst>
                    <a:ext uri="{9D8B030D-6E8A-4147-A177-3AD203B41FA5}">
                      <a16:colId xmlns="" xmlns:a16="http://schemas.microsoft.com/office/drawing/2014/main" val="20000"/>
                    </a:ext>
                  </a:extLst>
                </a:gridCol>
                <a:gridCol w="7126263">
                  <a:extLst>
                    <a:ext uri="{9D8B030D-6E8A-4147-A177-3AD203B41FA5}">
                      <a16:colId xmlns="" xmlns:a16="http://schemas.microsoft.com/office/drawing/2014/main" val="20001"/>
                    </a:ext>
                  </a:extLst>
                </a:gridCol>
              </a:tblGrid>
              <a:tr h="1528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Orta</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Düzeydeki</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Riskler</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dirty="0" smtClean="0">
                          <a:ln>
                            <a:noFill/>
                          </a:ln>
                          <a:solidFill>
                            <a:schemeClr val="tx1"/>
                          </a:solidFill>
                          <a:effectLst/>
                          <a:latin typeface="Constantia" pitchFamily="18" charset="0"/>
                          <a:cs typeface="Times New Roman" pitchFamily="18" charset="0"/>
                        </a:rPr>
                        <a:t>(8,9,10,12)</a:t>
                      </a:r>
                      <a:endParaRPr kumimoji="0" lang="tr-TR" sz="2500" b="0" i="0" u="none" strike="noStrike" cap="none" normalizeH="0" baseline="0" dirty="0" smtClean="0">
                        <a:ln>
                          <a:noFill/>
                        </a:ln>
                        <a:solidFill>
                          <a:schemeClr val="tx1"/>
                        </a:solidFill>
                        <a:effectLst/>
                        <a:latin typeface="Constantia" pitchFamily="18" charset="0"/>
                        <a:cs typeface="Times New Roman" pitchFamily="18" charset="0"/>
                      </a:endParaRP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Belirlenen riskleri düşürmek için faaliyetler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başlatılmalıdır. Risk azaltma önlemleri zaman alabilir.</a:t>
                      </a: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1528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Katlanılabilir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Riskler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(2,3,4,5,6)</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Belirlenen riskleri ortadan kaldırmak için ilave kontrol proseslerine ihtiyaç olmayabilir. Ancak mevcut kontroller sürdürülmeli ve bu kontrollerin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smtClean="0">
                          <a:ln>
                            <a:noFill/>
                          </a:ln>
                          <a:solidFill>
                            <a:schemeClr val="tx1"/>
                          </a:solidFill>
                          <a:effectLst/>
                          <a:latin typeface="Constantia" pitchFamily="18" charset="0"/>
                          <a:cs typeface="Times New Roman" pitchFamily="18" charset="0"/>
                        </a:rPr>
                        <a:t>sürdürüldüğü denetlenmelidir.</a:t>
                      </a: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528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Önemsiz</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Riskler</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1" i="0" u="none" strike="noStrike" cap="none" normalizeH="0" baseline="0" smtClean="0">
                          <a:ln>
                            <a:noFill/>
                          </a:ln>
                          <a:solidFill>
                            <a:schemeClr val="tx1"/>
                          </a:solidFill>
                          <a:effectLst/>
                          <a:latin typeface="Constantia" pitchFamily="18" charset="0"/>
                          <a:cs typeface="Times New Roman" pitchFamily="18" charset="0"/>
                        </a:rPr>
                        <a:t>(1)</a:t>
                      </a:r>
                      <a:endParaRPr kumimoji="0" lang="tr-TR" sz="2500" b="0" i="0" u="none" strike="noStrike" cap="none" normalizeH="0" baseline="0" smtClean="0">
                        <a:ln>
                          <a:noFill/>
                        </a:ln>
                        <a:solidFill>
                          <a:schemeClr val="tx1"/>
                        </a:solidFill>
                        <a:effectLst/>
                        <a:latin typeface="Constantia" pitchFamily="18" charset="0"/>
                        <a:cs typeface="Times New Roman" pitchFamily="18" charset="0"/>
                      </a:endParaRP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Belirlenen riskleri ortadan kaldırmak için kontrol</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prosesleri planlamaya ve gerçekleştirilecek</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500" b="0" i="0" u="none" strike="noStrike" cap="none" normalizeH="0" baseline="0" dirty="0" smtClean="0">
                          <a:ln>
                            <a:noFill/>
                          </a:ln>
                          <a:solidFill>
                            <a:schemeClr val="tx1"/>
                          </a:solidFill>
                          <a:effectLst/>
                          <a:latin typeface="Constantia" pitchFamily="18" charset="0"/>
                          <a:cs typeface="Times New Roman" pitchFamily="18" charset="0"/>
                        </a:rPr>
                        <a:t>faaliyetlerin kayıtlarını saklamaya gerek olmayabilir.</a:t>
                      </a:r>
                    </a:p>
                  </a:txBody>
                  <a:tcPr marL="85993" marR="8599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2804467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Alt Başlık"/>
          <p:cNvSpPr txBox="1">
            <a:spLocks/>
          </p:cNvSpPr>
          <p:nvPr/>
        </p:nvSpPr>
        <p:spPr>
          <a:xfrm>
            <a:off x="3194050" y="342900"/>
            <a:ext cx="5832475" cy="10287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tr-TR" sz="4400" b="1" smtClean="0">
                <a:solidFill>
                  <a:schemeClr val="tx2"/>
                </a:solidFill>
                <a:effectLst>
                  <a:outerShdw blurRad="38100" dist="38100" dir="2700000" algn="tl">
                    <a:srgbClr val="C0C0C0"/>
                  </a:outerShdw>
                </a:effectLst>
                <a:latin typeface="Calibri" pitchFamily="34" charset="0"/>
              </a:rPr>
              <a:t>X-tipi matris</a:t>
            </a:r>
            <a:endParaRPr lang="tr-TR" sz="4400" b="1" dirty="0" smtClean="0">
              <a:solidFill>
                <a:schemeClr val="tx2"/>
              </a:solidFill>
              <a:effectLst>
                <a:outerShdw blurRad="38100" dist="38100" dir="2700000" algn="tl">
                  <a:srgbClr val="C0C0C0"/>
                </a:outerShdw>
              </a:effectLst>
              <a:latin typeface="Calibri" pitchFamily="34" charset="0"/>
            </a:endParaRPr>
          </a:p>
        </p:txBody>
      </p:sp>
      <p:sp>
        <p:nvSpPr>
          <p:cNvPr id="5" name="2 İçerik Yer Tutucusu"/>
          <p:cNvSpPr txBox="1">
            <a:spLocks/>
          </p:cNvSpPr>
          <p:nvPr/>
        </p:nvSpPr>
        <p:spPr>
          <a:xfrm>
            <a:off x="2309813" y="1663700"/>
            <a:ext cx="8172450" cy="4714875"/>
          </a:xfrm>
          <a:prstGeom prst="rect">
            <a:avLst/>
          </a:prstGeom>
        </p:spPr>
        <p:txBody>
          <a:bodyPr>
            <a:normAutofit/>
          </a:bodyPr>
          <a:lstStyle/>
          <a:p>
            <a:pPr marL="342900" indent="-342900" algn="ctr">
              <a:spcBef>
                <a:spcPct val="20000"/>
              </a:spcBef>
              <a:defRPr/>
            </a:pPr>
            <a:r>
              <a:rPr lang="tr-TR" sz="2300" dirty="0"/>
              <a:t>Matris diyagramları </a:t>
            </a:r>
            <a:r>
              <a:rPr lang="tr-TR" sz="2300" b="1" dirty="0"/>
              <a:t>çok boyutlu düşünce yoluyla </a:t>
            </a:r>
            <a:r>
              <a:rPr lang="tr-TR" sz="2300" dirty="0"/>
              <a:t>problemli konuların açığa kavuşturulmasına katkı sağlar. </a:t>
            </a:r>
          </a:p>
          <a:p>
            <a:pPr marL="342900" indent="-342900" algn="ctr">
              <a:spcBef>
                <a:spcPct val="20000"/>
              </a:spcBef>
              <a:defRPr/>
            </a:pPr>
            <a:endParaRPr lang="tr-TR" sz="2300" dirty="0"/>
          </a:p>
          <a:p>
            <a:pPr marL="342900" indent="-342900" algn="ctr">
              <a:spcBef>
                <a:spcPct val="20000"/>
              </a:spcBef>
              <a:defRPr/>
            </a:pPr>
            <a:r>
              <a:rPr lang="tr-TR" sz="2300" dirty="0"/>
              <a:t>Matris diyagramları </a:t>
            </a:r>
            <a:r>
              <a:rPr lang="tr-TR" sz="2300" b="1" dirty="0"/>
              <a:t>bir probleme veya olaya iştirak eden veya problem veya olay üzerinde etkisi olan faktörlerin, parametrelerin tanımlanmasını ve aralarındaki ilişkinin belirlenmesini</a:t>
            </a:r>
            <a:r>
              <a:rPr lang="tr-TR" sz="2300" dirty="0"/>
              <a:t> sağlar. </a:t>
            </a:r>
          </a:p>
          <a:p>
            <a:pPr marL="342900" indent="-342900" algn="ctr">
              <a:spcBef>
                <a:spcPct val="20000"/>
              </a:spcBef>
              <a:defRPr/>
            </a:pPr>
            <a:endParaRPr lang="tr-TR" sz="2300" dirty="0"/>
          </a:p>
          <a:p>
            <a:pPr marL="342900" indent="-342900" algn="ctr">
              <a:spcBef>
                <a:spcPct val="20000"/>
              </a:spcBef>
              <a:defRPr/>
            </a:pPr>
            <a:r>
              <a:rPr lang="tr-TR" sz="2300" dirty="0"/>
              <a:t>Matris diyagramının temel avantajı; </a:t>
            </a:r>
            <a:r>
              <a:rPr lang="tr-TR" sz="2300" b="1" dirty="0"/>
              <a:t>her çift değişken arasındaki ilişkinin derecesini grafiksel olarak </a:t>
            </a:r>
            <a:r>
              <a:rPr lang="tr-TR" sz="2300" dirty="0"/>
              <a:t>göstermesidir.</a:t>
            </a:r>
            <a:endParaRPr lang="tr-TR" sz="2300" b="1" dirty="0">
              <a:cs typeface="+mn-cs"/>
            </a:endParaRPr>
          </a:p>
        </p:txBody>
      </p:sp>
    </p:spTree>
    <p:extLst>
      <p:ext uri="{BB962C8B-B14F-4D97-AF65-F5344CB8AC3E}">
        <p14:creationId xmlns:p14="http://schemas.microsoft.com/office/powerpoint/2010/main" val="3083512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r>
              <a:rPr lang="tr-TR" dirty="0"/>
              <a:t>Daha önce meydana gelmiş bir kazanın veya buna bağlı bir olayın </a:t>
            </a:r>
            <a:r>
              <a:rPr lang="tr-TR" b="1" dirty="0"/>
              <a:t>tekrarlanma olasılığı da </a:t>
            </a:r>
            <a:r>
              <a:rPr lang="tr-TR" dirty="0"/>
              <a:t>değerlendirilir. </a:t>
            </a:r>
          </a:p>
          <a:p>
            <a:pPr algn="ctr"/>
            <a:endParaRPr lang="tr-TR" dirty="0"/>
          </a:p>
          <a:p>
            <a:pPr algn="ctr"/>
            <a:r>
              <a:rPr lang="tr-TR" dirty="0"/>
              <a:t>Değerlendirme sonucunda riskin giderilmesi için </a:t>
            </a:r>
            <a:r>
              <a:rPr lang="tr-TR" b="1" dirty="0"/>
              <a:t>alınacak önlemlerin maliyet </a:t>
            </a:r>
            <a:r>
              <a:rPr lang="tr-TR" dirty="0"/>
              <a:t>analizi de yapılarak, riskin maliyeti ile </a:t>
            </a:r>
            <a:r>
              <a:rPr lang="tr-TR" b="1" dirty="0"/>
              <a:t>riski transfer etme </a:t>
            </a:r>
            <a:r>
              <a:rPr lang="tr-TR" dirty="0"/>
              <a:t>imkanı var ise  iki maliyet karşılaştırılarak kıyaslanır. </a:t>
            </a:r>
          </a:p>
          <a:p>
            <a:pPr marL="0" indent="0">
              <a:buNone/>
            </a:pPr>
            <a:endParaRPr lang="tr-TR" dirty="0"/>
          </a:p>
        </p:txBody>
      </p:sp>
    </p:spTree>
    <p:extLst>
      <p:ext uri="{BB962C8B-B14F-4D97-AF65-F5344CB8AC3E}">
        <p14:creationId xmlns:p14="http://schemas.microsoft.com/office/powerpoint/2010/main" val="3627026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919288" y="1484314"/>
            <a:ext cx="8229600" cy="579437"/>
          </a:xfrm>
        </p:spPr>
        <p:txBody>
          <a:bodyPr>
            <a:normAutofit fontScale="90000"/>
          </a:bodyPr>
          <a:lstStyle/>
          <a:p>
            <a:pPr>
              <a:defRPr/>
            </a:pPr>
            <a:r>
              <a:rPr lang="tr-TR" sz="3600" b="1" dirty="0">
                <a:effectLst>
                  <a:outerShdw blurRad="38100" dist="38100" dir="2700000" algn="tl">
                    <a:srgbClr val="000000">
                      <a:alpha val="43137"/>
                    </a:srgbClr>
                  </a:outerShdw>
                </a:effectLst>
              </a:rPr>
              <a:t>Nitel (Kalitatif) Risk Değerlendirme Metotları</a:t>
            </a:r>
          </a:p>
        </p:txBody>
      </p:sp>
      <p:sp>
        <p:nvSpPr>
          <p:cNvPr id="191491" name="Rectangle 3"/>
          <p:cNvSpPr>
            <a:spLocks noGrp="1" noChangeArrowheads="1"/>
          </p:cNvSpPr>
          <p:nvPr>
            <p:ph idx="1"/>
          </p:nvPr>
        </p:nvSpPr>
        <p:spPr>
          <a:xfrm>
            <a:off x="1992313" y="2349501"/>
            <a:ext cx="8229600" cy="3311525"/>
          </a:xfrm>
        </p:spPr>
        <p:txBody>
          <a:bodyPr/>
          <a:lstStyle/>
          <a:p>
            <a:pPr marL="0" indent="0" defTabSz="187325">
              <a:buClr>
                <a:srgbClr val="292929"/>
              </a:buClr>
              <a:buNone/>
              <a:tabLst>
                <a:tab pos="87313" algn="l"/>
              </a:tabLst>
            </a:pPr>
            <a:r>
              <a:rPr lang="tr-TR" sz="2400" dirty="0"/>
              <a:t>«Kalitatif </a:t>
            </a:r>
            <a:r>
              <a:rPr lang="tr-TR" sz="2400" dirty="0" smtClean="0"/>
              <a:t>risk </a:t>
            </a:r>
            <a:r>
              <a:rPr lang="tr-TR" sz="2400" dirty="0"/>
              <a:t>analizi riski hesaplarken ve ifade ederken numerik (nicel-sayısal-rakamsal matematiksel) değerler yerine tanımlayıcı (düşük, yüksek, çok yüksek gibi) değerler kullanır.»</a:t>
            </a:r>
          </a:p>
          <a:p>
            <a:pPr marL="0" indent="0" defTabSz="187325">
              <a:buClr>
                <a:srgbClr val="292929"/>
              </a:buClr>
              <a:buNone/>
              <a:tabLst>
                <a:tab pos="87313" algn="l"/>
              </a:tabLst>
            </a:pPr>
            <a:endParaRPr lang="tr-TR" sz="2400" dirty="0"/>
          </a:p>
          <a:p>
            <a:pPr marL="0" indent="0" defTabSz="187325">
              <a:buClr>
                <a:srgbClr val="292929"/>
              </a:buClr>
              <a:buNone/>
              <a:tabLst>
                <a:tab pos="87313" algn="l"/>
              </a:tabLst>
            </a:pPr>
            <a:r>
              <a:rPr lang="tr-TR" sz="2400" dirty="0"/>
              <a:t>Kalitatif analiz, olayların potansiyel etkilerinin derecesini ve bunların ortaya çıkma ihtimallerini, kelimelerden oluşan skalalar üzerinden analiz eder.</a:t>
            </a:r>
          </a:p>
          <a:p>
            <a:pPr marL="0" indent="0" defTabSz="187325">
              <a:buClr>
                <a:srgbClr val="292929"/>
              </a:buClr>
              <a:buNone/>
              <a:tabLst>
                <a:tab pos="87313" algn="l"/>
              </a:tabLst>
            </a:pPr>
            <a:endParaRPr lang="tr-TR" sz="3200" dirty="0"/>
          </a:p>
        </p:txBody>
      </p:sp>
    </p:spTree>
    <p:extLst>
      <p:ext uri="{BB962C8B-B14F-4D97-AF65-F5344CB8AC3E}">
        <p14:creationId xmlns:p14="http://schemas.microsoft.com/office/powerpoint/2010/main" val="37805808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r>
              <a:rPr lang="tr-TR" dirty="0"/>
              <a:t>Yöntemin uygulanmasında, öncelikle bir işletme içerisinde </a:t>
            </a:r>
            <a:r>
              <a:rPr lang="tr-TR" b="1" dirty="0"/>
              <a:t>bir bölüm/parça veya bir olay </a:t>
            </a:r>
            <a:r>
              <a:rPr lang="tr-TR" dirty="0"/>
              <a:t>seçilir. </a:t>
            </a:r>
          </a:p>
          <a:p>
            <a:pPr algn="ctr"/>
            <a:endParaRPr lang="tr-TR" dirty="0"/>
          </a:p>
          <a:p>
            <a:pPr algn="ctr"/>
            <a:r>
              <a:rPr lang="tr-TR" dirty="0"/>
              <a:t> geçmiş kazaları ortaya getiren nedenler belirlenmeye çalışılır ve </a:t>
            </a:r>
          </a:p>
          <a:p>
            <a:pPr algn="ctr"/>
            <a:endParaRPr lang="tr-TR" dirty="0"/>
          </a:p>
          <a:p>
            <a:pPr algn="ctr"/>
            <a:r>
              <a:rPr lang="tr-TR" dirty="0"/>
              <a:t> tekrarlama şansları  araştırılır. </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2512616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268413"/>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gerçekleşme ihtimali</a:t>
            </a:r>
            <a:r>
              <a:rPr lang="tr-TR" sz="2400" dirty="0"/>
              <a:t>:</a:t>
            </a:r>
          </a:p>
          <a:p>
            <a:pPr algn="ctr" eaLnBrk="1" hangingPunct="1"/>
            <a:endParaRPr lang="tr-TR" sz="2300" dirty="0"/>
          </a:p>
        </p:txBody>
      </p:sp>
      <p:graphicFrame>
        <p:nvGraphicFramePr>
          <p:cNvPr id="5" name="7 Tablo"/>
          <p:cNvGraphicFramePr>
            <a:graphicFrameLocks noGrp="1"/>
          </p:cNvGraphicFramePr>
          <p:nvPr/>
        </p:nvGraphicFramePr>
        <p:xfrm>
          <a:off x="733425" y="1700213"/>
          <a:ext cx="8072438" cy="4795838"/>
        </p:xfrm>
        <a:graphic>
          <a:graphicData uri="http://schemas.openxmlformats.org/drawingml/2006/table">
            <a:tbl>
              <a:tblPr/>
              <a:tblGrid>
                <a:gridCol w="30744">
                  <a:extLst>
                    <a:ext uri="{9D8B030D-6E8A-4147-A177-3AD203B41FA5}">
                      <a16:colId xmlns="" xmlns:a16="http://schemas.microsoft.com/office/drawing/2014/main" val="20000"/>
                    </a:ext>
                  </a:extLst>
                </a:gridCol>
                <a:gridCol w="1612319">
                  <a:extLst>
                    <a:ext uri="{9D8B030D-6E8A-4147-A177-3AD203B41FA5}">
                      <a16:colId xmlns="" xmlns:a16="http://schemas.microsoft.com/office/drawing/2014/main" val="20001"/>
                    </a:ext>
                  </a:extLst>
                </a:gridCol>
                <a:gridCol w="6429375">
                  <a:extLst>
                    <a:ext uri="{9D8B030D-6E8A-4147-A177-3AD203B41FA5}">
                      <a16:colId xmlns="" xmlns:a16="http://schemas.microsoft.com/office/drawing/2014/main" val="20002"/>
                    </a:ext>
                  </a:extLst>
                </a:gridCol>
              </a:tblGrid>
              <a:tr h="28539">
                <a:tc rowSpan="8">
                  <a:txBody>
                    <a:bodyPr/>
                    <a:lstStyle/>
                    <a:p>
                      <a:endParaRPr lang="tr-TR" sz="16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3136" marR="3136" marT="1568" marB="1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sz="100"/>
                    </a:p>
                  </a:txBody>
                  <a:tcPr marL="3136" marR="3136" marT="1568" marB="1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28539">
                <a:tc vMerge="1">
                  <a:txBody>
                    <a:bodyPr/>
                    <a:lstStyle/>
                    <a:p>
                      <a:endParaRPr lang="tr-TR"/>
                    </a:p>
                  </a:txBody>
                  <a:tcPr/>
                </a:tc>
                <a:tc>
                  <a:txBody>
                    <a:bodyPr/>
                    <a:lstStyle/>
                    <a:p>
                      <a:endParaRPr lang="tr-TR" sz="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3136" marR="3136" marT="1568" marB="1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06789">
                <a:tc vMerge="1">
                  <a:txBody>
                    <a:bodyPr/>
                    <a:lstStyle/>
                    <a:p>
                      <a:endParaRPr lang="tr-TR"/>
                    </a:p>
                  </a:txBody>
                  <a:tcPr/>
                </a:tc>
                <a:tc>
                  <a:txBody>
                    <a:bodyPr/>
                    <a:lstStyle/>
                    <a:p>
                      <a:pPr algn="ctr"/>
                      <a:r>
                        <a:rPr lang="tr-TR" sz="2000" b="1" dirty="0"/>
                        <a:t>OLASILIK</a:t>
                      </a:r>
                      <a:endParaRPr lang="tr-TR" sz="2000" dirty="0"/>
                    </a:p>
                  </a:txBody>
                  <a:tcPr marL="980" marR="980" marT="980" marB="9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a:r>
                        <a:rPr lang="tr-TR" sz="2000" b="1" dirty="0"/>
                        <a:t>DERECELENDİRME</a:t>
                      </a:r>
                      <a:endParaRPr lang="tr-TR" sz="2000" dirty="0"/>
                    </a:p>
                  </a:txBody>
                  <a:tcPr marL="980" marR="980" marT="980" marB="9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 xmlns:a16="http://schemas.microsoft.com/office/drawing/2014/main" val="10002"/>
                  </a:ext>
                </a:extLst>
              </a:tr>
              <a:tr h="1221277">
                <a:tc vMerge="1">
                  <a:txBody>
                    <a:bodyPr/>
                    <a:lstStyle/>
                    <a:p>
                      <a:endParaRPr lang="tr-TR"/>
                    </a:p>
                  </a:txBody>
                  <a:tcPr/>
                </a:tc>
                <a:tc>
                  <a:txBody>
                    <a:bodyPr/>
                    <a:lstStyle/>
                    <a:p>
                      <a:pPr algn="ctr"/>
                      <a:r>
                        <a:rPr lang="tr-TR" sz="2000" dirty="0"/>
                        <a:t>ÇOK YÜKSEK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Basit ekipman hatası veya valf hatası, hortumdan sızıntı veya </a:t>
                      </a:r>
                      <a:endParaRPr lang="tr-TR" sz="2000" dirty="0" smtClean="0"/>
                    </a:p>
                    <a:p>
                      <a:pPr algn="ctr"/>
                      <a:r>
                        <a:rPr lang="tr-TR" sz="2000" dirty="0" smtClean="0"/>
                        <a:t>her günkü </a:t>
                      </a:r>
                      <a:r>
                        <a:rPr lang="tr-TR" sz="2000" dirty="0"/>
                        <a:t>normal şartlar altında gerçekleşebilecek insan hatası.</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726539">
                <a:tc vMerge="1">
                  <a:txBody>
                    <a:bodyPr/>
                    <a:lstStyle/>
                    <a:p>
                      <a:endParaRPr lang="tr-TR"/>
                    </a:p>
                  </a:txBody>
                  <a:tcPr/>
                </a:tc>
                <a:tc>
                  <a:txBody>
                    <a:bodyPr/>
                    <a:lstStyle/>
                    <a:p>
                      <a:pPr algn="ctr"/>
                      <a:r>
                        <a:rPr lang="tr-TR" sz="2000" dirty="0"/>
                        <a:t>YÜKSEK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İkili ekipman hatası,  ekipmandan sızıntı veya hortum yırtılması, </a:t>
                      </a:r>
                      <a:r>
                        <a:rPr lang="tr-TR" sz="2000" dirty="0" err="1" smtClean="0"/>
                        <a:t>borulamada</a:t>
                      </a:r>
                      <a:r>
                        <a:rPr lang="tr-TR" sz="2000" dirty="0" smtClean="0"/>
                        <a:t> </a:t>
                      </a:r>
                      <a:r>
                        <a:rPr lang="tr-TR" sz="2000" dirty="0"/>
                        <a:t>kırılma, insan hatası</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916448">
                <a:tc vMerge="1">
                  <a:txBody>
                    <a:bodyPr/>
                    <a:lstStyle/>
                    <a:p>
                      <a:endParaRPr lang="tr-TR"/>
                    </a:p>
                  </a:txBody>
                  <a:tcPr/>
                </a:tc>
                <a:tc>
                  <a:txBody>
                    <a:bodyPr/>
                    <a:lstStyle/>
                    <a:p>
                      <a:pPr algn="ctr"/>
                      <a:r>
                        <a:rPr lang="tr-TR" sz="2000" dirty="0"/>
                        <a:t>ORTA</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İnsan hatası ile ekipman hatasının kombinasyonu veya proses </a:t>
                      </a:r>
                      <a:endParaRPr lang="tr-TR" sz="2000" dirty="0" smtClean="0"/>
                    </a:p>
                    <a:p>
                      <a:pPr algn="ctr"/>
                      <a:r>
                        <a:rPr lang="tr-TR" sz="2000" dirty="0" smtClean="0"/>
                        <a:t>hattındaki </a:t>
                      </a:r>
                      <a:r>
                        <a:rPr lang="tr-TR" sz="2000" dirty="0"/>
                        <a:t>veya </a:t>
                      </a:r>
                      <a:r>
                        <a:rPr lang="tr-TR" sz="2000" dirty="0" err="1"/>
                        <a:t>borulamalarında</a:t>
                      </a:r>
                      <a:r>
                        <a:rPr lang="tr-TR" sz="2000" dirty="0"/>
                        <a:t> hata</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5"/>
                  </a:ext>
                </a:extLst>
              </a:tr>
              <a:tr h="916448">
                <a:tc vMerge="1">
                  <a:txBody>
                    <a:bodyPr/>
                    <a:lstStyle/>
                    <a:p>
                      <a:endParaRPr lang="tr-TR"/>
                    </a:p>
                  </a:txBody>
                  <a:tcPr/>
                </a:tc>
                <a:tc>
                  <a:txBody>
                    <a:bodyPr/>
                    <a:lstStyle/>
                    <a:p>
                      <a:pPr algn="ctr"/>
                      <a:r>
                        <a:rPr lang="tr-TR" sz="2000" dirty="0"/>
                        <a:t>KÜÇÜK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Çoklu ekipman, valf, insan, boru hattı hatası veya tanklardaki, </a:t>
                      </a:r>
                      <a:endParaRPr lang="tr-TR" sz="2000" dirty="0" smtClean="0"/>
                    </a:p>
                    <a:p>
                      <a:pPr algn="ctr"/>
                      <a:r>
                        <a:rPr lang="tr-TR" sz="2000" dirty="0" smtClean="0"/>
                        <a:t>proses </a:t>
                      </a:r>
                      <a:r>
                        <a:rPr lang="tr-TR" sz="2000" dirty="0"/>
                        <a:t>kaplarındaki spontane gelişen hatalar</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r h="651259">
                <a:tc vMerge="1">
                  <a:txBody>
                    <a:bodyPr/>
                    <a:lstStyle/>
                    <a:p>
                      <a:endParaRPr lang="tr-TR"/>
                    </a:p>
                  </a:txBody>
                  <a:tcPr/>
                </a:tc>
                <a:tc>
                  <a:txBody>
                    <a:bodyPr/>
                    <a:lstStyle/>
                    <a:p>
                      <a:pPr algn="ctr"/>
                      <a:r>
                        <a:rPr lang="tr-TR" sz="2000" dirty="0"/>
                        <a:t>ÇOK KÜÇÜK</a:t>
                      </a:r>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Sadece </a:t>
                      </a:r>
                      <a:r>
                        <a:rPr lang="tr-TR" sz="2000" dirty="0" smtClean="0"/>
                        <a:t>olağanüstü </a:t>
                      </a:r>
                      <a:r>
                        <a:rPr lang="tr-TR" sz="2000" dirty="0"/>
                        <a:t>durumlarda </a:t>
                      </a:r>
                      <a:r>
                        <a:rPr lang="tr-TR" sz="2000" dirty="0" smtClean="0"/>
                        <a:t>gerçekleşir</a:t>
                      </a:r>
                      <a:endParaRPr lang="tr-TR" sz="2000" dirty="0"/>
                    </a:p>
                  </a:txBody>
                  <a:tcPr marL="980" marR="980" marT="980" marB="9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3135740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a:t>X-tipi matriste bir olayın </a:t>
            </a:r>
            <a:r>
              <a:rPr lang="tr-TR" sz="2400" b="1"/>
              <a:t>kontrol derecesi</a:t>
            </a:r>
            <a:r>
              <a:rPr lang="tr-TR" sz="2400"/>
              <a:t>:</a:t>
            </a:r>
          </a:p>
          <a:p>
            <a:pPr algn="ctr" eaLnBrk="1" hangingPunct="1"/>
            <a:endParaRPr lang="tr-TR" sz="2300"/>
          </a:p>
        </p:txBody>
      </p:sp>
      <p:graphicFrame>
        <p:nvGraphicFramePr>
          <p:cNvPr id="5" name="8 Tablo"/>
          <p:cNvGraphicFramePr>
            <a:graphicFrameLocks noGrp="1"/>
          </p:cNvGraphicFramePr>
          <p:nvPr/>
        </p:nvGraphicFramePr>
        <p:xfrm>
          <a:off x="1071563" y="2000250"/>
          <a:ext cx="7286625" cy="3817939"/>
        </p:xfrm>
        <a:graphic>
          <a:graphicData uri="http://schemas.openxmlformats.org/drawingml/2006/table">
            <a:tbl>
              <a:tblPr/>
              <a:tblGrid>
                <a:gridCol w="26231">
                  <a:extLst>
                    <a:ext uri="{9D8B030D-6E8A-4147-A177-3AD203B41FA5}">
                      <a16:colId xmlns="" xmlns:a16="http://schemas.microsoft.com/office/drawing/2014/main" val="20000"/>
                    </a:ext>
                  </a:extLst>
                </a:gridCol>
                <a:gridCol w="1021706">
                  <a:extLst>
                    <a:ext uri="{9D8B030D-6E8A-4147-A177-3AD203B41FA5}">
                      <a16:colId xmlns="" xmlns:a16="http://schemas.microsoft.com/office/drawing/2014/main" val="20001"/>
                    </a:ext>
                  </a:extLst>
                </a:gridCol>
                <a:gridCol w="6238688">
                  <a:extLst>
                    <a:ext uri="{9D8B030D-6E8A-4147-A177-3AD203B41FA5}">
                      <a16:colId xmlns="" xmlns:a16="http://schemas.microsoft.com/office/drawing/2014/main" val="20002"/>
                    </a:ext>
                  </a:extLst>
                </a:gridCol>
              </a:tblGrid>
              <a:tr h="38324">
                <a:tc rowSpan="7">
                  <a:txBody>
                    <a:bodyPr/>
                    <a:lstStyle/>
                    <a:p>
                      <a:endParaRPr lang="tr-TR" sz="1600" dirty="0"/>
                    </a:p>
                  </a:txBody>
                  <a:tcPr marL="0" marR="0" marT="0" marB="0">
                    <a:lnL>
                      <a:noFill/>
                    </a:lnL>
                    <a:lnR>
                      <a:noFill/>
                    </a:lnR>
                    <a:lnT>
                      <a:noFill/>
                    </a:lnT>
                    <a:lnB>
                      <a:noFill/>
                    </a:lnB>
                    <a:solidFill>
                      <a:srgbClr val="FFFFFF"/>
                    </a:solidFill>
                  </a:tcPr>
                </a:tc>
                <a:tc>
                  <a:txBody>
                    <a:bodyPr/>
                    <a:lstStyle/>
                    <a:p>
                      <a:endParaRPr lang="tr-TR" sz="200"/>
                    </a:p>
                  </a:txBody>
                  <a:tcPr marL="7844" marR="7844" marT="3922" marB="3922">
                    <a:lnL>
                      <a:noFill/>
                    </a:lnL>
                  </a:tcPr>
                </a:tc>
                <a:tc>
                  <a:txBody>
                    <a:bodyPr/>
                    <a:lstStyle/>
                    <a:p>
                      <a:endParaRPr lang="tr-TR" sz="200"/>
                    </a:p>
                  </a:txBody>
                  <a:tcPr marL="7844" marR="7844" marT="3922" marB="3922"/>
                </a:tc>
                <a:extLst>
                  <a:ext uri="{0D108BD9-81ED-4DB2-BD59-A6C34878D82A}">
                    <a16:rowId xmlns="" xmlns:a16="http://schemas.microsoft.com/office/drawing/2014/main" val="10000"/>
                  </a:ext>
                </a:extLst>
              </a:tr>
              <a:tr h="38324">
                <a:tc vMerge="1">
                  <a:txBody>
                    <a:bodyPr/>
                    <a:lstStyle/>
                    <a:p>
                      <a:endParaRPr lang="tr-TR"/>
                    </a:p>
                  </a:txBody>
                  <a:tcPr/>
                </a:tc>
                <a:tc>
                  <a:txBody>
                    <a:bodyPr/>
                    <a:lstStyle/>
                    <a:p>
                      <a:endParaRPr lang="tr-TR" sz="200"/>
                    </a:p>
                  </a:txBody>
                  <a:tcPr marL="0" marR="0" marT="0" marB="0">
                    <a:lnL>
                      <a:noFill/>
                    </a:lnL>
                    <a:lnR>
                      <a:noFill/>
                    </a:lnR>
                    <a:lnB w="12700" cap="flat" cmpd="sng" algn="ctr">
                      <a:solidFill>
                        <a:schemeClr val="tx1"/>
                      </a:solidFill>
                      <a:prstDash val="solid"/>
                      <a:round/>
                      <a:headEnd type="none" w="med" len="med"/>
                      <a:tailEnd type="none" w="med" len="med"/>
                    </a:lnB>
                    <a:solidFill>
                      <a:srgbClr val="FFFFFF"/>
                    </a:solidFill>
                  </a:tcPr>
                </a:tc>
                <a:tc>
                  <a:txBody>
                    <a:bodyPr/>
                    <a:lstStyle/>
                    <a:p>
                      <a:endParaRPr lang="tr-TR" sz="200"/>
                    </a:p>
                  </a:txBody>
                  <a:tcPr marL="7844" marR="7844" marT="3922" marB="3922">
                    <a:lnL>
                      <a:noFill/>
                    </a:lnL>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57822">
                <a:tc vMerge="1">
                  <a:txBody>
                    <a:bodyPr/>
                    <a:lstStyle/>
                    <a:p>
                      <a:endParaRPr lang="tr-TR"/>
                    </a:p>
                  </a:txBody>
                  <a:tcPr/>
                </a:tc>
                <a:tc>
                  <a:txBody>
                    <a:bodyPr/>
                    <a:lstStyle/>
                    <a:p>
                      <a:pPr algn="ctr"/>
                      <a:r>
                        <a:rPr lang="tr-TR" sz="2000" b="1" dirty="0"/>
                        <a:t>SONUÇ</a:t>
                      </a:r>
                      <a:endParaRPr lang="tr-TR" sz="2000" dirty="0"/>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a:r>
                        <a:rPr lang="tr-TR" sz="2000" b="1" dirty="0"/>
                        <a:t>KONTROL DERECESİ</a:t>
                      </a:r>
                      <a:endParaRPr lang="tr-TR" sz="2000" dirty="0"/>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 xmlns:a16="http://schemas.microsoft.com/office/drawing/2014/main" val="10002"/>
                  </a:ext>
                </a:extLst>
              </a:tr>
              <a:tr h="851262">
                <a:tc vMerge="1">
                  <a:txBody>
                    <a:bodyPr/>
                    <a:lstStyle/>
                    <a:p>
                      <a:endParaRPr lang="tr-TR"/>
                    </a:p>
                  </a:txBody>
                  <a:tcPr/>
                </a:tc>
                <a:tc>
                  <a:txBody>
                    <a:bodyPr/>
                    <a:lstStyle/>
                    <a:p>
                      <a:pPr algn="ctr"/>
                      <a:r>
                        <a:rPr lang="tr-TR" sz="2000" dirty="0"/>
                        <a:t>VAR</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Kontrol var, sistemin çalışması ekipmanla da takip ediliyor </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969552">
                <a:tc vMerge="1">
                  <a:txBody>
                    <a:bodyPr/>
                    <a:lstStyle/>
                    <a:p>
                      <a:endParaRPr lang="tr-TR"/>
                    </a:p>
                  </a:txBody>
                  <a:tcPr/>
                </a:tc>
                <a:tc>
                  <a:txBody>
                    <a:bodyPr/>
                    <a:lstStyle/>
                    <a:p>
                      <a:pPr algn="ctr"/>
                      <a:r>
                        <a:rPr lang="tr-TR" sz="2000" dirty="0"/>
                        <a:t>ORTA</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Kontrol var, ancak birim amiri gözetimi ile yapılıyor</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969552">
                <a:tc vMerge="1">
                  <a:txBody>
                    <a:bodyPr/>
                    <a:lstStyle/>
                    <a:p>
                      <a:endParaRPr lang="tr-TR"/>
                    </a:p>
                  </a:txBody>
                  <a:tcPr/>
                </a:tc>
                <a:tc>
                  <a:txBody>
                    <a:bodyPr/>
                    <a:lstStyle/>
                    <a:p>
                      <a:pPr algn="ctr"/>
                      <a:r>
                        <a:rPr lang="tr-TR" sz="2000"/>
                        <a:t>ZAYIF</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Belli aralıklarla çalışanların uyarılması sağlanıyor</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5"/>
                  </a:ext>
                </a:extLst>
              </a:tr>
              <a:tr h="593103">
                <a:tc vMerge="1">
                  <a:txBody>
                    <a:bodyPr/>
                    <a:lstStyle/>
                    <a:p>
                      <a:endParaRPr lang="tr-TR"/>
                    </a:p>
                  </a:txBody>
                  <a:tcPr/>
                </a:tc>
                <a:tc>
                  <a:txBody>
                    <a:bodyPr/>
                    <a:lstStyle/>
                    <a:p>
                      <a:pPr algn="ctr"/>
                      <a:r>
                        <a:rPr lang="tr-TR" sz="2000" dirty="0"/>
                        <a:t>YOK</a:t>
                      </a:r>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dirty="0"/>
                        <a:t>Tamamen çalışanın </a:t>
                      </a:r>
                      <a:r>
                        <a:rPr lang="tr-TR" sz="2000" dirty="0" smtClean="0"/>
                        <a:t>inisiyatifinde</a:t>
                      </a:r>
                      <a:endParaRPr lang="tr-TR" sz="2000" dirty="0"/>
                    </a:p>
                  </a:txBody>
                  <a:tcPr marL="2451" marR="2451" marT="2451" marB="24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4907477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şiddeti</a:t>
            </a:r>
            <a:r>
              <a:rPr lang="tr-TR" sz="2400" dirty="0"/>
              <a:t>:</a:t>
            </a:r>
          </a:p>
          <a:p>
            <a:pPr algn="ctr" eaLnBrk="1" hangingPunct="1"/>
            <a:endParaRPr lang="tr-TR" sz="2300" dirty="0"/>
          </a:p>
        </p:txBody>
      </p:sp>
      <p:graphicFrame>
        <p:nvGraphicFramePr>
          <p:cNvPr id="5" name="7 Tablo"/>
          <p:cNvGraphicFramePr>
            <a:graphicFrameLocks noGrp="1"/>
          </p:cNvGraphicFramePr>
          <p:nvPr/>
        </p:nvGraphicFramePr>
        <p:xfrm>
          <a:off x="785813" y="2143125"/>
          <a:ext cx="8143875" cy="4578352"/>
        </p:xfrm>
        <a:graphic>
          <a:graphicData uri="http://schemas.openxmlformats.org/drawingml/2006/table">
            <a:tbl>
              <a:tblPr/>
              <a:tblGrid>
                <a:gridCol w="26086">
                  <a:extLst>
                    <a:ext uri="{9D8B030D-6E8A-4147-A177-3AD203B41FA5}">
                      <a16:colId xmlns="" xmlns:a16="http://schemas.microsoft.com/office/drawing/2014/main" val="20000"/>
                    </a:ext>
                  </a:extLst>
                </a:gridCol>
                <a:gridCol w="1545539">
                  <a:extLst>
                    <a:ext uri="{9D8B030D-6E8A-4147-A177-3AD203B41FA5}">
                      <a16:colId xmlns="" xmlns:a16="http://schemas.microsoft.com/office/drawing/2014/main" val="20001"/>
                    </a:ext>
                  </a:extLst>
                </a:gridCol>
                <a:gridCol w="6572250">
                  <a:extLst>
                    <a:ext uri="{9D8B030D-6E8A-4147-A177-3AD203B41FA5}">
                      <a16:colId xmlns="" xmlns:a16="http://schemas.microsoft.com/office/drawing/2014/main" val="20002"/>
                    </a:ext>
                  </a:extLst>
                </a:gridCol>
              </a:tblGrid>
              <a:tr h="306956">
                <a:tc rowSpan="3">
                  <a:txBody>
                    <a:bodyPr/>
                    <a:lstStyle/>
                    <a:p>
                      <a:endParaRPr lang="tr-TR" sz="20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b="1" dirty="0"/>
                        <a:t>SONUÇ</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r>
                        <a:rPr lang="tr-TR" sz="2000" b="1" dirty="0" smtClean="0"/>
                        <a:t> DERECELENDİRME</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 xmlns:a16="http://schemas.microsoft.com/office/drawing/2014/main" val="10000"/>
                  </a:ext>
                </a:extLst>
              </a:tr>
              <a:tr h="2135746">
                <a:tc vMerge="1">
                  <a:txBody>
                    <a:bodyPr/>
                    <a:lstStyle/>
                    <a:p>
                      <a:endParaRPr lang="tr-TR"/>
                    </a:p>
                  </a:txBody>
                  <a:tcPr/>
                </a:tc>
                <a:tc>
                  <a:txBody>
                    <a:bodyPr/>
                    <a:lstStyle/>
                    <a:p>
                      <a:pPr algn="ctr"/>
                      <a:r>
                        <a:rPr lang="tr-TR" sz="2000" b="1" dirty="0"/>
                        <a:t>ÇOK HAFİF</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a:t>Personel :</a:t>
                      </a:r>
                      <a:r>
                        <a:rPr lang="tr-TR" sz="2000" dirty="0"/>
                        <a:t> Hafif sıyrıklar, 3 günden az iş günü kayıplı kazalar. </a:t>
                      </a:r>
                      <a:endParaRPr lang="tr-TR" sz="2000" dirty="0" smtClean="0"/>
                    </a:p>
                    <a:p>
                      <a:r>
                        <a:rPr lang="tr-TR" sz="2000" b="1" dirty="0" smtClean="0"/>
                        <a:t>Toplum</a:t>
                      </a:r>
                      <a:r>
                        <a:rPr lang="tr-TR" sz="2000" b="1" dirty="0"/>
                        <a:t>   :</a:t>
                      </a:r>
                      <a:r>
                        <a:rPr lang="tr-TR" sz="2000" dirty="0"/>
                        <a:t> Direkt etki yok. </a:t>
                      </a:r>
                    </a:p>
                    <a:p>
                      <a:r>
                        <a:rPr lang="tr-TR" sz="2000" b="1" dirty="0"/>
                        <a:t>Çevre      :</a:t>
                      </a:r>
                      <a:r>
                        <a:rPr lang="tr-TR" sz="2000" dirty="0"/>
                        <a:t> Tamamen kontrol altında </a:t>
                      </a:r>
                      <a:r>
                        <a:rPr lang="tr-TR" sz="2000" dirty="0" smtClean="0"/>
                        <a:t>tutulabilecek </a:t>
                      </a:r>
                      <a:r>
                        <a:rPr lang="tr-TR" sz="2000" dirty="0"/>
                        <a:t>çevresel etki </a:t>
                      </a:r>
                    </a:p>
                    <a:p>
                      <a:r>
                        <a:rPr lang="tr-TR" sz="2000" b="1" dirty="0"/>
                        <a:t>Ekipman :</a:t>
                      </a:r>
                      <a:r>
                        <a:rPr lang="tr-TR" sz="2000" dirty="0"/>
                        <a:t> Fabrika hasarı/kayıp değeri yaklaşık 1 – 1,000 $ arası</a:t>
                      </a:r>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r h="2135648">
                <a:tc vMerge="1">
                  <a:txBody>
                    <a:bodyPr/>
                    <a:lstStyle/>
                    <a:p>
                      <a:endParaRPr lang="tr-TR"/>
                    </a:p>
                  </a:txBody>
                  <a:tcPr/>
                </a:tc>
                <a:tc>
                  <a:txBody>
                    <a:bodyPr/>
                    <a:lstStyle/>
                    <a:p>
                      <a:pPr algn="ctr"/>
                      <a:r>
                        <a:rPr lang="tr-TR" sz="2000" b="1" dirty="0"/>
                        <a:t>HAFİF</a:t>
                      </a:r>
                      <a:endParaRPr lang="tr-TR" sz="2000" dirty="0"/>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a:t>Personel :</a:t>
                      </a:r>
                      <a:r>
                        <a:rPr lang="tr-TR" sz="2000" dirty="0"/>
                        <a:t> İlk yardım gerektiren yaralanmalar. </a:t>
                      </a:r>
                      <a:endParaRPr lang="tr-TR" sz="2000" dirty="0" smtClean="0"/>
                    </a:p>
                    <a:p>
                      <a:r>
                        <a:rPr lang="tr-TR" sz="2000" b="1" dirty="0" smtClean="0"/>
                        <a:t>Toplum</a:t>
                      </a:r>
                      <a:r>
                        <a:rPr lang="tr-TR" sz="2000" b="1" dirty="0"/>
                        <a:t>   :</a:t>
                      </a:r>
                      <a:r>
                        <a:rPr lang="tr-TR" sz="2000" dirty="0"/>
                        <a:t> Koku veya gürültü yayılması sonucu rahatsızlık verilmesi, direkt etki yok. </a:t>
                      </a:r>
                    </a:p>
                    <a:p>
                      <a:r>
                        <a:rPr lang="tr-TR" sz="2000" b="1" dirty="0"/>
                        <a:t>Çevre      :</a:t>
                      </a:r>
                      <a:r>
                        <a:rPr lang="tr-TR" sz="2000" dirty="0"/>
                        <a:t> Kontrol altına alınabilecek lokal çevresel etki </a:t>
                      </a:r>
                    </a:p>
                    <a:p>
                      <a:r>
                        <a:rPr lang="tr-TR" sz="2000" b="1" dirty="0"/>
                        <a:t>Ekipman :</a:t>
                      </a:r>
                      <a:r>
                        <a:rPr lang="tr-TR" sz="2000" dirty="0"/>
                        <a:t> Fabrika hasarı/kayıp değeri yaklaşık 1,000 – 10,000 $ arası</a:t>
                      </a:r>
                    </a:p>
                  </a:txBody>
                  <a:tcPr marL="1079" marR="1079" marT="1079" marB="10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541804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şiddeti</a:t>
            </a:r>
            <a:r>
              <a:rPr lang="tr-TR" sz="2400" dirty="0"/>
              <a:t>:</a:t>
            </a:r>
          </a:p>
          <a:p>
            <a:pPr algn="ctr" eaLnBrk="1" hangingPunct="1"/>
            <a:endParaRPr lang="tr-TR" sz="2300" dirty="0"/>
          </a:p>
        </p:txBody>
      </p:sp>
      <p:graphicFrame>
        <p:nvGraphicFramePr>
          <p:cNvPr id="5" name="8 Tablo"/>
          <p:cNvGraphicFramePr>
            <a:graphicFrameLocks noGrp="1"/>
          </p:cNvGraphicFramePr>
          <p:nvPr/>
        </p:nvGraphicFramePr>
        <p:xfrm>
          <a:off x="714375" y="2143125"/>
          <a:ext cx="8072438" cy="4341813"/>
        </p:xfrm>
        <a:graphic>
          <a:graphicData uri="http://schemas.openxmlformats.org/drawingml/2006/table">
            <a:tbl>
              <a:tblPr/>
              <a:tblGrid>
                <a:gridCol w="28139">
                  <a:extLst>
                    <a:ext uri="{9D8B030D-6E8A-4147-A177-3AD203B41FA5}">
                      <a16:colId xmlns="" xmlns:a16="http://schemas.microsoft.com/office/drawing/2014/main" val="20000"/>
                    </a:ext>
                  </a:extLst>
                </a:gridCol>
                <a:gridCol w="1013465">
                  <a:extLst>
                    <a:ext uri="{9D8B030D-6E8A-4147-A177-3AD203B41FA5}">
                      <a16:colId xmlns="" xmlns:a16="http://schemas.microsoft.com/office/drawing/2014/main" val="20001"/>
                    </a:ext>
                  </a:extLst>
                </a:gridCol>
                <a:gridCol w="7030834">
                  <a:extLst>
                    <a:ext uri="{9D8B030D-6E8A-4147-A177-3AD203B41FA5}">
                      <a16:colId xmlns="" xmlns:a16="http://schemas.microsoft.com/office/drawing/2014/main" val="20002"/>
                    </a:ext>
                  </a:extLst>
                </a:gridCol>
              </a:tblGrid>
              <a:tr h="2135275">
                <a:tc rowSpan="2">
                  <a:txBody>
                    <a:bodyPr/>
                    <a:lstStyle/>
                    <a:p>
                      <a:endParaRPr lang="tr-TR" sz="14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tr-TR" sz="2000" b="1" dirty="0"/>
                        <a:t>ORTA</a:t>
                      </a:r>
                      <a:endParaRPr lang="tr-TR" sz="2000" dirty="0"/>
                    </a:p>
                  </a:txBody>
                  <a:tcPr marL="841" marR="841" marT="841" marB="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smtClean="0"/>
                        <a:t> Personel </a:t>
                      </a:r>
                      <a:r>
                        <a:rPr lang="tr-TR" sz="2000" b="1" dirty="0"/>
                        <a:t>:</a:t>
                      </a:r>
                      <a:r>
                        <a:rPr lang="tr-TR" sz="2000" dirty="0"/>
                        <a:t> Doktor müdahalesi gerektiren şiddetli yaralanmalar ve meslek hastalıkları </a:t>
                      </a:r>
                      <a:endParaRPr lang="tr-TR" sz="2000" dirty="0" smtClean="0"/>
                    </a:p>
                    <a:p>
                      <a:r>
                        <a:rPr lang="tr-TR" sz="2000" b="1" dirty="0" smtClean="0"/>
                        <a:t> Toplum</a:t>
                      </a:r>
                      <a:r>
                        <a:rPr lang="tr-TR" sz="2000" b="1" dirty="0"/>
                        <a:t>   :</a:t>
                      </a:r>
                      <a:r>
                        <a:rPr lang="tr-TR" sz="2000" dirty="0"/>
                        <a:t> Doktor müdahalesi gerektiren şiddetli yaralanmalar </a:t>
                      </a:r>
                    </a:p>
                    <a:p>
                      <a:r>
                        <a:rPr lang="tr-TR" sz="2000" b="1" dirty="0" smtClean="0"/>
                        <a:t> Çevre</a:t>
                      </a:r>
                      <a:r>
                        <a:rPr lang="tr-TR" sz="2000" b="1" dirty="0"/>
                        <a:t>      :</a:t>
                      </a:r>
                      <a:r>
                        <a:rPr lang="tr-TR" sz="2000" dirty="0"/>
                        <a:t> Kontrol altına alınamayan küçük düzeyli çevresel etki </a:t>
                      </a:r>
                    </a:p>
                    <a:p>
                      <a:r>
                        <a:rPr lang="tr-TR" sz="2000" b="1" dirty="0" smtClean="0"/>
                        <a:t> Ekipman </a:t>
                      </a:r>
                      <a:r>
                        <a:rPr lang="tr-TR" sz="2000" b="1" dirty="0"/>
                        <a:t>:</a:t>
                      </a:r>
                      <a:r>
                        <a:rPr lang="tr-TR" sz="2000" dirty="0"/>
                        <a:t> Fabrika hasarı/kayıp değeri yaklaşık 10,000 – 100,000 $ arası</a:t>
                      </a:r>
                    </a:p>
                  </a:txBody>
                  <a:tcPr marL="841" marR="841" marT="841" marB="8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0"/>
                  </a:ext>
                </a:extLst>
              </a:tr>
              <a:tr h="2206538">
                <a:tc vMerge="1">
                  <a:txBody>
                    <a:bodyPr/>
                    <a:lstStyle/>
                    <a:p>
                      <a:endParaRPr lang="tr-TR"/>
                    </a:p>
                  </a:txBody>
                  <a:tcPr/>
                </a:tc>
                <a:tc>
                  <a:txBody>
                    <a:bodyPr/>
                    <a:lstStyle/>
                    <a:p>
                      <a:pPr algn="ctr"/>
                      <a:r>
                        <a:rPr lang="tr-TR" sz="2000" b="1" dirty="0"/>
                        <a:t>CİDDİ</a:t>
                      </a:r>
                      <a:endParaRPr lang="tr-TR" sz="2000" dirty="0"/>
                    </a:p>
                  </a:txBody>
                  <a:tcPr marL="841" marR="841" marT="841" marB="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smtClean="0"/>
                        <a:t> Personel </a:t>
                      </a:r>
                      <a:r>
                        <a:rPr lang="tr-TR" sz="2000" b="1" dirty="0"/>
                        <a:t>:</a:t>
                      </a:r>
                      <a:r>
                        <a:rPr lang="tr-TR" sz="2000" dirty="0"/>
                        <a:t> Hayatı tehdit edici yaralanma, akut zehirlenmeli meslek hastalığı veya kaza yada meslek hastalığı sonucu bir kişinin ölümü </a:t>
                      </a:r>
                      <a:r>
                        <a:rPr lang="tr-TR" sz="2000" dirty="0" smtClean="0"/>
                        <a:t>        </a:t>
                      </a:r>
                      <a:r>
                        <a:rPr lang="tr-TR" sz="2000" b="1" dirty="0" smtClean="0"/>
                        <a:t>Toplum</a:t>
                      </a:r>
                      <a:r>
                        <a:rPr lang="tr-TR" sz="2000" b="1" dirty="0"/>
                        <a:t>   :</a:t>
                      </a:r>
                      <a:r>
                        <a:rPr lang="tr-TR" sz="2000" dirty="0"/>
                        <a:t> Hayatı tehdit edici yaralanma veya kaza sonucu bir kişinin ölümü </a:t>
                      </a:r>
                    </a:p>
                    <a:p>
                      <a:r>
                        <a:rPr lang="tr-TR" sz="2000" b="1" dirty="0" smtClean="0"/>
                        <a:t> Çevre</a:t>
                      </a:r>
                      <a:r>
                        <a:rPr lang="tr-TR" sz="2000" b="1" dirty="0"/>
                        <a:t>      :</a:t>
                      </a:r>
                      <a:r>
                        <a:rPr lang="tr-TR" sz="2000" dirty="0"/>
                        <a:t> Kontrol altına alınamayan orta düzeyli çevresel etki </a:t>
                      </a:r>
                    </a:p>
                    <a:p>
                      <a:r>
                        <a:rPr lang="tr-TR" sz="2000" b="1" dirty="0" smtClean="0"/>
                        <a:t> Ekipman </a:t>
                      </a:r>
                      <a:r>
                        <a:rPr lang="tr-TR" sz="2000" b="1" dirty="0"/>
                        <a:t>:</a:t>
                      </a:r>
                      <a:r>
                        <a:rPr lang="tr-TR" sz="2000" dirty="0"/>
                        <a:t> Fabrika hasarı/kayıp değeri yaklaşık 100,000 – 1,000,000 $ arası</a:t>
                      </a:r>
                    </a:p>
                  </a:txBody>
                  <a:tcPr marL="841" marR="841" marT="841" marB="8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436793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olayın </a:t>
            </a:r>
            <a:r>
              <a:rPr lang="tr-TR" sz="2400" b="1" dirty="0"/>
              <a:t>şiddeti</a:t>
            </a:r>
            <a:r>
              <a:rPr lang="tr-TR" sz="2400" dirty="0"/>
              <a:t>:</a:t>
            </a:r>
          </a:p>
          <a:p>
            <a:pPr algn="ctr" eaLnBrk="1" hangingPunct="1"/>
            <a:endParaRPr lang="tr-TR" sz="2300" dirty="0"/>
          </a:p>
        </p:txBody>
      </p:sp>
      <p:graphicFrame>
        <p:nvGraphicFramePr>
          <p:cNvPr id="5" name="9 Tablo"/>
          <p:cNvGraphicFramePr>
            <a:graphicFrameLocks noGrp="1"/>
          </p:cNvGraphicFramePr>
          <p:nvPr/>
        </p:nvGraphicFramePr>
        <p:xfrm>
          <a:off x="571500" y="2286000"/>
          <a:ext cx="8429625" cy="2744788"/>
        </p:xfrm>
        <a:graphic>
          <a:graphicData uri="http://schemas.openxmlformats.org/drawingml/2006/table">
            <a:tbl>
              <a:tblPr/>
              <a:tblGrid>
                <a:gridCol w="26191">
                  <a:extLst>
                    <a:ext uri="{9D8B030D-6E8A-4147-A177-3AD203B41FA5}">
                      <a16:colId xmlns="" xmlns:a16="http://schemas.microsoft.com/office/drawing/2014/main" val="20000"/>
                    </a:ext>
                  </a:extLst>
                </a:gridCol>
                <a:gridCol w="1299751">
                  <a:extLst>
                    <a:ext uri="{9D8B030D-6E8A-4147-A177-3AD203B41FA5}">
                      <a16:colId xmlns="" xmlns:a16="http://schemas.microsoft.com/office/drawing/2014/main" val="20001"/>
                    </a:ext>
                  </a:extLst>
                </a:gridCol>
                <a:gridCol w="7103683">
                  <a:extLst>
                    <a:ext uri="{9D8B030D-6E8A-4147-A177-3AD203B41FA5}">
                      <a16:colId xmlns="" xmlns:a16="http://schemas.microsoft.com/office/drawing/2014/main" val="20002"/>
                    </a:ext>
                  </a:extLst>
                </a:gridCol>
              </a:tblGrid>
              <a:tr h="2744788">
                <a:tc>
                  <a:txBody>
                    <a:bodyPr/>
                    <a:lstStyle/>
                    <a:p>
                      <a:endParaRPr lang="tr-TR" sz="1400" dirty="0"/>
                    </a:p>
                  </a:txBody>
                  <a:tcPr marL="0" marR="0" marT="0" marB="0">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a:r>
                        <a:rPr lang="tr-TR" sz="2000" b="1" dirty="0"/>
                        <a:t>ÇOK CİDDİ</a:t>
                      </a:r>
                      <a:endParaRPr lang="tr-TR" sz="2000" dirty="0"/>
                    </a:p>
                  </a:txBody>
                  <a:tcPr marL="697" marR="697" marT="697" marB="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b="1" dirty="0" smtClean="0"/>
                        <a:t> Personel </a:t>
                      </a:r>
                      <a:r>
                        <a:rPr lang="tr-TR" sz="2000" b="1" dirty="0"/>
                        <a:t>:</a:t>
                      </a:r>
                      <a:r>
                        <a:rPr lang="tr-TR" sz="2000" dirty="0"/>
                        <a:t> Birçok çalışanın hayatını tehdit edici şekilde yaralanması, meslek hastalığına yakalanması veya kaza yada meslek hastalığı sonucunda ölmesi  </a:t>
                      </a:r>
                      <a:endParaRPr lang="tr-TR" sz="2000" dirty="0" smtClean="0"/>
                    </a:p>
                    <a:p>
                      <a:r>
                        <a:rPr lang="tr-TR" sz="2000" b="1" dirty="0" smtClean="0"/>
                        <a:t> Toplum</a:t>
                      </a:r>
                      <a:r>
                        <a:rPr lang="tr-TR" sz="2000" b="1" dirty="0"/>
                        <a:t>   :</a:t>
                      </a:r>
                      <a:r>
                        <a:rPr lang="tr-TR" sz="2000" dirty="0"/>
                        <a:t> Hayatı tehdit edici şekilde yaralanma, meslek hastalığına yakalanma veya kaza yada meslek hastalığı sonucu birden çok ölüm  </a:t>
                      </a:r>
                    </a:p>
                    <a:p>
                      <a:r>
                        <a:rPr lang="tr-TR" sz="2000" b="1" dirty="0" smtClean="0"/>
                        <a:t> Çevre</a:t>
                      </a:r>
                      <a:r>
                        <a:rPr lang="tr-TR" sz="2000" b="1" dirty="0"/>
                        <a:t>      :</a:t>
                      </a:r>
                      <a:r>
                        <a:rPr lang="tr-TR" sz="2000" dirty="0"/>
                        <a:t> Kontrol altına alınamayan büyük çaplı çevresel etki </a:t>
                      </a:r>
                    </a:p>
                    <a:p>
                      <a:r>
                        <a:rPr lang="tr-TR" sz="2000" b="1" dirty="0" smtClean="0"/>
                        <a:t> Ekipman </a:t>
                      </a:r>
                      <a:r>
                        <a:rPr lang="tr-TR" sz="2000" b="1" dirty="0"/>
                        <a:t>:</a:t>
                      </a:r>
                      <a:r>
                        <a:rPr lang="tr-TR" sz="2000" dirty="0"/>
                        <a:t> Fabrika hasarı/kayıp değeri yaklaşık 1,000,0000 $ ve üzeri</a:t>
                      </a:r>
                    </a:p>
                  </a:txBody>
                  <a:tcPr marL="697" marR="697" marT="697" marB="6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2439384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684213" y="1500188"/>
            <a:ext cx="817245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sz="2400" dirty="0"/>
              <a:t>X-tipi matriste bir </a:t>
            </a:r>
            <a:r>
              <a:rPr lang="tr-TR" sz="2400" b="1" dirty="0"/>
              <a:t>önceki kazaların sonucu</a:t>
            </a:r>
            <a:r>
              <a:rPr lang="tr-TR" sz="2400" dirty="0"/>
              <a:t>:</a:t>
            </a:r>
          </a:p>
          <a:p>
            <a:pPr algn="ctr" eaLnBrk="1" hangingPunct="1"/>
            <a:endParaRPr lang="tr-TR" sz="2300" dirty="0"/>
          </a:p>
        </p:txBody>
      </p:sp>
      <p:graphicFrame>
        <p:nvGraphicFramePr>
          <p:cNvPr id="5" name="7 Tablo"/>
          <p:cNvGraphicFramePr>
            <a:graphicFrameLocks noGrp="1"/>
          </p:cNvGraphicFramePr>
          <p:nvPr/>
        </p:nvGraphicFramePr>
        <p:xfrm>
          <a:off x="1143000" y="2143125"/>
          <a:ext cx="7119938" cy="3443289"/>
        </p:xfrm>
        <a:graphic>
          <a:graphicData uri="http://schemas.openxmlformats.org/drawingml/2006/table">
            <a:tbl>
              <a:tblPr/>
              <a:tblGrid>
                <a:gridCol w="25402">
                  <a:extLst>
                    <a:ext uri="{9D8B030D-6E8A-4147-A177-3AD203B41FA5}">
                      <a16:colId xmlns="" xmlns:a16="http://schemas.microsoft.com/office/drawing/2014/main" val="20000"/>
                    </a:ext>
                  </a:extLst>
                </a:gridCol>
                <a:gridCol w="1189152">
                  <a:extLst>
                    <a:ext uri="{9D8B030D-6E8A-4147-A177-3AD203B41FA5}">
                      <a16:colId xmlns="" xmlns:a16="http://schemas.microsoft.com/office/drawing/2014/main" val="20001"/>
                    </a:ext>
                  </a:extLst>
                </a:gridCol>
                <a:gridCol w="5905384">
                  <a:extLst>
                    <a:ext uri="{9D8B030D-6E8A-4147-A177-3AD203B41FA5}">
                      <a16:colId xmlns="" xmlns:a16="http://schemas.microsoft.com/office/drawing/2014/main" val="20002"/>
                    </a:ext>
                  </a:extLst>
                </a:gridCol>
              </a:tblGrid>
              <a:tr h="32215">
                <a:tc rowSpan="8">
                  <a:txBody>
                    <a:bodyPr/>
                    <a:lstStyle/>
                    <a:p>
                      <a:endParaRPr lang="tr-TR" sz="1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6811" marR="6811" marT="3406" marB="3406">
                    <a:lnL w="12700" cap="flat" cmpd="sng" algn="ctr">
                      <a:solidFill>
                        <a:schemeClr val="tx1"/>
                      </a:solidFill>
                      <a:prstDash val="solid"/>
                      <a:round/>
                      <a:headEnd type="none" w="med" len="med"/>
                      <a:tailEnd type="none" w="med" len="med"/>
                    </a:lnL>
                  </a:tcPr>
                </a:tc>
                <a:tc>
                  <a:txBody>
                    <a:bodyPr/>
                    <a:lstStyle/>
                    <a:p>
                      <a:endParaRPr lang="tr-TR" sz="100"/>
                    </a:p>
                  </a:txBody>
                  <a:tcPr marL="6811" marR="6811" marT="3406" marB="3406"/>
                </a:tc>
                <a:extLst>
                  <a:ext uri="{0D108BD9-81ED-4DB2-BD59-A6C34878D82A}">
                    <a16:rowId xmlns="" xmlns:a16="http://schemas.microsoft.com/office/drawing/2014/main" val="10000"/>
                  </a:ext>
                </a:extLst>
              </a:tr>
              <a:tr h="32215">
                <a:tc vMerge="1">
                  <a:txBody>
                    <a:bodyPr/>
                    <a:lstStyle/>
                    <a:p>
                      <a:endParaRPr lang="tr-TR"/>
                    </a:p>
                  </a:txBody>
                  <a:tcPr/>
                </a:tc>
                <a:tc>
                  <a:txBody>
                    <a:bodyPr/>
                    <a:lstStyle/>
                    <a:p>
                      <a:endParaRPr lang="tr-TR" sz="100"/>
                    </a:p>
                  </a:txBody>
                  <a:tcPr marL="0" marR="0" marT="0" marB="0">
                    <a:lnL w="12700" cap="flat" cmpd="sng" algn="ctr">
                      <a:solidFill>
                        <a:schemeClr val="tx1"/>
                      </a:solidFill>
                      <a:prstDash val="solid"/>
                      <a:round/>
                      <a:headEnd type="none" w="med" len="med"/>
                      <a:tailEnd type="none" w="med" len="med"/>
                    </a:lnL>
                    <a:lnR>
                      <a:noFill/>
                    </a:lnR>
                    <a:lnB w="12700" cap="flat" cmpd="sng" algn="ctr">
                      <a:solidFill>
                        <a:schemeClr val="tx1"/>
                      </a:solidFill>
                      <a:prstDash val="solid"/>
                      <a:round/>
                      <a:headEnd type="none" w="med" len="med"/>
                      <a:tailEnd type="none" w="med" len="med"/>
                    </a:lnB>
                    <a:solidFill>
                      <a:srgbClr val="FFFFFF"/>
                    </a:solidFill>
                  </a:tcPr>
                </a:tc>
                <a:tc>
                  <a:txBody>
                    <a:bodyPr/>
                    <a:lstStyle/>
                    <a:p>
                      <a:endParaRPr lang="tr-TR" sz="100"/>
                    </a:p>
                  </a:txBody>
                  <a:tcPr marL="6811" marR="6811" marT="3406" marB="3406">
                    <a:lnL>
                      <a:noFill/>
                    </a:lnL>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09104">
                <a:tc vMerge="1">
                  <a:txBody>
                    <a:bodyPr/>
                    <a:lstStyle/>
                    <a:p>
                      <a:endParaRPr lang="tr-TR"/>
                    </a:p>
                  </a:txBody>
                  <a:tcPr/>
                </a:tc>
                <a:tc>
                  <a:txBody>
                    <a:bodyPr/>
                    <a:lstStyle/>
                    <a:p>
                      <a:pPr algn="ctr"/>
                      <a:r>
                        <a:rPr lang="tr-TR" sz="2000" b="1" dirty="0">
                          <a:latin typeface="+mj-lt"/>
                        </a:rPr>
                        <a:t>SONUÇ</a:t>
                      </a:r>
                      <a:endParaRPr lang="tr-TR" sz="2000" dirty="0">
                        <a:latin typeface="+mj-lt"/>
                      </a:endParaRPr>
                    </a:p>
                  </a:txBody>
                  <a:tcPr marL="2128" marR="2128" marT="2128" marB="2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r>
                        <a:rPr lang="tr-TR" sz="2000" b="1" dirty="0" smtClean="0">
                          <a:latin typeface="+mj-lt"/>
                        </a:rPr>
                        <a:t> ÖNCEKİ </a:t>
                      </a:r>
                      <a:r>
                        <a:rPr lang="tr-TR" sz="2000" b="1" dirty="0">
                          <a:latin typeface="+mj-lt"/>
                        </a:rPr>
                        <a:t>KAZALAR</a:t>
                      </a:r>
                      <a:endParaRPr lang="tr-TR" sz="2000" dirty="0">
                        <a:latin typeface="+mj-lt"/>
                      </a:endParaRPr>
                    </a:p>
                  </a:txBody>
                  <a:tcPr marL="2128" marR="2128" marT="2128" marB="2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 xmlns:a16="http://schemas.microsoft.com/office/drawing/2014/main" val="10002"/>
                  </a:ext>
                </a:extLst>
              </a:tr>
              <a:tr h="613951">
                <a:tc vMerge="1">
                  <a:txBody>
                    <a:bodyPr/>
                    <a:lstStyle/>
                    <a:p>
                      <a:endParaRPr lang="tr-TR"/>
                    </a:p>
                  </a:txBody>
                  <a:tcPr/>
                </a:tc>
                <a:tc>
                  <a:txBody>
                    <a:bodyPr/>
                    <a:lstStyle/>
                    <a:p>
                      <a:pPr algn="ctr"/>
                      <a:r>
                        <a:rPr lang="tr-TR" sz="2000" dirty="0">
                          <a:latin typeface="+mj-lt"/>
                        </a:rPr>
                        <a:t>Ö</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Ölümlü </a:t>
                      </a:r>
                      <a:r>
                        <a:rPr lang="tr-TR" sz="2000" dirty="0">
                          <a:latin typeface="+mj-lt"/>
                        </a:rPr>
                        <a:t>kaza </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613951">
                <a:tc vMerge="1">
                  <a:txBody>
                    <a:bodyPr/>
                    <a:lstStyle/>
                    <a:p>
                      <a:endParaRPr lang="tr-TR"/>
                    </a:p>
                  </a:txBody>
                  <a:tcPr/>
                </a:tc>
                <a:tc>
                  <a:txBody>
                    <a:bodyPr/>
                    <a:lstStyle/>
                    <a:p>
                      <a:pPr algn="ctr"/>
                      <a:r>
                        <a:rPr lang="tr-TR" sz="2000" dirty="0">
                          <a:latin typeface="+mj-lt"/>
                        </a:rPr>
                        <a:t>UK</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Uzuv </a:t>
                      </a:r>
                      <a:r>
                        <a:rPr lang="tr-TR" sz="2000" dirty="0">
                          <a:latin typeface="+mj-lt"/>
                        </a:rPr>
                        <a:t>kayıplı hayati tehlike  yaratabilecek kaza, hayati tehlike yaratacak meslek hastalığı</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613951">
                <a:tc vMerge="1">
                  <a:txBody>
                    <a:bodyPr/>
                    <a:lstStyle/>
                    <a:p>
                      <a:endParaRPr lang="tr-TR"/>
                    </a:p>
                  </a:txBody>
                  <a:tcPr/>
                </a:tc>
                <a:tc>
                  <a:txBody>
                    <a:bodyPr/>
                    <a:lstStyle/>
                    <a:p>
                      <a:pPr algn="ctr"/>
                      <a:r>
                        <a:rPr lang="tr-TR" sz="2000" dirty="0">
                          <a:latin typeface="+mj-lt"/>
                        </a:rPr>
                        <a:t>İGK</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İş </a:t>
                      </a:r>
                      <a:r>
                        <a:rPr lang="tr-TR" sz="2000" dirty="0">
                          <a:latin typeface="+mj-lt"/>
                        </a:rPr>
                        <a:t>günü kaybı, uzun süreli tedavi gerektiren iş kazası veya meslek hastalığı</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5"/>
                  </a:ext>
                </a:extLst>
              </a:tr>
              <a:tr h="613951">
                <a:tc vMerge="1">
                  <a:txBody>
                    <a:bodyPr/>
                    <a:lstStyle/>
                    <a:p>
                      <a:endParaRPr lang="tr-TR"/>
                    </a:p>
                  </a:txBody>
                  <a:tcPr/>
                </a:tc>
                <a:tc>
                  <a:txBody>
                    <a:bodyPr/>
                    <a:lstStyle/>
                    <a:p>
                      <a:pPr algn="ctr"/>
                      <a:r>
                        <a:rPr lang="tr-TR" sz="2000" dirty="0">
                          <a:latin typeface="+mj-lt"/>
                        </a:rPr>
                        <a:t>HY</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Hafif </a:t>
                      </a:r>
                      <a:r>
                        <a:rPr lang="tr-TR" sz="2000" dirty="0">
                          <a:latin typeface="+mj-lt"/>
                        </a:rPr>
                        <a:t>Yaralanma</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r h="613951">
                <a:tc vMerge="1">
                  <a:txBody>
                    <a:bodyPr/>
                    <a:lstStyle/>
                    <a:p>
                      <a:endParaRPr lang="tr-TR"/>
                    </a:p>
                  </a:txBody>
                  <a:tcPr/>
                </a:tc>
                <a:tc>
                  <a:txBody>
                    <a:bodyPr/>
                    <a:lstStyle/>
                    <a:p>
                      <a:pPr algn="ctr"/>
                      <a:r>
                        <a:rPr lang="tr-TR" sz="2000" dirty="0">
                          <a:latin typeface="+mj-lt"/>
                        </a:rPr>
                        <a:t>KRK</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tr-TR" sz="2000" dirty="0" smtClean="0">
                          <a:latin typeface="+mj-lt"/>
                        </a:rPr>
                        <a:t> Kazaya </a:t>
                      </a:r>
                      <a:r>
                        <a:rPr lang="tr-TR" sz="2000" dirty="0">
                          <a:latin typeface="+mj-lt"/>
                        </a:rPr>
                        <a:t>ramak kalma, tehlikeli durum</a:t>
                      </a:r>
                    </a:p>
                  </a:txBody>
                  <a:tcPr marL="2128" marR="2128" marT="2128" marB="21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16176009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5143500" y="1500188"/>
            <a:ext cx="371316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tr-TR" sz="2400"/>
          </a:p>
          <a:p>
            <a:pPr algn="ctr" eaLnBrk="1" hangingPunct="1"/>
            <a:endParaRPr lang="tr-TR" sz="2400"/>
          </a:p>
          <a:p>
            <a:pPr algn="ctr" eaLnBrk="1" hangingPunct="1"/>
            <a:r>
              <a:rPr lang="tr-TR" sz="2300"/>
              <a:t>Risk matrisi üzerinden belirlenen değerler aşağıdaki formüle yazılarak risk derecelendirme skoru elde edilir. </a:t>
            </a:r>
          </a:p>
          <a:p>
            <a:pPr algn="ctr" eaLnBrk="1" hangingPunct="1"/>
            <a:endParaRPr lang="tr-TR" sz="2300"/>
          </a:p>
          <a:p>
            <a:pPr algn="ctr" eaLnBrk="1" hangingPunct="1"/>
            <a:r>
              <a:rPr lang="tr-TR" sz="2800" b="1" u="sng"/>
              <a:t>RDS = A + B + C + D</a:t>
            </a:r>
          </a:p>
          <a:p>
            <a:pPr algn="ctr" eaLnBrk="1" hangingPunct="1"/>
            <a:endParaRPr lang="tr-TR" sz="2000"/>
          </a:p>
          <a:p>
            <a:pPr algn="ctr" eaLnBrk="1" hangingPunct="1"/>
            <a:endParaRPr lang="tr-TR" sz="20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400"/>
          </a:p>
          <a:p>
            <a:pPr algn="ctr" eaLnBrk="1" hangingPunct="1"/>
            <a:endParaRPr lang="tr-TR" sz="2300"/>
          </a:p>
        </p:txBody>
      </p:sp>
      <p:pic>
        <p:nvPicPr>
          <p:cNvPr id="5" name="Picture 2" descr="http://www.tisk.org.tr/images/yayinlar/yayin246/s-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071688"/>
            <a:ext cx="485775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50086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isk.org.tr/images/yayinlar/yayin246/t-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1874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p:txBody>
          <a:bodyPr/>
          <a:lstStyle/>
          <a:p>
            <a:pPr marL="0" indent="0" algn="ctr">
              <a:buFont typeface="Wingdings 2" pitchFamily="18" charset="2"/>
              <a:buNone/>
              <a:defRPr/>
            </a:pPr>
            <a:r>
              <a:rPr lang="tr-TR" sz="4400" b="1" dirty="0" err="1" smtClean="0">
                <a:solidFill>
                  <a:schemeClr val="tx2"/>
                </a:solidFill>
                <a:effectLst>
                  <a:outerShdw blurRad="38100" dist="38100" dir="2700000" algn="tl">
                    <a:srgbClr val="000000">
                      <a:alpha val="43137"/>
                    </a:srgbClr>
                  </a:outerShdw>
                </a:effectLst>
                <a:latin typeface="+mj-lt"/>
                <a:ea typeface="+mj-ea"/>
                <a:cs typeface="+mj-cs"/>
              </a:rPr>
              <a:t>Fine</a:t>
            </a:r>
            <a:r>
              <a:rPr lang="tr-TR" sz="4400" b="1" dirty="0" smtClean="0">
                <a:solidFill>
                  <a:schemeClr val="tx2"/>
                </a:solidFill>
                <a:effectLst>
                  <a:outerShdw blurRad="38100" dist="38100" dir="2700000" algn="tl">
                    <a:srgbClr val="000000">
                      <a:alpha val="43137"/>
                    </a:srgbClr>
                  </a:outerShdw>
                </a:effectLst>
                <a:latin typeface="+mj-lt"/>
                <a:ea typeface="+mj-ea"/>
                <a:cs typeface="+mj-cs"/>
              </a:rPr>
              <a:t> – </a:t>
            </a:r>
            <a:r>
              <a:rPr lang="tr-TR" sz="4400" b="1" dirty="0" err="1" smtClean="0">
                <a:solidFill>
                  <a:schemeClr val="tx2"/>
                </a:solidFill>
                <a:effectLst>
                  <a:outerShdw blurRad="38100" dist="38100" dir="2700000" algn="tl">
                    <a:srgbClr val="000000">
                      <a:alpha val="43137"/>
                    </a:srgbClr>
                  </a:outerShdw>
                </a:effectLst>
                <a:latin typeface="+mj-lt"/>
                <a:ea typeface="+mj-ea"/>
                <a:cs typeface="+mj-cs"/>
              </a:rPr>
              <a:t>Kinney</a:t>
            </a:r>
            <a:r>
              <a:rPr lang="tr-TR" sz="4400" b="1" dirty="0" smtClean="0">
                <a:solidFill>
                  <a:schemeClr val="tx2"/>
                </a:solidFill>
                <a:effectLst>
                  <a:outerShdw blurRad="38100" dist="38100" dir="2700000" algn="tl">
                    <a:srgbClr val="000000">
                      <a:alpha val="43137"/>
                    </a:srgbClr>
                  </a:outerShdw>
                </a:effectLst>
                <a:latin typeface="+mj-lt"/>
                <a:ea typeface="+mj-ea"/>
                <a:cs typeface="+mj-cs"/>
              </a:rPr>
              <a:t> Metodu</a:t>
            </a:r>
            <a:endParaRPr lang="tr-TR" sz="4400" b="1" dirty="0">
              <a:solidFill>
                <a:schemeClr val="tx2"/>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158296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NİTEL RİSK DEĞERLENDİRME METOTLARI </a:t>
            </a:r>
            <a:br>
              <a:rPr lang="tr-TR" b="1" dirty="0"/>
            </a:br>
            <a:endParaRPr lang="tr-TR" dirty="0"/>
          </a:p>
        </p:txBody>
      </p:sp>
      <p:sp>
        <p:nvSpPr>
          <p:cNvPr id="3" name="Content Placeholder 2"/>
          <p:cNvSpPr>
            <a:spLocks noGrp="1"/>
          </p:cNvSpPr>
          <p:nvPr>
            <p:ph idx="1"/>
          </p:nvPr>
        </p:nvSpPr>
        <p:spPr/>
        <p:txBody>
          <a:bodyPr>
            <a:normAutofit/>
          </a:bodyPr>
          <a:lstStyle/>
          <a:p>
            <a:endParaRPr lang="tr-TR" dirty="0"/>
          </a:p>
          <a:p>
            <a:pPr marL="0" indent="0">
              <a:buNone/>
            </a:pPr>
            <a:r>
              <a:rPr lang="tr-TR" dirty="0" smtClean="0"/>
              <a:t>• </a:t>
            </a:r>
            <a:r>
              <a:rPr lang="tr-TR" dirty="0"/>
              <a:t>Ön Tehlike Analizi (PHA) </a:t>
            </a:r>
            <a:endParaRPr lang="tr-TR" dirty="0" smtClean="0"/>
          </a:p>
          <a:p>
            <a:endParaRPr lang="tr-TR" dirty="0"/>
          </a:p>
          <a:p>
            <a:pPr marL="0" indent="0">
              <a:buNone/>
            </a:pPr>
            <a:r>
              <a:rPr lang="tr-TR" dirty="0" smtClean="0"/>
              <a:t>• </a:t>
            </a:r>
            <a:r>
              <a:rPr lang="tr-TR" dirty="0"/>
              <a:t>Check-list, </a:t>
            </a:r>
            <a:endParaRPr lang="tr-TR" dirty="0" smtClean="0"/>
          </a:p>
          <a:p>
            <a:endParaRPr lang="tr-TR" dirty="0"/>
          </a:p>
          <a:p>
            <a:pPr marL="0" indent="0">
              <a:buNone/>
            </a:pPr>
            <a:r>
              <a:rPr lang="tr-TR" dirty="0" smtClean="0"/>
              <a:t>• </a:t>
            </a:r>
            <a:r>
              <a:rPr lang="tr-TR" dirty="0"/>
              <a:t>What If, </a:t>
            </a:r>
            <a:endParaRPr lang="tr-TR" dirty="0" smtClean="0"/>
          </a:p>
          <a:p>
            <a:endParaRPr lang="tr-TR" dirty="0"/>
          </a:p>
          <a:p>
            <a:pPr marL="0" indent="0">
              <a:buNone/>
            </a:pPr>
            <a:r>
              <a:rPr lang="tr-TR" dirty="0" smtClean="0"/>
              <a:t>• </a:t>
            </a:r>
            <a:r>
              <a:rPr lang="tr-TR" dirty="0"/>
              <a:t>Tehlike ve Çalışılabilirlik Analizi (HAZOP) </a:t>
            </a:r>
          </a:p>
        </p:txBody>
      </p:sp>
    </p:spTree>
    <p:extLst>
      <p:ext uri="{BB962C8B-B14F-4D97-AF65-F5344CB8AC3E}">
        <p14:creationId xmlns:p14="http://schemas.microsoft.com/office/powerpoint/2010/main" val="14084203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custDataLst>
              <p:tags r:id="rId1"/>
            </p:custDataLst>
          </p:nvPr>
        </p:nvSpPr>
        <p:spPr/>
        <p:txBody>
          <a:bodyPr/>
          <a:lstStyle/>
          <a:p>
            <a:r>
              <a:rPr lang="tr-TR" dirty="0" smtClean="0"/>
              <a:t>Kullanımı kolay, yaygın olarak kullanılan bir metottur.</a:t>
            </a:r>
          </a:p>
          <a:p>
            <a:r>
              <a:rPr lang="tr-TR" dirty="0" smtClean="0"/>
              <a:t>İşyeri istatistiklerinin kullanımına imkan sağlar.</a:t>
            </a:r>
          </a:p>
          <a:p>
            <a:r>
              <a:rPr lang="tr-TR" dirty="0" smtClean="0"/>
              <a:t>Risk Değeri= İ x F x D olarak hesaplanır.</a:t>
            </a:r>
          </a:p>
          <a:p>
            <a:r>
              <a:rPr lang="tr-TR" dirty="0" smtClean="0"/>
              <a:t>İ= İhtimal, (0,2-10 arası bir değer)</a:t>
            </a:r>
          </a:p>
          <a:p>
            <a:r>
              <a:rPr lang="tr-TR" dirty="0" smtClean="0"/>
              <a:t>F=Frekans, (0,5-10 arası bir değer)</a:t>
            </a:r>
          </a:p>
          <a:p>
            <a:r>
              <a:rPr lang="tr-TR" dirty="0" smtClean="0"/>
              <a:t>D=Sonuçların Derecesi</a:t>
            </a:r>
          </a:p>
        </p:txBody>
      </p:sp>
    </p:spTree>
    <p:extLst>
      <p:ext uri="{BB962C8B-B14F-4D97-AF65-F5344CB8AC3E}">
        <p14:creationId xmlns:p14="http://schemas.microsoft.com/office/powerpoint/2010/main" val="9299363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43"/>
          <p:cNvGraphicFramePr>
            <a:graphicFrameLocks noGrp="1"/>
          </p:cNvGraphicFramePr>
          <p:nvPr>
            <p:custDataLst>
              <p:tags r:id="rId1"/>
            </p:custDataLst>
          </p:nvPr>
        </p:nvGraphicFramePr>
        <p:xfrm>
          <a:off x="827088" y="1484313"/>
          <a:ext cx="7215187" cy="4664075"/>
        </p:xfrm>
        <a:graphic>
          <a:graphicData uri="http://schemas.openxmlformats.org/drawingml/2006/table">
            <a:tbl>
              <a:tblPr/>
              <a:tblGrid>
                <a:gridCol w="2105210">
                  <a:extLst>
                    <a:ext uri="{9D8B030D-6E8A-4147-A177-3AD203B41FA5}">
                      <a16:colId xmlns="" xmlns:a16="http://schemas.microsoft.com/office/drawing/2014/main" val="20000"/>
                    </a:ext>
                  </a:extLst>
                </a:gridCol>
                <a:gridCol w="5109977">
                  <a:extLst>
                    <a:ext uri="{9D8B030D-6E8A-4147-A177-3AD203B41FA5}">
                      <a16:colId xmlns="" xmlns:a16="http://schemas.microsoft.com/office/drawing/2014/main" val="20001"/>
                    </a:ext>
                  </a:extLst>
                </a:gridCol>
              </a:tblGrid>
              <a:tr h="71437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dirty="0" smtClean="0">
                          <a:ln>
                            <a:noFill/>
                          </a:ln>
                          <a:solidFill>
                            <a:srgbClr val="000099"/>
                          </a:solidFill>
                          <a:effectLst/>
                          <a:latin typeface="Arial" charset="0"/>
                        </a:rPr>
                        <a:t>Değer</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bg1"/>
                        </a:buClr>
                        <a:buSzTx/>
                        <a:buFontTx/>
                        <a:buNone/>
                        <a:tabLst/>
                      </a:pPr>
                      <a:r>
                        <a:rPr kumimoji="1" lang="tr-TR" sz="2600" b="1" i="0" u="none" strike="noStrike" cap="none" normalizeH="0" baseline="0" dirty="0" smtClean="0">
                          <a:ln>
                            <a:noFill/>
                          </a:ln>
                          <a:solidFill>
                            <a:srgbClr val="000099"/>
                          </a:solidFill>
                          <a:effectLst/>
                          <a:latin typeface="Arial" charset="0"/>
                          <a:cs typeface="Arial" charset="0"/>
                        </a:rPr>
                        <a:t>Kategori</a:t>
                      </a:r>
                      <a:endParaRPr kumimoji="0" lang="tr-TR" sz="4600" b="0" i="0" u="none" strike="noStrike" cap="none" normalizeH="0" baseline="0" dirty="0" smtClean="0">
                        <a:ln>
                          <a:noFill/>
                        </a:ln>
                        <a:solidFill>
                          <a:srgbClr val="000099"/>
                        </a:solidFill>
                        <a:effectLst/>
                        <a:latin typeface="Arial" charset="0"/>
                      </a:endParaRP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65722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0,2</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Pratik Olarak İmkansız</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65881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0,5</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Zayıf İhtimal</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65881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1</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Oldukça Düşük İhtimal</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65881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3</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Nadir fakat Olabilir</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65722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6</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Kuvvetle Muhtemel</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65881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10</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Çok Kuvvetli İhtimal</a:t>
                      </a:r>
                    </a:p>
                  </a:txBody>
                  <a:tcPr marL="91439" marR="91439"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bl>
          </a:graphicData>
        </a:graphic>
      </p:graphicFrame>
      <p:sp>
        <p:nvSpPr>
          <p:cNvPr id="5" name="Rectangle 36"/>
          <p:cNvSpPr>
            <a:spLocks noChangeArrowheads="1"/>
          </p:cNvSpPr>
          <p:nvPr>
            <p:custDataLst>
              <p:tags r:id="rId2"/>
            </p:custDataLst>
          </p:nvPr>
        </p:nvSpPr>
        <p:spPr bwMode="auto">
          <a:xfrm>
            <a:off x="357188" y="260350"/>
            <a:ext cx="8786812" cy="1077913"/>
          </a:xfrm>
          <a:prstGeom prst="rect">
            <a:avLst/>
          </a:prstGeom>
          <a:noFill/>
          <a:ln w="50800">
            <a:noFill/>
            <a:miter lim="800000"/>
            <a:headEnd/>
            <a:tailEnd/>
          </a:ln>
        </p:spPr>
        <p:txBody>
          <a:bodyPr>
            <a:spAutoFit/>
          </a:bodyPr>
          <a:lstStyle/>
          <a:p>
            <a:pPr algn="ctr" eaLnBrk="0" hangingPunct="0">
              <a:defRPr/>
            </a:pPr>
            <a:r>
              <a:rPr lang="tr-TR" sz="4400" b="1" dirty="0">
                <a:solidFill>
                  <a:schemeClr val="tx2"/>
                </a:solidFill>
                <a:effectLst>
                  <a:outerShdw blurRad="38100" dist="38100" dir="2700000" algn="tl">
                    <a:srgbClr val="000000">
                      <a:alpha val="43137"/>
                    </a:srgbClr>
                  </a:outerShdw>
                </a:effectLst>
                <a:latin typeface="+mj-lt"/>
                <a:ea typeface="+mj-ea"/>
                <a:cs typeface="+mj-cs"/>
              </a:rPr>
              <a:t>Tablo 1-İhtimal Skalası</a:t>
            </a:r>
          </a:p>
          <a:p>
            <a:pPr eaLnBrk="0" hangingPunct="0">
              <a:defRPr/>
            </a:pPr>
            <a:r>
              <a:rPr kumimoji="1" lang="tr-TR" sz="2000" b="1" dirty="0">
                <a:solidFill>
                  <a:srgbClr val="663300"/>
                </a:solidFill>
                <a:cs typeface="Times New Roman" pitchFamily="18" charset="0"/>
              </a:rPr>
              <a:t>ihtimal :</a:t>
            </a:r>
            <a:r>
              <a:rPr kumimoji="1" lang="tr-TR" sz="2000" b="1" dirty="0">
                <a:cs typeface="Times New Roman" pitchFamily="18" charset="0"/>
              </a:rPr>
              <a:t> Zarar ya da hasar</a:t>
            </a:r>
            <a:r>
              <a:rPr lang="tr-TR" sz="2000" b="1" dirty="0"/>
              <a:t>ı</a:t>
            </a:r>
            <a:r>
              <a:rPr kumimoji="1" lang="tr-TR" sz="2000" b="1" dirty="0">
                <a:cs typeface="Times New Roman" pitchFamily="18" charset="0"/>
              </a:rPr>
              <a:t>n zaman içinde gerçekle</a:t>
            </a:r>
            <a:r>
              <a:rPr lang="tr-TR" sz="2000" dirty="0">
                <a:effectLst>
                  <a:outerShdw blurRad="38100" dist="38100" dir="2700000" algn="tl">
                    <a:srgbClr val="C0C0C0"/>
                  </a:outerShdw>
                </a:effectLst>
              </a:rPr>
              <a:t>ş</a:t>
            </a:r>
            <a:r>
              <a:rPr kumimoji="1" lang="tr-TR" sz="2000" b="1" dirty="0">
                <a:cs typeface="Times New Roman" pitchFamily="18" charset="0"/>
              </a:rPr>
              <a:t>me ihtimali </a:t>
            </a:r>
          </a:p>
        </p:txBody>
      </p:sp>
    </p:spTree>
    <p:extLst>
      <p:ext uri="{BB962C8B-B14F-4D97-AF65-F5344CB8AC3E}">
        <p14:creationId xmlns:p14="http://schemas.microsoft.com/office/powerpoint/2010/main" val="1086331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63"/>
          <p:cNvGraphicFramePr>
            <a:graphicFrameLocks noGrp="1"/>
          </p:cNvGraphicFramePr>
          <p:nvPr>
            <p:custDataLst>
              <p:tags r:id="rId1"/>
            </p:custDataLst>
          </p:nvPr>
        </p:nvGraphicFramePr>
        <p:xfrm>
          <a:off x="533400" y="1700213"/>
          <a:ext cx="7999413" cy="4630736"/>
        </p:xfrm>
        <a:graphic>
          <a:graphicData uri="http://schemas.openxmlformats.org/drawingml/2006/table">
            <a:tbl>
              <a:tblPr/>
              <a:tblGrid>
                <a:gridCol w="1055029">
                  <a:extLst>
                    <a:ext uri="{9D8B030D-6E8A-4147-A177-3AD203B41FA5}">
                      <a16:colId xmlns="" xmlns:a16="http://schemas.microsoft.com/office/drawing/2014/main" val="20000"/>
                    </a:ext>
                  </a:extLst>
                </a:gridCol>
                <a:gridCol w="1559034">
                  <a:extLst>
                    <a:ext uri="{9D8B030D-6E8A-4147-A177-3AD203B41FA5}">
                      <a16:colId xmlns="" xmlns:a16="http://schemas.microsoft.com/office/drawing/2014/main" val="20001"/>
                    </a:ext>
                  </a:extLst>
                </a:gridCol>
                <a:gridCol w="5385350">
                  <a:extLst>
                    <a:ext uri="{9D8B030D-6E8A-4147-A177-3AD203B41FA5}">
                      <a16:colId xmlns="" xmlns:a16="http://schemas.microsoft.com/office/drawing/2014/main" val="20002"/>
                    </a:ext>
                  </a:extLst>
                </a:gridCol>
              </a:tblGrid>
              <a:tr h="515928">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400" b="1" i="0" u="none" strike="noStrike" cap="none" normalizeH="0" baseline="0" dirty="0" smtClean="0">
                          <a:ln>
                            <a:noFill/>
                          </a:ln>
                          <a:solidFill>
                            <a:srgbClr val="000099"/>
                          </a:solidFill>
                          <a:effectLst/>
                          <a:latin typeface="Arial" charset="0"/>
                        </a:rPr>
                        <a:t>Değer</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bg1"/>
                        </a:buClr>
                        <a:buSzTx/>
                        <a:buFontTx/>
                        <a:buNone/>
                        <a:tabLst/>
                      </a:pPr>
                      <a:r>
                        <a:rPr kumimoji="0" lang="tr-TR" sz="2400" b="0" i="0" u="none" strike="noStrike" cap="none" normalizeH="0" baseline="0" dirty="0" smtClean="0">
                          <a:ln>
                            <a:noFill/>
                          </a:ln>
                          <a:solidFill>
                            <a:srgbClr val="000099"/>
                          </a:solidFill>
                          <a:effectLst/>
                          <a:latin typeface="Arial" charset="0"/>
                        </a:rPr>
                        <a:t>Açıklama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bg1"/>
                        </a:buClr>
                        <a:buSzTx/>
                        <a:buFontTx/>
                        <a:buNone/>
                        <a:tabLst/>
                      </a:pPr>
                      <a:r>
                        <a:rPr kumimoji="1" lang="tr-TR" sz="2600" b="1" i="0" u="none" strike="noStrike" cap="none" normalizeH="0" baseline="0" dirty="0" smtClean="0">
                          <a:ln>
                            <a:noFill/>
                          </a:ln>
                          <a:solidFill>
                            <a:srgbClr val="000099"/>
                          </a:solidFill>
                          <a:effectLst/>
                          <a:latin typeface="Arial" charset="0"/>
                          <a:cs typeface="Arial" charset="0"/>
                        </a:rPr>
                        <a:t>Kategori</a:t>
                      </a:r>
                      <a:endParaRPr kumimoji="0" lang="tr-TR" sz="4600" b="0" i="0" u="none" strike="noStrike" cap="none" normalizeH="0" baseline="0" dirty="0" smtClean="0">
                        <a:ln>
                          <a:noFill/>
                        </a:ln>
                        <a:solidFill>
                          <a:srgbClr val="000099"/>
                        </a:solidFill>
                        <a:effectLst/>
                        <a:latin typeface="Arial" charset="0"/>
                      </a:endParaRP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69056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0,5</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Çok Nadir</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Yılda bir ya da daha az</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79533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1</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Oldukça Nadir</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Yılda bir ya da birkaç kez</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66675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2</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Nadir</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Ayda bir ya da birkaç kez</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65246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3</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Ara sıra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Haftada bir ya da birkaç kez</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65563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6</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Sıklıkla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Günde bir ya da daha fazla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65405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800" b="1" i="0" u="none" strike="noStrike" cap="none" normalizeH="0" baseline="0" smtClean="0">
                          <a:ln>
                            <a:noFill/>
                          </a:ln>
                          <a:solidFill>
                            <a:srgbClr val="000099"/>
                          </a:solidFill>
                          <a:effectLst/>
                          <a:latin typeface="Arial" charset="0"/>
                        </a:rPr>
                        <a:t>10</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000" b="0" i="0" u="none" strike="noStrike" cap="none" normalizeH="0" baseline="0" smtClean="0">
                          <a:ln>
                            <a:noFill/>
                          </a:ln>
                          <a:solidFill>
                            <a:srgbClr val="000099"/>
                          </a:solidFill>
                          <a:effectLst/>
                          <a:latin typeface="Arial" charset="0"/>
                        </a:rPr>
                        <a:t>Sürekli</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000099"/>
                          </a:solidFill>
                          <a:effectLst/>
                          <a:latin typeface="Arial" charset="0"/>
                        </a:rPr>
                        <a:t>Sürekli ya da saatte birden fazla</a:t>
                      </a:r>
                    </a:p>
                  </a:txBody>
                  <a:tcPr horzOverflow="overflow">
                    <a:lnL w="57150" cap="flat" cmpd="sng" algn="ctr">
                      <a:solidFill>
                        <a:srgbClr val="660033"/>
                      </a:solidFill>
                      <a:prstDash val="solid"/>
                      <a:round/>
                      <a:headEnd type="none" w="med" len="med"/>
                      <a:tailEnd type="none" w="med" len="med"/>
                    </a:lnL>
                    <a:lnR w="57150" cap="flat" cmpd="sng" algn="ctr">
                      <a:solidFill>
                        <a:srgbClr val="660033"/>
                      </a:solidFill>
                      <a:prstDash val="solid"/>
                      <a:round/>
                      <a:headEnd type="none" w="med" len="med"/>
                      <a:tailEnd type="none" w="med" len="med"/>
                    </a:lnR>
                    <a:lnT w="57150" cap="flat" cmpd="sng" algn="ctr">
                      <a:solidFill>
                        <a:srgbClr val="660033"/>
                      </a:solidFill>
                      <a:prstDash val="solid"/>
                      <a:round/>
                      <a:headEnd type="none" w="med" len="med"/>
                      <a:tailEnd type="none" w="med" len="med"/>
                    </a:lnT>
                    <a:lnB w="57150" cap="flat" cmpd="sng" algn="ctr">
                      <a:solidFill>
                        <a:srgbClr val="660033"/>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bl>
          </a:graphicData>
        </a:graphic>
      </p:graphicFrame>
      <p:sp>
        <p:nvSpPr>
          <p:cNvPr id="5" name="Rectangle 28"/>
          <p:cNvSpPr>
            <a:spLocks noChangeArrowheads="1"/>
          </p:cNvSpPr>
          <p:nvPr/>
        </p:nvSpPr>
        <p:spPr bwMode="auto">
          <a:xfrm>
            <a:off x="250825" y="476250"/>
            <a:ext cx="8532813" cy="1139825"/>
          </a:xfrm>
          <a:prstGeom prst="rect">
            <a:avLst/>
          </a:prstGeom>
          <a:noFill/>
          <a:ln w="50800">
            <a:noFill/>
            <a:miter lim="800000"/>
            <a:headEnd/>
            <a:tailEnd/>
          </a:ln>
        </p:spPr>
        <p:txBody>
          <a:bodyPr>
            <a:spAutoFit/>
          </a:bodyPr>
          <a:lstStyle/>
          <a:p>
            <a:pPr algn="ctr" eaLnBrk="0" hangingPunct="0">
              <a:defRPr/>
            </a:pPr>
            <a:r>
              <a:rPr lang="tr-TR" sz="4400" b="1" dirty="0">
                <a:solidFill>
                  <a:schemeClr val="tx2"/>
                </a:solidFill>
                <a:effectLst>
                  <a:outerShdw blurRad="38100" dist="38100" dir="2700000" algn="tl">
                    <a:srgbClr val="000000">
                      <a:alpha val="43137"/>
                    </a:srgbClr>
                  </a:outerShdw>
                </a:effectLst>
                <a:latin typeface="+mj-lt"/>
                <a:ea typeface="+mj-ea"/>
                <a:cs typeface="+mj-cs"/>
              </a:rPr>
              <a:t>Tablo: 2  Frekans (</a:t>
            </a:r>
            <a:r>
              <a:rPr lang="tr-TR" sz="4400" b="1" dirty="0" err="1">
                <a:solidFill>
                  <a:schemeClr val="tx2"/>
                </a:solidFill>
                <a:effectLst>
                  <a:outerShdw blurRad="38100" dist="38100" dir="2700000" algn="tl">
                    <a:srgbClr val="000000">
                      <a:alpha val="43137"/>
                    </a:srgbClr>
                  </a:outerShdw>
                </a:effectLst>
                <a:latin typeface="+mj-lt"/>
                <a:ea typeface="+mj-ea"/>
                <a:cs typeface="+mj-cs"/>
              </a:rPr>
              <a:t>maruziyet</a:t>
            </a:r>
            <a:r>
              <a:rPr lang="tr-TR" sz="4400" b="1" dirty="0">
                <a:solidFill>
                  <a:schemeClr val="tx2"/>
                </a:solidFill>
                <a:effectLst>
                  <a:outerShdw blurRad="38100" dist="38100" dir="2700000" algn="tl">
                    <a:srgbClr val="000000">
                      <a:alpha val="43137"/>
                    </a:srgbClr>
                  </a:outerShdw>
                </a:effectLst>
                <a:latin typeface="+mj-lt"/>
                <a:ea typeface="+mj-ea"/>
                <a:cs typeface="+mj-cs"/>
              </a:rPr>
              <a:t>) Skalası</a:t>
            </a:r>
          </a:p>
          <a:p>
            <a:pPr algn="ctr" eaLnBrk="0" hangingPunct="0">
              <a:defRPr/>
            </a:pPr>
            <a:r>
              <a:rPr kumimoji="1" lang="tr-TR" sz="2400" b="1" dirty="0"/>
              <a:t>Frekans: Tehlikeye maruz kalma sıklığı</a:t>
            </a:r>
          </a:p>
        </p:txBody>
      </p:sp>
    </p:spTree>
    <p:extLst>
      <p:ext uri="{BB962C8B-B14F-4D97-AF65-F5344CB8AC3E}">
        <p14:creationId xmlns:p14="http://schemas.microsoft.com/office/powerpoint/2010/main" val="19049571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646113" y="392113"/>
            <a:ext cx="8229600" cy="927100"/>
          </a:xfrm>
        </p:spPr>
        <p:txBody>
          <a:bodyPr/>
          <a:lstStyle/>
          <a:p>
            <a:pPr>
              <a:defRPr/>
            </a:pPr>
            <a:r>
              <a:rPr lang="tr-TR" sz="4400" b="1" dirty="0">
                <a:effectLst>
                  <a:outerShdw blurRad="38100" dist="38100" dir="2700000" algn="tl">
                    <a:srgbClr val="000000">
                      <a:alpha val="43137"/>
                    </a:srgbClr>
                  </a:outerShdw>
                </a:effectLst>
              </a:rPr>
              <a:t>Tablo: 3  Etki/Zarar-Sonuç Skalası</a:t>
            </a:r>
          </a:p>
        </p:txBody>
      </p:sp>
      <p:sp>
        <p:nvSpPr>
          <p:cNvPr id="5" name="6 İçerik Yer Tutucusu"/>
          <p:cNvSpPr>
            <a:spLocks noGrp="1"/>
          </p:cNvSpPr>
          <p:nvPr>
            <p:ph idx="1"/>
          </p:nvPr>
        </p:nvSpPr>
        <p:spPr>
          <a:xfrm>
            <a:off x="468313" y="1557338"/>
            <a:ext cx="8229600" cy="4389437"/>
          </a:xfrm>
        </p:spPr>
        <p:txBody>
          <a:bodyPr/>
          <a:lstStyle/>
          <a:p>
            <a:r>
              <a:rPr lang="tr-TR" sz="1200" smtClean="0"/>
              <a:t>Derece: Tehlikenin gerçekleşmesi halinde insan, işyeri ve çevre üzerinde oluşturacağı zarar ya da hasarın şiddeti</a:t>
            </a:r>
          </a:p>
          <a:p>
            <a:endParaRPr lang="tr-TR" smtClean="0"/>
          </a:p>
        </p:txBody>
      </p:sp>
      <p:graphicFrame>
        <p:nvGraphicFramePr>
          <p:cNvPr id="8" name="Group 41"/>
          <p:cNvGraphicFramePr>
            <a:graphicFrameLocks noGrp="1"/>
          </p:cNvGraphicFramePr>
          <p:nvPr>
            <p:custDataLst>
              <p:tags r:id="rId1"/>
            </p:custDataLst>
          </p:nvPr>
        </p:nvGraphicFramePr>
        <p:xfrm>
          <a:off x="684213" y="1916113"/>
          <a:ext cx="8072437" cy="4584700"/>
        </p:xfrm>
        <a:graphic>
          <a:graphicData uri="http://schemas.openxmlformats.org/drawingml/2006/table">
            <a:tbl>
              <a:tblPr/>
              <a:tblGrid>
                <a:gridCol w="928688">
                  <a:extLst>
                    <a:ext uri="{9D8B030D-6E8A-4147-A177-3AD203B41FA5}">
                      <a16:colId xmlns="" xmlns:a16="http://schemas.microsoft.com/office/drawing/2014/main" val="20000"/>
                    </a:ext>
                  </a:extLst>
                </a:gridCol>
                <a:gridCol w="1214437">
                  <a:extLst>
                    <a:ext uri="{9D8B030D-6E8A-4147-A177-3AD203B41FA5}">
                      <a16:colId xmlns="" xmlns:a16="http://schemas.microsoft.com/office/drawing/2014/main" val="20001"/>
                    </a:ext>
                  </a:extLst>
                </a:gridCol>
                <a:gridCol w="5929312">
                  <a:extLst>
                    <a:ext uri="{9D8B030D-6E8A-4147-A177-3AD203B41FA5}">
                      <a16:colId xmlns="" xmlns:a16="http://schemas.microsoft.com/office/drawing/2014/main" val="20002"/>
                    </a:ext>
                  </a:extLst>
                </a:gridCol>
              </a:tblGrid>
              <a:tr h="100196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dirty="0" smtClean="0">
                          <a:ln>
                            <a:noFill/>
                          </a:ln>
                          <a:solidFill>
                            <a:srgbClr val="FF3300"/>
                          </a:solidFill>
                          <a:effectLst/>
                          <a:latin typeface="Arial" charset="0"/>
                          <a:ea typeface="Arial Unicode MS" pitchFamily="34" charset="-128"/>
                          <a:cs typeface="Arial Unicode MS" pitchFamily="34" charset="-128"/>
                        </a:rPr>
                        <a:t>Değer</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dirty="0" smtClean="0">
                          <a:ln>
                            <a:noFill/>
                          </a:ln>
                          <a:solidFill>
                            <a:srgbClr val="FF3300"/>
                          </a:solidFill>
                          <a:effectLst/>
                          <a:latin typeface="Arial" charset="0"/>
                          <a:ea typeface="Arial Unicode MS" pitchFamily="34" charset="-128"/>
                          <a:cs typeface="Arial Unicode MS" pitchFamily="34" charset="-128"/>
                        </a:rPr>
                        <a:t>Açıklama</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800" b="0" i="0" u="none" strike="noStrike" cap="none" normalizeH="0" baseline="0" dirty="0" smtClean="0">
                          <a:ln>
                            <a:noFill/>
                          </a:ln>
                          <a:solidFill>
                            <a:srgbClr val="FF3300"/>
                          </a:solidFill>
                          <a:effectLst/>
                          <a:latin typeface="Arial" charset="0"/>
                          <a:ea typeface="Arial Unicode MS" pitchFamily="34" charset="-128"/>
                          <a:cs typeface="Arial Unicode MS" pitchFamily="34" charset="-128"/>
                        </a:rPr>
                        <a:t>Kategori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698587">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1</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Dikkate Alınmalı</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Hafif-Zararsız veya önemsiz</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57157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3</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Önemli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Minör-Düşük iş kaybı, küçük hasar, ilk Yrd.</a:t>
                      </a:r>
                      <a:endParaRPr kumimoji="0" lang="tr-TR" sz="2000" b="1" i="0" u="none" strike="noStrike" cap="none" normalizeH="0" baseline="0" smtClean="0">
                        <a:ln>
                          <a:noFill/>
                        </a:ln>
                        <a:solidFill>
                          <a:srgbClr val="0000FF"/>
                        </a:solidFill>
                        <a:effectLst/>
                        <a:latin typeface="Arial" charset="0"/>
                        <a:ea typeface="Arial Unicode MS" pitchFamily="34" charset="-128"/>
                        <a:cs typeface="Arial Unicode MS" pitchFamily="34" charset="-128"/>
                      </a:endParaRP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55728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7</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Ciddi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Majör-Önemli Zarar, Dış tedavi, işgünü kaybı</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64232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15</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Çok Ciddi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bg1"/>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Sakatlık, uzuv kaybı, çevresel etki</a:t>
                      </a:r>
                      <a:endParaRPr kumimoji="0" lang="tr-TR" sz="2000" b="1" i="0" u="none" strike="noStrike" cap="none" normalizeH="0" baseline="0" smtClean="0">
                        <a:ln>
                          <a:noFill/>
                        </a:ln>
                        <a:solidFill>
                          <a:srgbClr val="0000FF"/>
                        </a:solidFill>
                        <a:effectLst/>
                        <a:latin typeface="Arial" charset="0"/>
                        <a:ea typeface="Arial Unicode MS" pitchFamily="34" charset="-128"/>
                        <a:cs typeface="Arial Unicode MS" pitchFamily="34" charset="-128"/>
                      </a:endParaRP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555694">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40</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smtClean="0">
                          <a:ln>
                            <a:noFill/>
                          </a:ln>
                          <a:solidFill>
                            <a:srgbClr val="000000"/>
                          </a:solidFill>
                          <a:effectLst/>
                          <a:latin typeface="Arial" charset="0"/>
                          <a:ea typeface="Arial Unicode MS" pitchFamily="34" charset="-128"/>
                          <a:cs typeface="Arial Unicode MS" pitchFamily="34" charset="-128"/>
                        </a:rPr>
                        <a:t>Çok Kötü</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1" lang="tr-TR" sz="2000" b="1" i="0" u="none" strike="noStrike" cap="none" normalizeH="0" baseline="0" smtClean="0">
                          <a:ln>
                            <a:noFill/>
                          </a:ln>
                          <a:solidFill>
                            <a:srgbClr val="0000FF"/>
                          </a:solidFill>
                          <a:effectLst/>
                          <a:latin typeface="Arial" charset="0"/>
                          <a:ea typeface="Arial Unicode MS" pitchFamily="34" charset="-128"/>
                          <a:cs typeface="Arial" charset="0"/>
                        </a:rPr>
                        <a:t>Ölüm, Tam maluliyet, Ağır çevr. etkisi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55728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dirty="0" smtClean="0">
                          <a:ln>
                            <a:noFill/>
                          </a:ln>
                          <a:solidFill>
                            <a:srgbClr val="000000"/>
                          </a:solidFill>
                          <a:effectLst/>
                          <a:latin typeface="Arial" charset="0"/>
                          <a:ea typeface="Arial Unicode MS" pitchFamily="34" charset="-128"/>
                          <a:cs typeface="Arial Unicode MS" pitchFamily="34" charset="-128"/>
                        </a:rPr>
                        <a:t>100</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800" b="1" i="0" u="none" strike="noStrike" cap="none" normalizeH="0" baseline="0" dirty="0" smtClean="0">
                          <a:ln>
                            <a:noFill/>
                          </a:ln>
                          <a:solidFill>
                            <a:srgbClr val="000000"/>
                          </a:solidFill>
                          <a:effectLst/>
                          <a:latin typeface="Arial" charset="0"/>
                          <a:ea typeface="Arial Unicode MS" pitchFamily="34" charset="-128"/>
                          <a:cs typeface="Arial Unicode MS" pitchFamily="34" charset="-128"/>
                        </a:rPr>
                        <a:t>Felaket</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1" lang="tr-TR" sz="2000" b="1" i="0" u="none" strike="noStrike" cap="none" normalizeH="0" baseline="0" dirty="0" smtClean="0">
                          <a:ln>
                            <a:noFill/>
                          </a:ln>
                          <a:solidFill>
                            <a:srgbClr val="0000FF"/>
                          </a:solidFill>
                          <a:effectLst/>
                          <a:latin typeface="Arial" charset="0"/>
                          <a:ea typeface="Arial Unicode MS" pitchFamily="34" charset="-128"/>
                          <a:cs typeface="Arial" charset="0"/>
                        </a:rPr>
                        <a:t>Birden çok ölüm,  önemli  çevre felaketi</a:t>
                      </a:r>
                    </a:p>
                  </a:txBody>
                  <a:tcPr marL="90000" marR="90000" marT="46806" marB="46806" anchor="ctr" horzOverflow="overflow">
                    <a:lnL w="57150" cap="flat" cmpd="sng" algn="ctr">
                      <a:solidFill>
                        <a:srgbClr val="800000"/>
                      </a:solidFill>
                      <a:prstDash val="solid"/>
                      <a:round/>
                      <a:headEnd type="none" w="med" len="med"/>
                      <a:tailEnd type="none" w="med" len="med"/>
                    </a:lnL>
                    <a:lnR w="57150" cap="flat" cmpd="sng" algn="ctr">
                      <a:solidFill>
                        <a:srgbClr val="800000"/>
                      </a:solidFill>
                      <a:prstDash val="solid"/>
                      <a:round/>
                      <a:headEnd type="none" w="med" len="med"/>
                      <a:tailEnd type="none" w="med" len="med"/>
                    </a:lnR>
                    <a:lnT w="57150" cap="flat" cmpd="sng" algn="ctr">
                      <a:solidFill>
                        <a:srgbClr val="800000"/>
                      </a:solidFill>
                      <a:prstDash val="solid"/>
                      <a:round/>
                      <a:headEnd type="none" w="med" len="med"/>
                      <a:tailEnd type="none" w="med" len="med"/>
                    </a:lnT>
                    <a:lnB w="57150" cap="flat" cmpd="sng" algn="ctr">
                      <a:solidFill>
                        <a:srgbClr val="8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37757806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6"/>
          <p:cNvSpPr>
            <a:spLocks noGrp="1" noChangeArrowheads="1"/>
          </p:cNvSpPr>
          <p:nvPr>
            <p:ph type="title"/>
          </p:nvPr>
        </p:nvSpPr>
        <p:spPr>
          <a:xfrm>
            <a:off x="468313" y="620713"/>
            <a:ext cx="8229600" cy="782637"/>
          </a:xfrm>
        </p:spPr>
        <p:txBody>
          <a:bodyPr/>
          <a:lstStyle/>
          <a:p>
            <a:pPr>
              <a:defRPr/>
            </a:pPr>
            <a:r>
              <a:rPr lang="tr-TR" sz="4400" b="1" dirty="0">
                <a:effectLst>
                  <a:outerShdw blurRad="38100" dist="38100" dir="2700000" algn="tl">
                    <a:srgbClr val="000000">
                      <a:alpha val="43137"/>
                    </a:srgbClr>
                  </a:outerShdw>
                </a:effectLst>
              </a:rPr>
              <a:t>Risk Düzeyine Göre Karar ve Eylem</a:t>
            </a:r>
          </a:p>
        </p:txBody>
      </p:sp>
      <p:graphicFrame>
        <p:nvGraphicFramePr>
          <p:cNvPr id="5" name="Group 110"/>
          <p:cNvGraphicFramePr>
            <a:graphicFrameLocks noGrp="1"/>
          </p:cNvGraphicFramePr>
          <p:nvPr>
            <p:ph idx="1"/>
            <p:extLst/>
          </p:nvPr>
        </p:nvGraphicFramePr>
        <p:xfrm>
          <a:off x="457200" y="1600200"/>
          <a:ext cx="8229600" cy="4835539"/>
        </p:xfrm>
        <a:graphic>
          <a:graphicData uri="http://schemas.openxmlformats.org/drawingml/2006/table">
            <a:tbl>
              <a:tblPr/>
              <a:tblGrid>
                <a:gridCol w="514396">
                  <a:extLst>
                    <a:ext uri="{9D8B030D-6E8A-4147-A177-3AD203B41FA5}">
                      <a16:colId xmlns="" xmlns:a16="http://schemas.microsoft.com/office/drawing/2014/main" val="20000"/>
                    </a:ext>
                  </a:extLst>
                </a:gridCol>
                <a:gridCol w="1826099">
                  <a:extLst>
                    <a:ext uri="{9D8B030D-6E8A-4147-A177-3AD203B41FA5}">
                      <a16:colId xmlns="" xmlns:a16="http://schemas.microsoft.com/office/drawing/2014/main" val="20001"/>
                    </a:ext>
                  </a:extLst>
                </a:gridCol>
                <a:gridCol w="2002904">
                  <a:extLst>
                    <a:ext uri="{9D8B030D-6E8A-4147-A177-3AD203B41FA5}">
                      <a16:colId xmlns="" xmlns:a16="http://schemas.microsoft.com/office/drawing/2014/main" val="20002"/>
                    </a:ext>
                  </a:extLst>
                </a:gridCol>
                <a:gridCol w="3886201">
                  <a:extLst>
                    <a:ext uri="{9D8B030D-6E8A-4147-A177-3AD203B41FA5}">
                      <a16:colId xmlns="" xmlns:a16="http://schemas.microsoft.com/office/drawing/2014/main" val="20003"/>
                    </a:ext>
                  </a:extLst>
                </a:gridCol>
              </a:tblGrid>
              <a:tr h="540164">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1200" b="1" i="0" u="none" strike="noStrike" cap="none" normalizeH="0" baseline="0" dirty="0" smtClean="0">
                          <a:ln>
                            <a:noFill/>
                          </a:ln>
                          <a:solidFill>
                            <a:srgbClr val="000000"/>
                          </a:solidFill>
                          <a:effectLst>
                            <a:outerShdw blurRad="38100" dist="38100" dir="2700000" algn="tl">
                              <a:srgbClr val="FFFFFF"/>
                            </a:outerShdw>
                          </a:effectLst>
                          <a:latin typeface="Arial" charset="0"/>
                        </a:rPr>
                        <a:t>Sıra</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000" b="1" i="0" u="none" strike="noStrike" cap="none" normalizeH="0" baseline="0" dirty="0" smtClean="0">
                          <a:ln>
                            <a:noFill/>
                          </a:ln>
                          <a:solidFill>
                            <a:srgbClr val="000000"/>
                          </a:solidFill>
                          <a:effectLst>
                            <a:outerShdw blurRad="38100" dist="38100" dir="2700000" algn="tl">
                              <a:srgbClr val="FFFFFF"/>
                            </a:outerShdw>
                          </a:effectLst>
                          <a:latin typeface="Arial" charset="0"/>
                        </a:rPr>
                        <a:t>Risk Değeri</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400" b="1" i="0" u="none" strike="noStrike" cap="none" normalizeH="0" baseline="0" dirty="0" smtClean="0">
                          <a:ln>
                            <a:noFill/>
                          </a:ln>
                          <a:solidFill>
                            <a:srgbClr val="000000"/>
                          </a:solidFill>
                          <a:effectLst>
                            <a:outerShdw blurRad="38100" dist="38100" dir="2700000" algn="tl">
                              <a:srgbClr val="FFFFFF"/>
                            </a:outerShdw>
                          </a:effectLst>
                          <a:latin typeface="Arial" charset="0"/>
                        </a:rPr>
                        <a:t>Karar</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400" b="1" i="0" u="none" strike="noStrike" cap="none" normalizeH="0" baseline="0" dirty="0" smtClean="0">
                          <a:ln>
                            <a:noFill/>
                          </a:ln>
                          <a:solidFill>
                            <a:srgbClr val="000000"/>
                          </a:solidFill>
                          <a:effectLst>
                            <a:outerShdw blurRad="38100" dist="38100" dir="2700000" algn="tl">
                              <a:srgbClr val="FFFFFF"/>
                            </a:outerShdw>
                          </a:effectLst>
                          <a:latin typeface="Arial" charset="0"/>
                        </a:rPr>
                        <a:t>EYLEM</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109725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1</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R≤20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FF"/>
                          </a:solidFill>
                          <a:effectLst/>
                          <a:latin typeface="Arial" charset="0"/>
                        </a:rPr>
                        <a:t>Kabul Edilebilir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Acil tedbir gerekmeyebilir</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533776">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2</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20&lt;R≤ 70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FF"/>
                          </a:solidFill>
                          <a:effectLst/>
                          <a:latin typeface="Arial" charset="0"/>
                        </a:rPr>
                        <a:t>Kesin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Eylem planına alınmalı</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109725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3</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70 &lt;R≤200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FF"/>
                          </a:solidFill>
                          <a:effectLst/>
                          <a:latin typeface="Arial" charset="0"/>
                        </a:rPr>
                        <a:t>Önemli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Dikkatle izlenmeli ve yıllık eylem planına alınarak giderilmeli</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76198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4</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200 &lt;R≤ 400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FF"/>
                          </a:solidFill>
                          <a:effectLst/>
                          <a:latin typeface="Arial" charset="0"/>
                        </a:rPr>
                        <a:t>Yüksek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Kısa vadeli eylem planına alınarak giderilmeli</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805087">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00"/>
                          </a:solidFill>
                          <a:effectLst/>
                          <a:latin typeface="Arial" charset="0"/>
                        </a:rPr>
                        <a:t>5</a:t>
                      </a:r>
                    </a:p>
                  </a:txBody>
                  <a:tcPr marL="96640" marR="96640"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dirty="0" smtClean="0">
                          <a:ln>
                            <a:noFill/>
                          </a:ln>
                          <a:solidFill>
                            <a:srgbClr val="000000"/>
                          </a:solidFill>
                          <a:effectLst/>
                          <a:latin typeface="Arial" charset="0"/>
                        </a:rPr>
                        <a:t>R&gt;400</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1" i="0" u="none" strike="noStrike" cap="none" normalizeH="0" baseline="0" smtClean="0">
                          <a:ln>
                            <a:noFill/>
                          </a:ln>
                          <a:solidFill>
                            <a:srgbClr val="0000FF"/>
                          </a:solidFill>
                          <a:effectLst/>
                          <a:latin typeface="Arial" charset="0"/>
                        </a:rPr>
                        <a:t>Çok Yüksek Risk</a:t>
                      </a:r>
                    </a:p>
                  </a:txBody>
                  <a:tcPr marL="96640" marR="96640"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tr-TR" sz="2200" b="0" i="0" u="none" strike="noStrike" cap="none" normalizeH="0" baseline="0" dirty="0" smtClean="0">
                          <a:ln>
                            <a:noFill/>
                          </a:ln>
                          <a:solidFill>
                            <a:srgbClr val="000000"/>
                          </a:solidFill>
                          <a:effectLst>
                            <a:outerShdw blurRad="38100" dist="38100" dir="2700000" algn="tl">
                              <a:srgbClr val="FFFFFF"/>
                            </a:outerShdw>
                          </a:effectLst>
                          <a:latin typeface="Arial" charset="0"/>
                        </a:rPr>
                        <a:t>Çalışmaya ara verilerek derhal tedbir alınmalı</a:t>
                      </a:r>
                    </a:p>
                  </a:txBody>
                  <a:tcPr marL="96640" marR="96640"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429987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Nicel (Karma) </a:t>
            </a:r>
            <a:r>
              <a:rPr lang="tr-TR" b="1" dirty="0"/>
              <a:t>Risk Değerlendirme Metotları </a:t>
            </a:r>
            <a:r>
              <a:rPr lang="tr-TR" dirty="0"/>
              <a:t/>
            </a:r>
            <a:br>
              <a:rPr lang="tr-TR" dirty="0"/>
            </a:br>
            <a:endParaRPr lang="tr-TR" dirty="0"/>
          </a:p>
        </p:txBody>
      </p:sp>
      <p:sp>
        <p:nvSpPr>
          <p:cNvPr id="3" name="Content Placeholder 2"/>
          <p:cNvSpPr>
            <a:spLocks noGrp="1"/>
          </p:cNvSpPr>
          <p:nvPr>
            <p:ph idx="1"/>
          </p:nvPr>
        </p:nvSpPr>
        <p:spPr/>
        <p:txBody>
          <a:bodyPr/>
          <a:lstStyle/>
          <a:p>
            <a:endParaRPr lang="tr-TR" dirty="0"/>
          </a:p>
          <a:p>
            <a:r>
              <a:rPr lang="tr-TR" dirty="0" smtClean="0"/>
              <a:t>«</a:t>
            </a:r>
            <a:r>
              <a:rPr lang="tr-TR" dirty="0"/>
              <a:t>Kantitatif (Quantitative-Nicel) risk analizinde, risk hesaplanırken sayısal-rakamsal yöntemler kullanılır.» </a:t>
            </a:r>
            <a:endParaRPr lang="tr-TR" dirty="0" smtClean="0"/>
          </a:p>
          <a:p>
            <a:endParaRPr lang="tr-TR" dirty="0"/>
          </a:p>
          <a:p>
            <a:r>
              <a:rPr lang="tr-TR" dirty="0"/>
              <a:t>«Bu metotta tehdidin olma ihtimali ile tehdidin etkisine sayısal değerler verilir ve bu değerler matematiksel ve mantıksal metotlar ile proses edilip risk değeri bulunur.» </a:t>
            </a:r>
          </a:p>
        </p:txBody>
      </p:sp>
    </p:spTree>
    <p:extLst>
      <p:ext uri="{BB962C8B-B14F-4D97-AF65-F5344CB8AC3E}">
        <p14:creationId xmlns:p14="http://schemas.microsoft.com/office/powerpoint/2010/main" val="124532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KARMA RİSK DEĞERLENDİRME METOTLARI </a:t>
            </a:r>
            <a:br>
              <a:rPr lang="tr-TR" b="1" dirty="0"/>
            </a:br>
            <a:endParaRPr lang="tr-TR" dirty="0"/>
          </a:p>
        </p:txBody>
      </p:sp>
      <p:sp>
        <p:nvSpPr>
          <p:cNvPr id="3" name="Content Placeholder 2"/>
          <p:cNvSpPr>
            <a:spLocks noGrp="1"/>
          </p:cNvSpPr>
          <p:nvPr>
            <p:ph idx="1"/>
          </p:nvPr>
        </p:nvSpPr>
        <p:spPr/>
        <p:txBody>
          <a:bodyPr>
            <a:normAutofit fontScale="85000" lnSpcReduction="20000"/>
          </a:bodyPr>
          <a:lstStyle/>
          <a:p>
            <a:pPr marL="0" indent="0">
              <a:buNone/>
            </a:pPr>
            <a:r>
              <a:rPr lang="tr-TR" dirty="0" smtClean="0"/>
              <a:t>• </a:t>
            </a:r>
            <a:r>
              <a:rPr lang="tr-TR" b="1" dirty="0"/>
              <a:t>Matris </a:t>
            </a:r>
            <a:endParaRPr lang="tr-TR" b="1" dirty="0" smtClean="0"/>
          </a:p>
          <a:p>
            <a:pPr marL="0" indent="0">
              <a:buNone/>
            </a:pPr>
            <a:endParaRPr lang="tr-TR" dirty="0"/>
          </a:p>
          <a:p>
            <a:pPr marL="0" indent="0">
              <a:buNone/>
            </a:pPr>
            <a:r>
              <a:rPr lang="tr-TR" dirty="0" smtClean="0"/>
              <a:t>• </a:t>
            </a:r>
            <a:r>
              <a:rPr lang="tr-TR" b="1" dirty="0"/>
              <a:t>Fine </a:t>
            </a:r>
            <a:r>
              <a:rPr lang="tr-TR" b="1" dirty="0" smtClean="0"/>
              <a:t>– Kinney</a:t>
            </a:r>
          </a:p>
          <a:p>
            <a:pPr marL="0" indent="0">
              <a:buNone/>
            </a:pPr>
            <a:endParaRPr lang="tr-TR" b="1" dirty="0"/>
          </a:p>
          <a:p>
            <a:pPr marL="0" indent="0">
              <a:buNone/>
            </a:pPr>
            <a:r>
              <a:rPr lang="tr-TR" b="1" dirty="0" smtClean="0"/>
              <a:t>Ridley Meotdu</a:t>
            </a:r>
          </a:p>
          <a:p>
            <a:pPr marL="0" indent="0">
              <a:buNone/>
            </a:pPr>
            <a:endParaRPr lang="tr-TR" dirty="0"/>
          </a:p>
          <a:p>
            <a:pPr marL="0" indent="0">
              <a:buNone/>
            </a:pPr>
            <a:r>
              <a:rPr lang="it-IT" dirty="0"/>
              <a:t>• Hata Modu ve Etkileri Analizi (FMEA) </a:t>
            </a:r>
            <a:endParaRPr lang="tr-TR" dirty="0" smtClean="0"/>
          </a:p>
          <a:p>
            <a:pPr marL="0" indent="0">
              <a:buNone/>
            </a:pPr>
            <a:endParaRPr lang="it-IT" dirty="0"/>
          </a:p>
          <a:p>
            <a:pPr marL="0" indent="0">
              <a:buNone/>
            </a:pPr>
            <a:r>
              <a:rPr lang="tr-TR" dirty="0"/>
              <a:t>• </a:t>
            </a:r>
            <a:r>
              <a:rPr lang="tr-TR" b="1" dirty="0"/>
              <a:t>Hata Ağacı Analizi (FTA) </a:t>
            </a:r>
            <a:endParaRPr lang="tr-TR" b="1" dirty="0" smtClean="0"/>
          </a:p>
          <a:p>
            <a:pPr marL="0" indent="0">
              <a:buNone/>
            </a:pPr>
            <a:endParaRPr lang="tr-TR" b="1" dirty="0" smtClean="0"/>
          </a:p>
          <a:p>
            <a:pPr marL="0" indent="0">
              <a:buNone/>
            </a:pPr>
            <a:r>
              <a:rPr lang="tr-TR" dirty="0" smtClean="0"/>
              <a:t>• </a:t>
            </a:r>
            <a:r>
              <a:rPr lang="tr-TR" b="1" dirty="0"/>
              <a:t>Kaza Sonuç Analizi (ETA) </a:t>
            </a:r>
          </a:p>
        </p:txBody>
      </p:sp>
    </p:spTree>
    <p:extLst>
      <p:ext uri="{BB962C8B-B14F-4D97-AF65-F5344CB8AC3E}">
        <p14:creationId xmlns:p14="http://schemas.microsoft.com/office/powerpoint/2010/main" val="3025156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734" y="365125"/>
            <a:ext cx="10515600" cy="1325563"/>
          </a:xfrm>
        </p:spPr>
        <p:txBody>
          <a:bodyPr/>
          <a:lstStyle/>
          <a:p>
            <a:r>
              <a:rPr lang="tr-TR" dirty="0"/>
              <a:t>Risk Değerlendirme Yöntemlerinin Seçilmesi </a:t>
            </a:r>
          </a:p>
        </p:txBody>
      </p:sp>
      <p:sp>
        <p:nvSpPr>
          <p:cNvPr id="3" name="Content Placeholder 2"/>
          <p:cNvSpPr>
            <a:spLocks noGrp="1"/>
          </p:cNvSpPr>
          <p:nvPr>
            <p:ph idx="1"/>
          </p:nvPr>
        </p:nvSpPr>
        <p:spPr>
          <a:xfrm>
            <a:off x="874734" y="3256441"/>
            <a:ext cx="10515600" cy="2317641"/>
          </a:xfrm>
        </p:spPr>
        <p:txBody>
          <a:bodyPr/>
          <a:lstStyle/>
          <a:p>
            <a:pPr marL="0" indent="0">
              <a:buNone/>
            </a:pPr>
            <a:r>
              <a:rPr lang="tr-TR" dirty="0"/>
              <a:t>Tüm işyerlerine uyacak bir risk analiz metodu mevcut değildir. İş sağlığı ve güvenliği uzmanı mevcut işyerinin özelliklerine göre hangi metodu uygulayacağına karar verip o metodu uygulamalıdır. </a:t>
            </a:r>
          </a:p>
          <a:p>
            <a:pPr marL="0" indent="0">
              <a:buNone/>
            </a:pPr>
            <a:endParaRPr lang="tr-TR" dirty="0"/>
          </a:p>
        </p:txBody>
      </p:sp>
    </p:spTree>
    <p:extLst>
      <p:ext uri="{BB962C8B-B14F-4D97-AF65-F5344CB8AC3E}">
        <p14:creationId xmlns:p14="http://schemas.microsoft.com/office/powerpoint/2010/main" val="1043398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Nitel Risk Analizine örnek;</a:t>
            </a:r>
            <a:endParaRPr lang="tr-TR" dirty="0"/>
          </a:p>
        </p:txBody>
      </p:sp>
      <p:sp>
        <p:nvSpPr>
          <p:cNvPr id="3" name="Content Placeholder 2"/>
          <p:cNvSpPr>
            <a:spLocks noGrp="1"/>
          </p:cNvSpPr>
          <p:nvPr>
            <p:ph idx="1"/>
          </p:nvPr>
        </p:nvSpPr>
        <p:spPr/>
        <p:txBody>
          <a:bodyPr>
            <a:normAutofit fontScale="92500" lnSpcReduction="10000"/>
          </a:bodyPr>
          <a:lstStyle/>
          <a:p>
            <a:pPr marL="0" indent="0">
              <a:buNone/>
            </a:pPr>
            <a:r>
              <a:rPr lang="tr-TR" dirty="0" smtClean="0"/>
              <a:t>Check – List Risk Analizi</a:t>
            </a:r>
          </a:p>
          <a:p>
            <a:pPr marL="0" indent="0">
              <a:buNone/>
            </a:pPr>
            <a:endParaRPr lang="tr-TR" dirty="0"/>
          </a:p>
          <a:p>
            <a:endParaRPr lang="tr-TR" dirty="0"/>
          </a:p>
          <a:p>
            <a:r>
              <a:rPr lang="tr-TR" dirty="0"/>
              <a:t>Bir tesisin veya prosesin tüm donanımının </a:t>
            </a:r>
            <a:r>
              <a:rPr lang="tr-TR" dirty="0" smtClean="0"/>
              <a:t>ve </a:t>
            </a:r>
            <a:r>
              <a:rPr lang="tr-TR" dirty="0"/>
              <a:t>aletlerinin tam olup olmadığını veya </a:t>
            </a:r>
            <a:r>
              <a:rPr lang="tr-TR" dirty="0" smtClean="0"/>
              <a:t>kusursuz </a:t>
            </a:r>
            <a:r>
              <a:rPr lang="tr-TR" dirty="0"/>
              <a:t>işleyip işlemediğini saptar. </a:t>
            </a:r>
            <a:endParaRPr lang="tr-TR" dirty="0" smtClean="0"/>
          </a:p>
          <a:p>
            <a:endParaRPr lang="tr-TR" dirty="0"/>
          </a:p>
          <a:p>
            <a:r>
              <a:rPr lang="tr-TR" dirty="0" smtClean="0"/>
              <a:t>İki adımda </a:t>
            </a:r>
            <a:r>
              <a:rPr lang="tr-TR" dirty="0"/>
              <a:t>gerçekleştirilir. </a:t>
            </a:r>
          </a:p>
          <a:p>
            <a:r>
              <a:rPr lang="tr-TR" dirty="0" smtClean="0"/>
              <a:t>Check </a:t>
            </a:r>
            <a:r>
              <a:rPr lang="tr-TR" dirty="0"/>
              <a:t>listelerindeki özel sorularla, analizi yapılan tesisin eksiklikleri saptanır. </a:t>
            </a:r>
          </a:p>
          <a:p>
            <a:r>
              <a:rPr lang="tr-TR" dirty="0" smtClean="0"/>
              <a:t>Bir </a:t>
            </a:r>
            <a:r>
              <a:rPr lang="tr-TR" dirty="0"/>
              <a:t>önlemler katalogu ile, yapılması gereken düzeltmeler önerilir. </a:t>
            </a:r>
          </a:p>
          <a:p>
            <a:pPr marL="0" indent="0">
              <a:buNone/>
            </a:pPr>
            <a:endParaRPr lang="tr-TR" dirty="0"/>
          </a:p>
        </p:txBody>
      </p:sp>
    </p:spTree>
    <p:extLst>
      <p:ext uri="{BB962C8B-B14F-4D97-AF65-F5344CB8AC3E}">
        <p14:creationId xmlns:p14="http://schemas.microsoft.com/office/powerpoint/2010/main" val="879267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377863" y="210725"/>
            <a:ext cx="9961649" cy="6794912"/>
          </a:xfrm>
          <a:prstGeom prst="rect">
            <a:avLst/>
          </a:prstGeom>
        </p:spPr>
      </p:pic>
    </p:spTree>
    <p:extLst>
      <p:ext uri="{BB962C8B-B14F-4D97-AF65-F5344CB8AC3E}">
        <p14:creationId xmlns:p14="http://schemas.microsoft.com/office/powerpoint/2010/main" val="37907042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32AEE4-4C9A-4CCA-BAED-73A8A2FD0B06}&quot;/&gt;&lt;filename val=&quot;D:\Users\ETHEM\AppData\Local\Temp\PR\data\asimages\{BB32AEE4-4C9A-4CCA-BAED-73A8A2FD0B06}.png&quot;/&gt;&lt;hasEffects val=&quot;1&quot;/&gt;&lt;left val=&quot;12.72&quot;/&gt;&lt;top val=&quot;90.72&quot;/&gt;&lt;width val=&quot;623.76&quot;/&gt;&lt;height val=&quot;331.2&quot;/&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ADE0C7F2-24F9-4906-8A1B-2260BE96FB26}&quot;/&gt;&lt;filename val=&quot;D:\Users\ETHEM\AppData\Local\Temp\PR\data\asimages\{ADE0C7F2-24F9-4906-8A1B-2260BE96FB26}.png&quot;/&gt;&lt;hasEffects val=&quot;0&quot;/&gt;&lt;left val=&quot;24.72&quot;/&gt;&lt;top val=&quot;69.84&quot;/&gt;&lt;width val=&quot;587.76&quot;/&gt;&lt;height val=&quot;38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72BEB4DC-79E0-4667-A1FF-1009291B963B}&quot;/&gt;&lt;filename val=&quot;D:\Users\ETHEM\AppData\Local\Temp\PR\data\asimages\{72BEB4DC-79E0-4667-A1FF-1009291B963B}.png&quot;/&gt;&lt;hasEffects val=&quot;1&quot;/&gt;&lt;left val=&quot;22.56&quot;/&gt;&lt;top val=&quot;-4.56&quot;/&gt;&lt;width val=&quot;699.36&quot;/&gt;&lt;height val=&quot;71.76&quot;/&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304E75EC-ACE7-4273-8622-0F341813D7AC}&quot;/&gt;&lt;filename val=&quot;D:\Users\ETHEM\AppData\Local\Temp\PR\data\asimages\{304E75EC-ACE7-4273-8622-0F341813D7AC}.png&quot;/&gt;&lt;hasEffects val=&quot;0&quot;/&gt;&lt;left val=&quot;13.44&quot;/&gt;&lt;top val=&quot;75.84&quot;/&gt;&lt;width val=&quot;649.2&quot;/&gt;&lt;height val=&quot;383.76&quot;/&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58A37D94-3167-46A4-B90E-5E803A09BE56}&quot;/&gt;&lt;filename val=&quot;D:\Users\ETHEM\AppData\Local\Temp\PR\data\asimages\{58A37D94-3167-46A4-B90E-5E803A09BE56}.png&quot;/&gt;&lt;hasEffects val=&quot;0&quot;/&gt;&lt;left val=&quot;-9.12&quot;/&gt;&lt;top val=&quot;114.72&quot;/&gt;&lt;width val=&quot;655.44&quot;/&gt;&lt;height val=&quot;363.6&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1412</TotalTime>
  <Words>1831</Words>
  <Application>Microsoft Office PowerPoint</Application>
  <PresentationFormat>Widescreen</PresentationFormat>
  <Paragraphs>618</Paragraphs>
  <Slides>44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Arial Unicode MS</vt:lpstr>
      <vt:lpstr>Arial</vt:lpstr>
      <vt:lpstr>Calibri</vt:lpstr>
      <vt:lpstr>Calibri Light</vt:lpstr>
      <vt:lpstr>Cambria</vt:lpstr>
      <vt:lpstr>Constantia</vt:lpstr>
      <vt:lpstr>Times New Roman</vt:lpstr>
      <vt:lpstr>Wingdings 2</vt:lpstr>
      <vt:lpstr>Office Theme</vt:lpstr>
      <vt:lpstr>PowerPoint Presentation</vt:lpstr>
      <vt:lpstr>RİSK DEĞERLENDİRME METOTLARI</vt:lpstr>
      <vt:lpstr>Nitel (Kalitatif) Risk Değerlendirme Metotları</vt:lpstr>
      <vt:lpstr>NİTEL RİSK DEĞERLENDİRME METOTLARI  </vt:lpstr>
      <vt:lpstr>Nicel (Karma) Risk Değerlendirme Metotları  </vt:lpstr>
      <vt:lpstr>KARMA RİSK DEĞERLENDİRME METOTLARI  </vt:lpstr>
      <vt:lpstr>Risk Değerlendirme Yöntemlerinin Seçilmesi </vt:lpstr>
      <vt:lpstr>Nitel Risk Analizine örnek;</vt:lpstr>
      <vt:lpstr>PowerPoint Presentation</vt:lpstr>
      <vt:lpstr>Nitel Risk Analizine 2. örnek;</vt:lpstr>
      <vt:lpstr>PowerPoint Presentation</vt:lpstr>
      <vt:lpstr>PowerPoint Presentation</vt:lpstr>
      <vt:lpstr>Tehlike ve Çalışabilirlik Analizi (HAZOP - Hazard and Operability Studies) </vt:lpstr>
      <vt:lpstr>PowerPoint Presentation</vt:lpstr>
      <vt:lpstr>PowerPoint Presentation</vt:lpstr>
      <vt:lpstr>HAZOP UYGULAMA ŞEKLİ</vt:lpstr>
      <vt:lpstr>HAZOP UYGULAMA ŞEKLİ</vt:lpstr>
      <vt:lpstr>PowerPoint Presentation</vt:lpstr>
      <vt:lpstr>PowerPoint Presentation</vt:lpstr>
      <vt:lpstr>PowerPoint Presentation</vt:lpstr>
      <vt:lpstr>PowerPoint Presentation</vt:lpstr>
      <vt:lpstr>PowerPoint Presentation</vt:lpstr>
      <vt:lpstr>L-tipi Matris  </vt:lpstr>
      <vt:lpstr>PowerPoint Presentation</vt:lpstr>
      <vt:lpstr>PowerPoint Presentation</vt:lpstr>
      <vt:lpstr>L-tipi matrisler  Risk skor matrisi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Tablo: 3  Etki/Zarar-Sonuç Skalası</vt:lpstr>
      <vt:lpstr>Risk Düzeyine Göre Karar ve Eylem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107</cp:revision>
  <dcterms:created xsi:type="dcterms:W3CDTF">2018-10-02T08:05:55Z</dcterms:created>
  <dcterms:modified xsi:type="dcterms:W3CDTF">2020-05-07T12:04:53Z</dcterms:modified>
</cp:coreProperties>
</file>