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4" r:id="rId9"/>
    <p:sldId id="263"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37" d="100"/>
          <a:sy n="37" d="100"/>
        </p:scale>
        <p:origin x="24"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13ED0F-F43C-4D83-9403-C7C896DAA58C}" type="datetimeFigureOut">
              <a:rPr lang="tr-TR" smtClean="0"/>
              <a:t>07.05.2020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57B200-085B-42BD-8C0E-FFABAC0FD0E7}" type="slidenum">
              <a:rPr lang="tr-TR" smtClean="0"/>
              <a:t>‹#›</a:t>
            </a:fld>
            <a:endParaRPr lang="tr-TR"/>
          </a:p>
        </p:txBody>
      </p:sp>
    </p:spTree>
    <p:extLst>
      <p:ext uri="{BB962C8B-B14F-4D97-AF65-F5344CB8AC3E}">
        <p14:creationId xmlns:p14="http://schemas.microsoft.com/office/powerpoint/2010/main" val="74240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15257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79996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4132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1193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134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920278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5E7C031-94B6-4488-A463-DACFDE03CEE0}"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2721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5E7C031-94B6-4488-A463-DACFDE03CEE0}"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86360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7C031-94B6-4488-A463-DACFDE03CEE0}"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27567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646656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9028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7C031-94B6-4488-A463-DACFDE03CEE0}" type="datetimeFigureOut">
              <a:rPr lang="tr-TR" smtClean="0"/>
              <a:t>07.05.2020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33A3D-500E-4720-88E2-AE9C32BD3598}" type="slidenum">
              <a:rPr lang="tr-TR" smtClean="0"/>
              <a:t>‹#›</a:t>
            </a:fld>
            <a:endParaRPr lang="tr-TR"/>
          </a:p>
        </p:txBody>
      </p:sp>
    </p:spTree>
    <p:extLst>
      <p:ext uri="{BB962C8B-B14F-4D97-AF65-F5344CB8AC3E}">
        <p14:creationId xmlns:p14="http://schemas.microsoft.com/office/powerpoint/2010/main" val="4161088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21184" y="112734"/>
            <a:ext cx="9684845" cy="6413666"/>
            <a:chOff x="921184" y="112734"/>
            <a:chExt cx="9684845" cy="6413666"/>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184" y="112734"/>
              <a:ext cx="9684845" cy="5536503"/>
            </a:xfrm>
            <a:prstGeom prst="rect">
              <a:avLst/>
            </a:prstGeom>
          </p:spPr>
        </p:pic>
        <p:sp>
          <p:nvSpPr>
            <p:cNvPr id="5" name="Rectangle 4"/>
            <p:cNvSpPr/>
            <p:nvPr/>
          </p:nvSpPr>
          <p:spPr>
            <a:xfrm>
              <a:off x="2069774" y="4772074"/>
              <a:ext cx="7387663" cy="1754326"/>
            </a:xfrm>
            <a:prstGeom prst="rect">
              <a:avLst/>
            </a:prstGeom>
          </p:spPr>
          <p:txBody>
            <a:bodyPr wrap="none">
              <a:spAutoFit/>
            </a:bodyPr>
            <a:lstStyle/>
            <a:p>
              <a:pPr algn="ctr"/>
              <a:r>
                <a:rPr lang="tr-TR" sz="5400" b="1">
                  <a:solidFill>
                    <a:srgbClr val="FF0000"/>
                  </a:solidFill>
                </a:rPr>
                <a:t>MSS 432</a:t>
              </a:r>
            </a:p>
            <a:p>
              <a:r>
                <a:rPr lang="tr-TR" sz="5400" b="1" smtClean="0">
                  <a:solidFill>
                    <a:srgbClr val="FF0000"/>
                  </a:solidFill>
                </a:rPr>
                <a:t>İŞ </a:t>
              </a:r>
              <a:r>
                <a:rPr lang="tr-TR" sz="5400" b="1" dirty="0" smtClean="0">
                  <a:solidFill>
                    <a:srgbClr val="FF0000"/>
                  </a:solidFill>
                </a:rPr>
                <a:t>SAĞLIĞI VE GÜVENLİĞİ</a:t>
              </a:r>
              <a:endParaRPr lang="tr-TR" sz="5400" dirty="0"/>
            </a:p>
          </p:txBody>
        </p:sp>
      </p:grpSp>
    </p:spTree>
    <p:extLst>
      <p:ext uri="{BB962C8B-B14F-4D97-AF65-F5344CB8AC3E}">
        <p14:creationId xmlns:p14="http://schemas.microsoft.com/office/powerpoint/2010/main" val="586691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Nitel Risk Analizine 2. örnek;</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en-US" b="1" dirty="0" err="1"/>
              <a:t>Olursa</a:t>
            </a:r>
            <a:r>
              <a:rPr lang="en-US" b="1" dirty="0"/>
              <a:t> Ne </a:t>
            </a:r>
            <a:r>
              <a:rPr lang="en-US" b="1" dirty="0" err="1"/>
              <a:t>Olur</a:t>
            </a:r>
            <a:r>
              <a:rPr lang="en-US" b="1" dirty="0"/>
              <a:t>? (What İf..?) </a:t>
            </a:r>
            <a:endParaRPr lang="tr-TR" dirty="0"/>
          </a:p>
          <a:p>
            <a:endParaRPr lang="tr-TR" dirty="0"/>
          </a:p>
          <a:p>
            <a:r>
              <a:rPr lang="tr-TR" dirty="0"/>
              <a:t>Bir tesisin veya prosesin tüm donanımının </a:t>
            </a:r>
            <a:r>
              <a:rPr lang="tr-TR" dirty="0" smtClean="0"/>
              <a:t>ve </a:t>
            </a:r>
            <a:r>
              <a:rPr lang="tr-TR" dirty="0"/>
              <a:t>aletlerinin tam olup olmadığını veya </a:t>
            </a:r>
            <a:r>
              <a:rPr lang="tr-TR" dirty="0" smtClean="0"/>
              <a:t>kusursuz </a:t>
            </a:r>
            <a:r>
              <a:rPr lang="tr-TR" dirty="0"/>
              <a:t>işleyip işlemediğini saptar. </a:t>
            </a:r>
            <a:endParaRPr lang="tr-TR" dirty="0" smtClean="0"/>
          </a:p>
          <a:p>
            <a:endParaRPr lang="tr-TR" dirty="0"/>
          </a:p>
          <a:p>
            <a:r>
              <a:rPr lang="tr-TR" dirty="0" smtClean="0"/>
              <a:t>İki adımda </a:t>
            </a:r>
            <a:r>
              <a:rPr lang="tr-TR" dirty="0"/>
              <a:t>gerçekleştirilir. </a:t>
            </a:r>
          </a:p>
          <a:p>
            <a:r>
              <a:rPr lang="tr-TR" dirty="0" smtClean="0"/>
              <a:t>Check </a:t>
            </a:r>
            <a:r>
              <a:rPr lang="tr-TR" dirty="0"/>
              <a:t>listelerindeki özel sorularla, analizi yapılan tesisin eksiklikleri saptanır. </a:t>
            </a:r>
          </a:p>
          <a:p>
            <a:r>
              <a:rPr lang="tr-TR" dirty="0" smtClean="0"/>
              <a:t>Bir </a:t>
            </a:r>
            <a:r>
              <a:rPr lang="tr-TR" dirty="0"/>
              <a:t>önlemler katalogu ile, yapılması gereken düzeltmeler önerilir. </a:t>
            </a:r>
          </a:p>
          <a:p>
            <a:pPr marL="0" indent="0">
              <a:buNone/>
            </a:pPr>
            <a:endParaRPr lang="tr-TR" dirty="0"/>
          </a:p>
        </p:txBody>
      </p:sp>
    </p:spTree>
    <p:extLst>
      <p:ext uri="{BB962C8B-B14F-4D97-AF65-F5344CB8AC3E}">
        <p14:creationId xmlns:p14="http://schemas.microsoft.com/office/powerpoint/2010/main" val="2710097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89024"/>
            <a:ext cx="11049000" cy="4829175"/>
          </a:xfrm>
        </p:spPr>
        <p:txBody>
          <a:bodyPr>
            <a:noAutofit/>
          </a:bodyPr>
          <a:lstStyle/>
          <a:p>
            <a:r>
              <a:rPr lang="en-US" b="1" dirty="0" err="1">
                <a:effectLst>
                  <a:outerShdw blurRad="38100" dist="38100" dir="2700000" algn="tl">
                    <a:srgbClr val="000000">
                      <a:alpha val="43137"/>
                    </a:srgbClr>
                  </a:outerShdw>
                </a:effectLst>
              </a:rPr>
              <a:t>Olursa</a:t>
            </a:r>
            <a:r>
              <a:rPr lang="en-US" b="1" dirty="0">
                <a:effectLst>
                  <a:outerShdw blurRad="38100" dist="38100" dir="2700000" algn="tl">
                    <a:srgbClr val="000000">
                      <a:alpha val="43137"/>
                    </a:srgbClr>
                  </a:outerShdw>
                </a:effectLst>
              </a:rPr>
              <a:t> Ne </a:t>
            </a:r>
            <a:r>
              <a:rPr lang="en-US" b="1" dirty="0" err="1">
                <a:effectLst>
                  <a:outerShdw blurRad="38100" dist="38100" dir="2700000" algn="tl">
                    <a:srgbClr val="000000">
                      <a:alpha val="43137"/>
                    </a:srgbClr>
                  </a:outerShdw>
                </a:effectLst>
              </a:rPr>
              <a:t>Olur</a:t>
            </a:r>
            <a:r>
              <a:rPr lang="en-US" b="1" dirty="0">
                <a:effectLst>
                  <a:outerShdw blurRad="38100" dist="38100" dir="2700000" algn="tl">
                    <a:srgbClr val="000000">
                      <a:alpha val="43137"/>
                    </a:srgbClr>
                  </a:outerShdw>
                </a:effectLst>
              </a:rPr>
              <a:t>? (What İf</a:t>
            </a:r>
            <a:r>
              <a:rPr lang="en-US" b="1" dirty="0" smtClean="0">
                <a:effectLst>
                  <a:outerShdw blurRad="38100" dist="38100" dir="2700000" algn="tl">
                    <a:srgbClr val="000000">
                      <a:alpha val="43137"/>
                    </a:srgbClr>
                  </a:outerShdw>
                </a:effectLst>
              </a:rPr>
              <a:t>..?)</a:t>
            </a:r>
            <a:endParaRPr lang="tr-TR" b="1" dirty="0" smtClean="0">
              <a:effectLst>
                <a:outerShdw blurRad="38100" dist="38100" dir="2700000" algn="tl">
                  <a:srgbClr val="000000">
                    <a:alpha val="43137"/>
                  </a:srgbClr>
                </a:outerShdw>
              </a:effectLst>
            </a:endParaRPr>
          </a:p>
          <a:p>
            <a:endParaRPr lang="tr-TR" b="1" dirty="0" smtClean="0">
              <a:effectLst>
                <a:outerShdw blurRad="38100" dist="38100" dir="2700000" algn="tl">
                  <a:srgbClr val="000000">
                    <a:alpha val="43137"/>
                  </a:srgbClr>
                </a:outerShdw>
              </a:effectLst>
            </a:endParaRPr>
          </a:p>
          <a:p>
            <a:pPr marL="0" indent="0" algn="just">
              <a:buFont typeface="Wingdings 2" pitchFamily="18" charset="2"/>
              <a:buNone/>
            </a:pPr>
            <a:r>
              <a:rPr lang="tr-TR" dirty="0"/>
              <a:t>Risk değerlendirme raporunda, tehlikelerin tipini tarif etmek ve tavsiyeleri değerlendirmek maksadıyla kullanılır. </a:t>
            </a:r>
          </a:p>
          <a:p>
            <a:pPr marL="0" indent="0" algn="just">
              <a:buFont typeface="Wingdings 2" pitchFamily="18" charset="2"/>
              <a:buNone/>
            </a:pPr>
            <a:endParaRPr lang="tr-TR" dirty="0"/>
          </a:p>
          <a:p>
            <a:pPr marL="0" indent="0" algn="just">
              <a:buFont typeface="Wingdings 2" pitchFamily="18" charset="2"/>
              <a:buNone/>
            </a:pPr>
            <a:r>
              <a:rPr lang="tr-TR" dirty="0"/>
              <a:t>Bu metod ile yapılan risk değerlendirmesinde, risk analistinin dikkati yalnızca bir noktaya odaklanabilir ya da analistin tecrübesi o noktadaki tehlikeyi görmesine olanak vermez. Bu metod çeşitli disiplinlerdeki takım üyelerinin tecrübelerine dayanması ve bu takımdaki üyelerin tecrübelerine göre sonuçların çok fazla etkilenmesi nedeniyle informal bir metoddur.</a:t>
            </a:r>
          </a:p>
          <a:p>
            <a:endParaRPr lang="tr-TR" dirty="0"/>
          </a:p>
        </p:txBody>
      </p:sp>
    </p:spTree>
    <p:extLst>
      <p:ext uri="{BB962C8B-B14F-4D97-AF65-F5344CB8AC3E}">
        <p14:creationId xmlns:p14="http://schemas.microsoft.com/office/powerpoint/2010/main" val="1659610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624196" y="1027047"/>
            <a:ext cx="8943607" cy="2975106"/>
          </a:xfrm>
          <a:prstGeom prst="rect">
            <a:avLst/>
          </a:prstGeom>
        </p:spPr>
      </p:pic>
      <p:pic>
        <p:nvPicPr>
          <p:cNvPr id="5" name="Picture 4"/>
          <p:cNvPicPr>
            <a:picLocks noChangeAspect="1"/>
          </p:cNvPicPr>
          <p:nvPr/>
        </p:nvPicPr>
        <p:blipFill>
          <a:blip r:embed="rId3"/>
          <a:stretch>
            <a:fillRect/>
          </a:stretch>
        </p:blipFill>
        <p:spPr>
          <a:xfrm>
            <a:off x="4294475" y="4303753"/>
            <a:ext cx="6273328" cy="536494"/>
          </a:xfrm>
          <a:prstGeom prst="rect">
            <a:avLst/>
          </a:prstGeom>
        </p:spPr>
      </p:pic>
    </p:spTree>
    <p:extLst>
      <p:ext uri="{BB962C8B-B14F-4D97-AF65-F5344CB8AC3E}">
        <p14:creationId xmlns:p14="http://schemas.microsoft.com/office/powerpoint/2010/main" val="864326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2778125"/>
            <a:ext cx="10515600" cy="1325563"/>
          </a:xfrm>
        </p:spPr>
        <p:txBody>
          <a:bodyPr>
            <a:normAutofit fontScale="90000"/>
          </a:bodyPr>
          <a:lstStyle/>
          <a:p>
            <a:pPr algn="ctr"/>
            <a:r>
              <a:rPr lang="en-US" b="1" dirty="0" err="1">
                <a:solidFill>
                  <a:schemeClr val="tx2"/>
                </a:solidFill>
                <a:effectLst>
                  <a:outerShdw blurRad="38100" dist="38100" dir="2700000" algn="tl">
                    <a:srgbClr val="000000">
                      <a:alpha val="43137"/>
                    </a:srgbClr>
                  </a:outerShdw>
                </a:effectLst>
              </a:rPr>
              <a:t>Tehlike</a:t>
            </a:r>
            <a:r>
              <a:rPr lang="en-US" b="1" dirty="0">
                <a:solidFill>
                  <a:schemeClr val="tx2"/>
                </a:solidFill>
                <a:effectLst>
                  <a:outerShdw blurRad="38100" dist="38100" dir="2700000" algn="tl">
                    <a:srgbClr val="000000">
                      <a:alpha val="43137"/>
                    </a:srgbClr>
                  </a:outerShdw>
                </a:effectLst>
              </a:rPr>
              <a:t> </a:t>
            </a:r>
            <a:r>
              <a:rPr lang="en-US" b="1" dirty="0" err="1">
                <a:solidFill>
                  <a:schemeClr val="tx2"/>
                </a:solidFill>
                <a:effectLst>
                  <a:outerShdw blurRad="38100" dist="38100" dir="2700000" algn="tl">
                    <a:srgbClr val="000000">
                      <a:alpha val="43137"/>
                    </a:srgbClr>
                  </a:outerShdw>
                </a:effectLst>
              </a:rPr>
              <a:t>ve</a:t>
            </a:r>
            <a:r>
              <a:rPr lang="en-US" b="1" dirty="0">
                <a:solidFill>
                  <a:schemeClr val="tx2"/>
                </a:solidFill>
                <a:effectLst>
                  <a:outerShdw blurRad="38100" dist="38100" dir="2700000" algn="tl">
                    <a:srgbClr val="000000">
                      <a:alpha val="43137"/>
                    </a:srgbClr>
                  </a:outerShdw>
                </a:effectLst>
              </a:rPr>
              <a:t> </a:t>
            </a:r>
            <a:r>
              <a:rPr lang="tr-TR" b="1" dirty="0">
                <a:solidFill>
                  <a:schemeClr val="tx2"/>
                </a:solidFill>
                <a:effectLst>
                  <a:outerShdw blurRad="38100" dist="38100" dir="2700000" algn="tl">
                    <a:srgbClr val="000000">
                      <a:alpha val="43137"/>
                    </a:srgbClr>
                  </a:outerShdw>
                </a:effectLst>
              </a:rPr>
              <a:t>Çalışabilirlik Analizi</a:t>
            </a:r>
            <a:br>
              <a:rPr lang="tr-TR" b="1" dirty="0">
                <a:solidFill>
                  <a:schemeClr val="tx2"/>
                </a:solidFill>
                <a:effectLst>
                  <a:outerShdw blurRad="38100" dist="38100" dir="2700000" algn="tl">
                    <a:srgbClr val="000000">
                      <a:alpha val="43137"/>
                    </a:srgbClr>
                  </a:outerShdw>
                </a:effectLst>
              </a:rPr>
            </a:br>
            <a:r>
              <a:rPr lang="en-US" b="1" dirty="0">
                <a:solidFill>
                  <a:schemeClr val="tx2"/>
                </a:solidFill>
                <a:effectLst>
                  <a:outerShdw blurRad="38100" dist="38100" dir="2700000" algn="tl">
                    <a:srgbClr val="000000">
                      <a:alpha val="43137"/>
                    </a:srgbClr>
                  </a:outerShdw>
                </a:effectLst>
              </a:rPr>
              <a:t>(HAZOP</a:t>
            </a:r>
            <a:r>
              <a:rPr lang="tr-TR" b="1" dirty="0">
                <a:solidFill>
                  <a:schemeClr val="tx2"/>
                </a:solidFill>
                <a:effectLst>
                  <a:outerShdw blurRad="38100" dist="38100" dir="2700000" algn="tl">
                    <a:srgbClr val="000000">
                      <a:alpha val="43137"/>
                    </a:srgbClr>
                  </a:outerShdw>
                </a:effectLst>
              </a:rPr>
              <a:t> - </a:t>
            </a:r>
            <a:r>
              <a:rPr lang="en-US" b="1" dirty="0">
                <a:solidFill>
                  <a:schemeClr val="tx2"/>
                </a:solidFill>
                <a:effectLst>
                  <a:outerShdw blurRad="38100" dist="38100" dir="2700000" algn="tl">
                    <a:srgbClr val="000000">
                      <a:alpha val="43137"/>
                    </a:srgbClr>
                  </a:outerShdw>
                </a:effectLst>
              </a:rPr>
              <a:t>Hazard and Operability </a:t>
            </a:r>
            <a:r>
              <a:rPr lang="en-US" b="1" dirty="0" err="1">
                <a:solidFill>
                  <a:schemeClr val="tx2"/>
                </a:solidFill>
                <a:effectLst>
                  <a:outerShdw blurRad="38100" dist="38100" dir="2700000" algn="tl">
                    <a:srgbClr val="000000">
                      <a:alpha val="43137"/>
                    </a:srgbClr>
                  </a:outerShdw>
                </a:effectLst>
              </a:rPr>
              <a:t>Studie</a:t>
            </a:r>
            <a:r>
              <a:rPr lang="tr-TR" b="1" dirty="0">
                <a:solidFill>
                  <a:schemeClr val="tx2"/>
                </a:solidFill>
                <a:effectLst>
                  <a:outerShdw blurRad="38100" dist="38100" dir="2700000" algn="tl">
                    <a:srgbClr val="000000">
                      <a:alpha val="43137"/>
                    </a:srgbClr>
                  </a:outerShdw>
                </a:effectLst>
              </a:rPr>
              <a:t>s</a:t>
            </a:r>
            <a:r>
              <a:rPr lang="en-US" b="1" dirty="0">
                <a:solidFill>
                  <a:schemeClr val="tx2"/>
                </a:solidFill>
                <a:effectLst>
                  <a:outerShdw blurRad="38100" dist="38100" dir="2700000" algn="tl">
                    <a:srgbClr val="000000">
                      <a:alpha val="43137"/>
                    </a:srgbClr>
                  </a:outerShdw>
                </a:effectLst>
              </a:rPr>
              <a:t>)</a:t>
            </a:r>
            <a:r>
              <a:rPr lang="tr-TR" b="1" dirty="0">
                <a:solidFill>
                  <a:schemeClr val="tx2"/>
                </a:solidFill>
                <a:effectLst>
                  <a:outerShdw blurRad="38100" dist="38100" dir="2700000" algn="tl">
                    <a:srgbClr val="000000">
                      <a:alpha val="43137"/>
                    </a:srgbClr>
                  </a:outerShdw>
                </a:effectLst>
              </a:rPr>
              <a:t/>
            </a:r>
            <a:br>
              <a:rPr lang="tr-TR" b="1" dirty="0">
                <a:solidFill>
                  <a:schemeClr val="tx2"/>
                </a:solidFill>
                <a:effectLst>
                  <a:outerShdw blurRad="38100" dist="38100" dir="2700000" algn="tl">
                    <a:srgbClr val="000000">
                      <a:alpha val="43137"/>
                    </a:srgbClr>
                  </a:outerShdw>
                </a:effectLst>
              </a:rPr>
            </a:br>
            <a:endParaRPr lang="tr-TR" dirty="0"/>
          </a:p>
        </p:txBody>
      </p:sp>
    </p:spTree>
    <p:extLst>
      <p:ext uri="{BB962C8B-B14F-4D97-AF65-F5344CB8AC3E}">
        <p14:creationId xmlns:p14="http://schemas.microsoft.com/office/powerpoint/2010/main" val="1836153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1450975" y="482600"/>
            <a:ext cx="8163932" cy="6172200"/>
          </a:xfrm>
        </p:spPr>
        <p:txBody>
          <a:bodyPr>
            <a:normAutofit/>
          </a:bodyPr>
          <a:lstStyle/>
          <a:p>
            <a:r>
              <a:rPr lang="tr-TR" dirty="0" smtClean="0"/>
              <a:t>Kimya endüstrisi tarafından,bu sanayinin özel tehlike potansiyelleri dikkate alınarak geliştirilmiştir.</a:t>
            </a:r>
          </a:p>
          <a:p>
            <a:endParaRPr lang="tr-TR" dirty="0" smtClean="0"/>
          </a:p>
          <a:p>
            <a:r>
              <a:rPr lang="tr-TR" dirty="0" smtClean="0"/>
              <a:t>Multi disipliner bir tim tarafından,kaza odaklarının saptanması, analizleri ve ortadan kaldırılmaları için uygulanır.</a:t>
            </a:r>
          </a:p>
          <a:p>
            <a:endParaRPr lang="tr-TR" dirty="0" smtClean="0"/>
          </a:p>
          <a:p>
            <a:r>
              <a:rPr lang="tr-TR" dirty="0" smtClean="0"/>
              <a:t>Belirli kılavuz kelimeler kullanarak yapılan sistemli bir beyin fırtınası çalışmasıdır.</a:t>
            </a:r>
          </a:p>
          <a:p>
            <a:endParaRPr lang="tr-TR" dirty="0" smtClean="0"/>
          </a:p>
          <a:p>
            <a:r>
              <a:rPr lang="tr-TR" dirty="0" smtClean="0"/>
              <a:t>Çalışmaya katılanlara, belirli  yapıda sorular sorulup, bu olayların olması veya olmaması halinde ne gibi sonuçların ortaya çıkacağı sorulur.</a:t>
            </a:r>
          </a:p>
          <a:p>
            <a:endParaRPr lang="tr-TR" dirty="0" smtClean="0"/>
          </a:p>
        </p:txBody>
      </p:sp>
    </p:spTree>
    <p:extLst>
      <p:ext uri="{BB962C8B-B14F-4D97-AF65-F5344CB8AC3E}">
        <p14:creationId xmlns:p14="http://schemas.microsoft.com/office/powerpoint/2010/main" val="268775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1"/>
          <p:cNvSpPr txBox="1">
            <a:spLocks noChangeArrowheads="1"/>
          </p:cNvSpPr>
          <p:nvPr/>
        </p:nvSpPr>
        <p:spPr bwMode="gray">
          <a:xfrm>
            <a:off x="231775" y="630238"/>
            <a:ext cx="8816975" cy="647700"/>
          </a:xfrm>
          <a:prstGeom prst="rect">
            <a:avLst/>
          </a:prstGeom>
          <a:noFill/>
          <a:ln w="9525">
            <a:noFill/>
            <a:miter lim="800000"/>
            <a:headEnd/>
            <a:tailEnd/>
          </a:ln>
        </p:spPr>
        <p:txBody>
          <a:bodyPr lIns="0" rIns="0" anchor="ctr"/>
          <a:lstStyle/>
          <a:p>
            <a:pPr eaLnBrk="0" hangingPunct="0">
              <a:lnSpc>
                <a:spcPct val="90000"/>
              </a:lnSpc>
              <a:defRPr/>
            </a:pPr>
            <a:r>
              <a:rPr lang="tr-TR" sz="4400" b="1" dirty="0">
                <a:solidFill>
                  <a:schemeClr val="tx2"/>
                </a:solidFill>
                <a:effectLst>
                  <a:outerShdw blurRad="38100" dist="38100" dir="2700000" algn="tl">
                    <a:srgbClr val="000000">
                      <a:alpha val="43137"/>
                    </a:srgbClr>
                  </a:outerShdw>
                </a:effectLst>
                <a:latin typeface="+mj-lt"/>
                <a:ea typeface="+mj-ea"/>
                <a:cs typeface="+mj-cs"/>
              </a:rPr>
              <a:t>HAZOP REHBER KELİMELER</a:t>
            </a:r>
            <a:endParaRPr lang="en-GB" sz="4400" b="1" dirty="0">
              <a:solidFill>
                <a:schemeClr val="tx2"/>
              </a:solidFill>
              <a:effectLst>
                <a:outerShdw blurRad="38100" dist="38100" dir="2700000" algn="tl">
                  <a:srgbClr val="000000">
                    <a:alpha val="43137"/>
                  </a:srgbClr>
                </a:outerShdw>
              </a:effectLst>
              <a:latin typeface="+mj-lt"/>
              <a:ea typeface="+mj-ea"/>
              <a:cs typeface="+mj-cs"/>
            </a:endParaRPr>
          </a:p>
        </p:txBody>
      </p:sp>
      <p:graphicFrame>
        <p:nvGraphicFramePr>
          <p:cNvPr id="5" name="Tablo 1"/>
          <p:cNvGraphicFramePr>
            <a:graphicFrameLocks noGrp="1"/>
          </p:cNvGraphicFramePr>
          <p:nvPr/>
        </p:nvGraphicFramePr>
        <p:xfrm>
          <a:off x="125413" y="1341438"/>
          <a:ext cx="8912225" cy="5235578"/>
        </p:xfrm>
        <a:graphic>
          <a:graphicData uri="http://schemas.openxmlformats.org/drawingml/2006/table">
            <a:tbl>
              <a:tblPr/>
              <a:tblGrid>
                <a:gridCol w="1543050">
                  <a:extLst>
                    <a:ext uri="{9D8B030D-6E8A-4147-A177-3AD203B41FA5}">
                      <a16:colId xmlns="" xmlns:a16="http://schemas.microsoft.com/office/drawing/2014/main" val="20000"/>
                    </a:ext>
                  </a:extLst>
                </a:gridCol>
                <a:gridCol w="1262062">
                  <a:extLst>
                    <a:ext uri="{9D8B030D-6E8A-4147-A177-3AD203B41FA5}">
                      <a16:colId xmlns="" xmlns:a16="http://schemas.microsoft.com/office/drawing/2014/main" val="20001"/>
                    </a:ext>
                  </a:extLst>
                </a:gridCol>
                <a:gridCol w="3611563">
                  <a:extLst>
                    <a:ext uri="{9D8B030D-6E8A-4147-A177-3AD203B41FA5}">
                      <a16:colId xmlns="" xmlns:a16="http://schemas.microsoft.com/office/drawing/2014/main" val="20002"/>
                    </a:ext>
                  </a:extLst>
                </a:gridCol>
                <a:gridCol w="2495550">
                  <a:extLst>
                    <a:ext uri="{9D8B030D-6E8A-4147-A177-3AD203B41FA5}">
                      <a16:colId xmlns="" xmlns:a16="http://schemas.microsoft.com/office/drawing/2014/main" val="20003"/>
                    </a:ext>
                  </a:extLst>
                </a:gridCol>
              </a:tblGrid>
              <a:tr h="617432">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1" u="none" strike="noStrike" cap="none" normalizeH="0" baseline="0" dirty="0" smtClean="0">
                          <a:ln>
                            <a:noFill/>
                          </a:ln>
                          <a:solidFill>
                            <a:schemeClr val="bg1"/>
                          </a:solidFill>
                          <a:effectLst/>
                          <a:latin typeface="Cambria" pitchFamily="18" charset="0"/>
                          <a:cs typeface="Times New Roman" pitchFamily="18" charset="0"/>
                        </a:rPr>
                        <a:t>Rehber Kelimeler</a:t>
                      </a:r>
                    </a:p>
                  </a:txBody>
                  <a:tcPr marL="36000" marR="36000" marT="0" marB="0"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lnTlToBr>
                      <a:noFill/>
                    </a:lnTlToBr>
                    <a:lnBlToTr>
                      <a:noFill/>
                    </a:lnBlToTr>
                    <a:solidFill>
                      <a:srgbClr val="77D9E8"/>
                    </a:solid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1" u="none" strike="noStrike" cap="none" normalizeH="0" baseline="0" smtClean="0">
                          <a:ln>
                            <a:noFill/>
                          </a:ln>
                          <a:solidFill>
                            <a:schemeClr val="bg1"/>
                          </a:solidFill>
                          <a:effectLst/>
                          <a:latin typeface="Cambria" pitchFamily="18" charset="0"/>
                          <a:cs typeface="Times New Roman" pitchFamily="18" charset="0"/>
                        </a:rPr>
                        <a:t>Açıklama</a:t>
                      </a:r>
                    </a:p>
                  </a:txBody>
                  <a:tcPr marL="68580" marR="68580" marT="0" marB="0"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lnTlToBr>
                      <a:noFill/>
                    </a:lnTlToBr>
                    <a:lnBlToTr>
                      <a:noFill/>
                    </a:lnBlToTr>
                    <a:solidFill>
                      <a:srgbClr val="77D9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1" u="none" strike="noStrike" cap="none" normalizeH="0" baseline="0" dirty="0" smtClean="0">
                          <a:ln>
                            <a:noFill/>
                          </a:ln>
                          <a:solidFill>
                            <a:schemeClr val="bg1"/>
                          </a:solidFill>
                          <a:effectLst/>
                          <a:latin typeface="Cambria" pitchFamily="18" charset="0"/>
                          <a:cs typeface="Times New Roman" pitchFamily="18" charset="0"/>
                        </a:rPr>
                        <a:t>Örnek</a:t>
                      </a:r>
                    </a:p>
                  </a:txBody>
                  <a:tcPr marL="68580" marR="68580" marT="0" marB="0"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lnTlToBr>
                      <a:noFill/>
                    </a:lnTlToBr>
                    <a:lnBlToTr>
                      <a:noFill/>
                    </a:lnBlToTr>
                    <a:solidFill>
                      <a:srgbClr val="77D9E8"/>
                    </a:solidFill>
                  </a:tcPr>
                </a:tc>
                <a:extLst>
                  <a:ext uri="{0D108BD9-81ED-4DB2-BD59-A6C34878D82A}">
                    <a16:rowId xmlns="" xmlns:a16="http://schemas.microsoft.com/office/drawing/2014/main" val="10000"/>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YOK</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No, None, Not</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Beklenen değişken karşılanmamış</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Akış yok</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extLst>
                  <a:ext uri="{0D108BD9-81ED-4DB2-BD59-A6C34878D82A}">
                    <a16:rowId xmlns="" xmlns:a16="http://schemas.microsoft.com/office/drawing/2014/main" val="10001"/>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FAZLA</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More, Higher</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Parametrede nicelik olarak artma</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Yüksek sıcaklık oluştu</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AZ</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Less, Lower</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Parametrede nicelik olarak azalma</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Düşük basınç oluştu</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extLst>
                  <a:ext uri="{0D108BD9-81ED-4DB2-BD59-A6C34878D82A}">
                    <a16:rowId xmlns="" xmlns:a16="http://schemas.microsoft.com/office/drawing/2014/main" val="10003"/>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AYRICA</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As well as</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İlave bir aktivite</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Diğer vana da kapandı</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57582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KISMEN</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Part of</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Beklenen değişkenin bir kısmı karşılanmış</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Sistemin sadece bir kısmı durdu</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extLst>
                  <a:ext uri="{0D108BD9-81ED-4DB2-BD59-A6C34878D82A}">
                    <a16:rowId xmlns="" xmlns:a16="http://schemas.microsoft.com/office/drawing/2014/main" val="10005"/>
                  </a:ext>
                </a:extLst>
              </a:tr>
              <a:tr h="57582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TERS</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Reverse</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Beklenenin tersi gerçekleşmiş</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Sistem durunca reaktör vakum yaptı</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DİĞER</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Other Than</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Başka bir değişken ile yer değiştirme</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Gaz hattında sıvı var</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extLst>
                  <a:ext uri="{0D108BD9-81ED-4DB2-BD59-A6C34878D82A}">
                    <a16:rowId xmlns="" xmlns:a16="http://schemas.microsoft.com/office/drawing/2014/main" val="10007"/>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GEÇ-ERKEN </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Early/Late</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Faaliyetin istenen zamanda olmaması</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endParaRPr kumimoji="0" lang="tr-TR" sz="1600" b="0" i="1"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495214">
                <a:tc>
                  <a:txBody>
                    <a:bodyPr/>
                    <a:lstStyle/>
                    <a:p>
                      <a:pPr marL="0" marR="0" lvl="0" indent="0" algn="ctr" defTabSz="947738"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1"/>
                          </a:solidFill>
                          <a:effectLst/>
                          <a:latin typeface="Calibri" pitchFamily="34" charset="0"/>
                          <a:cs typeface="Arial" pitchFamily="34" charset="0"/>
                        </a:rPr>
                        <a:t>ÖNCE-SONRA</a:t>
                      </a:r>
                      <a:endParaRPr kumimoji="0" lang="tr-TR" sz="1800" b="0" i="0" u="none" strike="noStrike" cap="none" normalizeH="0" baseline="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400" b="1" i="1" u="none" strike="noStrike" cap="none" normalizeH="0" baseline="0" smtClean="0">
                          <a:ln>
                            <a:noFill/>
                          </a:ln>
                          <a:solidFill>
                            <a:schemeClr val="tx1"/>
                          </a:solidFill>
                          <a:effectLst/>
                          <a:latin typeface="Calibri" pitchFamily="34" charset="0"/>
                          <a:cs typeface="Arial" pitchFamily="34" charset="0"/>
                        </a:rPr>
                        <a:t>Before/After</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r>
                        <a:rPr kumimoji="0" lang="tr-TR" sz="1600" b="0" i="1" u="none" strike="noStrike" cap="none" normalizeH="0" baseline="0" smtClean="0">
                          <a:ln>
                            <a:noFill/>
                          </a:ln>
                          <a:solidFill>
                            <a:schemeClr val="tx1"/>
                          </a:solidFill>
                          <a:effectLst/>
                          <a:latin typeface="Calibri" pitchFamily="34" charset="0"/>
                          <a:cs typeface="Arial" pitchFamily="34" charset="0"/>
                        </a:rPr>
                        <a:t>Sıralamanın doğru yapılmaması</a:t>
                      </a: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tc>
                  <a:txBody>
                    <a:bodyPr/>
                    <a:lstStyle/>
                    <a:p>
                      <a:pPr marL="0" marR="0" lvl="0" indent="0" algn="l" defTabSz="947738" rtl="0" eaLnBrk="1" fontAlgn="base" latinLnBrk="0" hangingPunct="1">
                        <a:lnSpc>
                          <a:spcPct val="100000"/>
                        </a:lnSpc>
                        <a:spcBef>
                          <a:spcPct val="20000"/>
                        </a:spcBef>
                        <a:spcAft>
                          <a:spcPct val="0"/>
                        </a:spcAft>
                        <a:buClrTx/>
                        <a:buSzTx/>
                        <a:buFontTx/>
                        <a:buNone/>
                        <a:tabLst/>
                      </a:pPr>
                      <a:endParaRPr kumimoji="0" lang="tr-TR" sz="1600" b="0" i="1" u="none" strike="noStrike" cap="none" normalizeH="0" baseline="0" dirty="0" smtClean="0">
                        <a:ln>
                          <a:noFill/>
                        </a:ln>
                        <a:solidFill>
                          <a:schemeClr val="tx1"/>
                        </a:solidFill>
                        <a:effectLst/>
                        <a:latin typeface="Calibri" pitchFamily="34" charset="0"/>
                        <a:cs typeface="Arial" pitchFamily="34" charset="0"/>
                      </a:endParaRPr>
                    </a:p>
                  </a:txBody>
                  <a:tcPr marL="88157" marR="88157" marT="44072" marB="44072" anchor="ctr"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a:noFill/>
                    </a:lnTlToBr>
                    <a:lnBlToTr>
                      <a:noFill/>
                    </a:lnBlToTr>
                    <a:solidFill>
                      <a:srgbClr val="D3DFEE"/>
                    </a:solidFill>
                  </a:tcPr>
                </a:tc>
                <a:extLst>
                  <a:ext uri="{0D108BD9-81ED-4DB2-BD59-A6C34878D82A}">
                    <a16:rowId xmlns="" xmlns:a16="http://schemas.microsoft.com/office/drawing/2014/main" val="10009"/>
                  </a:ext>
                </a:extLst>
              </a:tr>
            </a:tbl>
          </a:graphicData>
        </a:graphic>
      </p:graphicFrame>
    </p:spTree>
    <p:extLst>
      <p:ext uri="{BB962C8B-B14F-4D97-AF65-F5344CB8AC3E}">
        <p14:creationId xmlns:p14="http://schemas.microsoft.com/office/powerpoint/2010/main" val="189602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effectLst>
                  <a:outerShdw blurRad="38100" dist="38100" dir="2700000" algn="tl">
                    <a:srgbClr val="000000">
                      <a:alpha val="43137"/>
                    </a:srgbClr>
                  </a:outerShdw>
                </a:effectLst>
              </a:rPr>
              <a:t>HAZOP UYGULAMA ŞEKLİ</a:t>
            </a:r>
            <a:endParaRPr lang="tr-TR" dirty="0"/>
          </a:p>
        </p:txBody>
      </p:sp>
      <p:pic>
        <p:nvPicPr>
          <p:cNvPr id="4" name="Picture 8" descr="Resim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3" y="2420938"/>
            <a:ext cx="3275012" cy="225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a:spLocks noGrp="1" noChangeArrowheads="1"/>
          </p:cNvSpPr>
          <p:nvPr>
            <p:ph idx="1"/>
          </p:nvPr>
        </p:nvSpPr>
        <p:spPr>
          <a:xfrm>
            <a:off x="457200" y="1935163"/>
            <a:ext cx="8229600" cy="4389437"/>
          </a:xfrm>
        </p:spPr>
        <p:txBody>
          <a:bodyPr/>
          <a:lstStyle/>
          <a:p>
            <a:r>
              <a:rPr lang="tr-TR" dirty="0" smtClean="0"/>
              <a:t>ANAHTAR KELİME</a:t>
            </a:r>
          </a:p>
        </p:txBody>
      </p:sp>
      <p:sp>
        <p:nvSpPr>
          <p:cNvPr id="6" name="Rectangle 4"/>
          <p:cNvSpPr>
            <a:spLocks noChangeArrowheads="1"/>
          </p:cNvSpPr>
          <p:nvPr/>
        </p:nvSpPr>
        <p:spPr bwMode="auto">
          <a:xfrm>
            <a:off x="5345113" y="3214688"/>
            <a:ext cx="37988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a:solidFill>
                  <a:srgbClr val="0000FF"/>
                </a:solidFill>
              </a:rPr>
              <a:t>KILAVUZ KELİME</a:t>
            </a:r>
          </a:p>
        </p:txBody>
      </p:sp>
      <p:sp>
        <p:nvSpPr>
          <p:cNvPr id="7" name="AutoShape 5"/>
          <p:cNvSpPr>
            <a:spLocks noChangeArrowheads="1"/>
          </p:cNvSpPr>
          <p:nvPr/>
        </p:nvSpPr>
        <p:spPr bwMode="auto">
          <a:xfrm rot="1731809">
            <a:off x="4229100" y="2252663"/>
            <a:ext cx="1685925" cy="792162"/>
          </a:xfrm>
          <a:prstGeom prst="rightArrow">
            <a:avLst>
              <a:gd name="adj1" fmla="val 50000"/>
              <a:gd name="adj2" fmla="val 54468"/>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8" name="AutoShape 6"/>
          <p:cNvSpPr>
            <a:spLocks noChangeArrowheads="1"/>
          </p:cNvSpPr>
          <p:nvPr/>
        </p:nvSpPr>
        <p:spPr bwMode="auto">
          <a:xfrm rot="8599782">
            <a:off x="4010025" y="4221163"/>
            <a:ext cx="1758950" cy="792162"/>
          </a:xfrm>
          <a:prstGeom prst="rightArrow">
            <a:avLst>
              <a:gd name="adj1" fmla="val 50000"/>
              <a:gd name="adj2" fmla="val 56827"/>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9" name="Rectangle 7"/>
          <p:cNvSpPr>
            <a:spLocks noChangeArrowheads="1"/>
          </p:cNvSpPr>
          <p:nvPr/>
        </p:nvSpPr>
        <p:spPr bwMode="auto">
          <a:xfrm>
            <a:off x="563563" y="5157788"/>
            <a:ext cx="46069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a:solidFill>
                  <a:srgbClr val="FF3300"/>
                </a:solidFill>
              </a:rPr>
              <a:t>TEHLİKELİ SAPMA</a:t>
            </a:r>
          </a:p>
        </p:txBody>
      </p:sp>
    </p:spTree>
    <p:extLst>
      <p:ext uri="{BB962C8B-B14F-4D97-AF65-F5344CB8AC3E}">
        <p14:creationId xmlns:p14="http://schemas.microsoft.com/office/powerpoint/2010/main" val="324515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3"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1+#ppt_w/2"/>
                                          </p:val>
                                        </p:tav>
                                        <p:tav tm="100000">
                                          <p:val>
                                            <p:strVal val="#ppt_x"/>
                                          </p:val>
                                        </p:tav>
                                      </p:tavLst>
                                    </p:anim>
                                    <p:anim calcmode="lin" valueType="num">
                                      <p:cBhvr additive="base">
                                        <p:cTn id="2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P spid="7" grpId="0" animBg="1"/>
      <p:bldP spid="8" grpId="0"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effectLst>
                  <a:outerShdw blurRad="38100" dist="38100" dir="2700000" algn="tl">
                    <a:srgbClr val="000000">
                      <a:alpha val="43137"/>
                    </a:srgbClr>
                  </a:outerShdw>
                </a:effectLst>
              </a:rPr>
              <a:t>HAZOP UYGULAMA ŞEKLİ</a:t>
            </a:r>
            <a:endParaRPr lang="tr-TR" dirty="0"/>
          </a:p>
        </p:txBody>
      </p:sp>
      <p:sp>
        <p:nvSpPr>
          <p:cNvPr id="4" name="Rectangle 3"/>
          <p:cNvSpPr>
            <a:spLocks noGrp="1" noChangeArrowheads="1"/>
          </p:cNvSpPr>
          <p:nvPr>
            <p:ph idx="1"/>
          </p:nvPr>
        </p:nvSpPr>
        <p:spPr>
          <a:xfrm>
            <a:off x="457200" y="1935163"/>
            <a:ext cx="8229600" cy="4389437"/>
          </a:xfrm>
        </p:spPr>
        <p:txBody>
          <a:bodyPr/>
          <a:lstStyle/>
          <a:p>
            <a:r>
              <a:rPr lang="tr-TR" dirty="0" smtClean="0"/>
              <a:t>HİÇ</a:t>
            </a:r>
          </a:p>
        </p:txBody>
      </p:sp>
      <p:sp>
        <p:nvSpPr>
          <p:cNvPr id="5" name="Rectangle 4"/>
          <p:cNvSpPr>
            <a:spLocks noChangeArrowheads="1"/>
          </p:cNvSpPr>
          <p:nvPr/>
        </p:nvSpPr>
        <p:spPr bwMode="auto">
          <a:xfrm>
            <a:off x="5697538" y="3284538"/>
            <a:ext cx="17573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a:solidFill>
                  <a:srgbClr val="0000FF"/>
                </a:solidFill>
              </a:rPr>
              <a:t>AKIŞ</a:t>
            </a:r>
          </a:p>
        </p:txBody>
      </p:sp>
      <p:sp>
        <p:nvSpPr>
          <p:cNvPr id="6" name="AutoShape 5"/>
          <p:cNvSpPr>
            <a:spLocks noChangeArrowheads="1"/>
          </p:cNvSpPr>
          <p:nvPr/>
        </p:nvSpPr>
        <p:spPr bwMode="auto">
          <a:xfrm rot="1731809">
            <a:off x="4229100" y="2252663"/>
            <a:ext cx="1685925" cy="792162"/>
          </a:xfrm>
          <a:prstGeom prst="rightArrow">
            <a:avLst>
              <a:gd name="adj1" fmla="val 50000"/>
              <a:gd name="adj2" fmla="val 54468"/>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7" name="AutoShape 6"/>
          <p:cNvSpPr>
            <a:spLocks noChangeArrowheads="1"/>
          </p:cNvSpPr>
          <p:nvPr/>
        </p:nvSpPr>
        <p:spPr bwMode="auto">
          <a:xfrm rot="8599782">
            <a:off x="4010025" y="4221163"/>
            <a:ext cx="1758950" cy="792162"/>
          </a:xfrm>
          <a:prstGeom prst="rightArrow">
            <a:avLst>
              <a:gd name="adj1" fmla="val 50000"/>
              <a:gd name="adj2" fmla="val 56827"/>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8" name="Rectangle 7"/>
          <p:cNvSpPr>
            <a:spLocks noChangeArrowheads="1"/>
          </p:cNvSpPr>
          <p:nvPr/>
        </p:nvSpPr>
        <p:spPr bwMode="auto">
          <a:xfrm>
            <a:off x="842963" y="5084763"/>
            <a:ext cx="23923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a:solidFill>
                  <a:srgbClr val="FF3300"/>
                </a:solidFill>
              </a:rPr>
              <a:t>AKIŞ YOK</a:t>
            </a:r>
          </a:p>
        </p:txBody>
      </p:sp>
      <p:pic>
        <p:nvPicPr>
          <p:cNvPr id="9" name="Picture 8" descr="Resim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3" y="2420938"/>
            <a:ext cx="3275012" cy="225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5711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3"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1+#ppt_w/2"/>
                                          </p:val>
                                        </p:tav>
                                        <p:tav tm="100000">
                                          <p:val>
                                            <p:strVal val="#ppt_x"/>
                                          </p:val>
                                        </p:tav>
                                      </p:tavLst>
                                    </p:anim>
                                    <p:anim calcmode="lin" valueType="num">
                                      <p:cBhvr additive="base">
                                        <p:cTn id="2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P spid="6" grpId="0" animBg="1"/>
      <p:bldP spid="7" grpId="0" animBg="1"/>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55"/>
          <p:cNvGraphicFramePr>
            <a:graphicFrameLocks noGrp="1"/>
          </p:cNvGraphicFramePr>
          <p:nvPr>
            <p:ph idx="1"/>
            <p:extLst>
              <p:ext uri="{D42A27DB-BD31-4B8C-83A1-F6EECF244321}">
                <p14:modId xmlns:p14="http://schemas.microsoft.com/office/powerpoint/2010/main" val="434001363"/>
              </p:ext>
            </p:extLst>
          </p:nvPr>
        </p:nvGraphicFramePr>
        <p:xfrm>
          <a:off x="214282" y="229780"/>
          <a:ext cx="11037918" cy="5896384"/>
        </p:xfrm>
        <a:graphic>
          <a:graphicData uri="http://schemas.openxmlformats.org/drawingml/2006/table">
            <a:tbl>
              <a:tblPr/>
              <a:tblGrid>
                <a:gridCol w="1302963">
                  <a:extLst>
                    <a:ext uri="{9D8B030D-6E8A-4147-A177-3AD203B41FA5}">
                      <a16:colId xmlns="" xmlns:a16="http://schemas.microsoft.com/office/drawing/2014/main" val="20000"/>
                    </a:ext>
                  </a:extLst>
                </a:gridCol>
                <a:gridCol w="1198880">
                  <a:extLst>
                    <a:ext uri="{9D8B030D-6E8A-4147-A177-3AD203B41FA5}">
                      <a16:colId xmlns="" xmlns:a16="http://schemas.microsoft.com/office/drawing/2014/main" val="20001"/>
                    </a:ext>
                  </a:extLst>
                </a:gridCol>
                <a:gridCol w="1352060">
                  <a:extLst>
                    <a:ext uri="{9D8B030D-6E8A-4147-A177-3AD203B41FA5}">
                      <a16:colId xmlns="" xmlns:a16="http://schemas.microsoft.com/office/drawing/2014/main" val="20002"/>
                    </a:ext>
                  </a:extLst>
                </a:gridCol>
                <a:gridCol w="2461387">
                  <a:extLst>
                    <a:ext uri="{9D8B030D-6E8A-4147-A177-3AD203B41FA5}">
                      <a16:colId xmlns="" xmlns:a16="http://schemas.microsoft.com/office/drawing/2014/main" val="20003"/>
                    </a:ext>
                  </a:extLst>
                </a:gridCol>
                <a:gridCol w="2508230">
                  <a:extLst>
                    <a:ext uri="{9D8B030D-6E8A-4147-A177-3AD203B41FA5}">
                      <a16:colId xmlns="" xmlns:a16="http://schemas.microsoft.com/office/drawing/2014/main" val="20004"/>
                    </a:ext>
                  </a:extLst>
                </a:gridCol>
                <a:gridCol w="2214398">
                  <a:extLst>
                    <a:ext uri="{9D8B030D-6E8A-4147-A177-3AD203B41FA5}">
                      <a16:colId xmlns="" xmlns:a16="http://schemas.microsoft.com/office/drawing/2014/main" val="20005"/>
                    </a:ext>
                  </a:extLst>
                </a:gridCol>
              </a:tblGrid>
              <a:tr h="145806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dirty="0" smtClean="0">
                          <a:ln>
                            <a:noFill/>
                          </a:ln>
                          <a:solidFill>
                            <a:srgbClr val="0000FF"/>
                          </a:solidFill>
                          <a:effectLst/>
                          <a:latin typeface="Arial" pitchFamily="34" charset="0"/>
                          <a:cs typeface="Times New Roman" pitchFamily="18" charset="0"/>
                        </a:rPr>
                        <a:t>Anahtar</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dirty="0" smtClean="0">
                          <a:ln>
                            <a:noFill/>
                          </a:ln>
                          <a:solidFill>
                            <a:srgbClr val="0000FF"/>
                          </a:solidFill>
                          <a:effectLst/>
                          <a:latin typeface="Arial" pitchFamily="34" charset="0"/>
                          <a:cs typeface="Times New Roman" pitchFamily="18" charset="0"/>
                        </a:rPr>
                        <a:t>Kelime</a:t>
                      </a:r>
                      <a:endParaRPr kumimoji="0" lang="tr-TR" sz="2100" b="0" i="0" u="none" strike="noStrike" cap="none" normalizeH="0" baseline="0" dirty="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Kılavuz</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Kelime</a:t>
                      </a:r>
                      <a:endParaRPr kumimoji="0" lang="tr-TR" sz="2100" b="0" i="0" u="none" strike="noStrike" cap="none" normalizeH="0" baseline="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Tehlikeli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Sapma</a:t>
                      </a:r>
                      <a:endParaRPr kumimoji="0" lang="tr-TR" sz="2100" b="0" i="0" u="none" strike="noStrike" cap="none" normalizeH="0" baseline="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Olası</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Nedenler</a:t>
                      </a:r>
                      <a:endParaRPr kumimoji="0" lang="tr-TR" sz="2100" b="0" i="0" u="none" strike="noStrike" cap="none" normalizeH="0" baseline="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Sonuçlar</a:t>
                      </a:r>
                      <a:endParaRPr kumimoji="0" lang="tr-TR" sz="2100" b="0" i="0" u="none" strike="noStrike" cap="none" normalizeH="0" baseline="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100" b="1" i="0" u="none" strike="noStrike" cap="none" normalizeH="0" baseline="0" smtClean="0">
                          <a:ln>
                            <a:noFill/>
                          </a:ln>
                          <a:solidFill>
                            <a:srgbClr val="0000FF"/>
                          </a:solidFill>
                          <a:effectLst/>
                          <a:latin typeface="Arial" pitchFamily="34" charset="0"/>
                          <a:cs typeface="Times New Roman" pitchFamily="18" charset="0"/>
                        </a:rPr>
                        <a:t>Gerekli Aksiyonlar</a:t>
                      </a:r>
                      <a:endParaRPr kumimoji="0" lang="tr-TR" sz="2100" b="0" i="0" u="none" strike="noStrike" cap="none" normalizeH="0" baseline="0" smtClean="0">
                        <a:ln>
                          <a:noFill/>
                        </a:ln>
                        <a:solidFill>
                          <a:srgbClr val="0000FF"/>
                        </a:solidFill>
                        <a:effectLst/>
                        <a:latin typeface="Arial" pitchFamily="34" charset="0"/>
                        <a:cs typeface="Times New Roman" pitchFamily="18"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401158">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2100" b="0" i="0" u="none" strike="noStrike" cap="none" normalizeH="0" baseline="0" smtClean="0">
                        <a:ln>
                          <a:noFill/>
                        </a:ln>
                        <a:solidFill>
                          <a:schemeClr val="tx1"/>
                        </a:solidFill>
                        <a:effectLst/>
                        <a:latin typeface="Arial" pitchFamily="34" charset="0"/>
                        <a:cs typeface="Arial" pitchFamily="34" charset="0"/>
                      </a:endParaRPr>
                    </a:p>
                  </a:txBody>
                  <a:tcPr marL="107218" marR="107218" marT="59564" marB="59564" anchor="ctr"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2100" b="0" i="0" u="none" strike="noStrike" cap="none" normalizeH="0" baseline="0" smtClean="0">
                        <a:ln>
                          <a:noFill/>
                        </a:ln>
                        <a:solidFill>
                          <a:schemeClr val="tx1"/>
                        </a:solidFill>
                        <a:effectLst/>
                        <a:latin typeface="Arial" pitchFamily="34" charset="0"/>
                        <a:cs typeface="Arial" pitchFamily="34" charset="0"/>
                      </a:endParaRPr>
                    </a:p>
                  </a:txBody>
                  <a:tcPr marL="107218" marR="107218" marT="59564" marB="59564" anchor="ctr"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tr-TR" sz="2100" b="0" i="0" u="none" strike="noStrike" cap="none" normalizeH="0" baseline="0" smtClean="0">
                        <a:ln>
                          <a:noFill/>
                        </a:ln>
                        <a:solidFill>
                          <a:schemeClr val="tx1"/>
                        </a:solidFill>
                        <a:effectLst/>
                        <a:latin typeface="Arial" pitchFamily="34" charset="0"/>
                        <a:cs typeface="Arial" pitchFamily="34" charset="0"/>
                      </a:endParaRPr>
                    </a:p>
                  </a:txBody>
                  <a:tcPr marL="107218" marR="107218" marT="59564" marB="59564" anchor="ctr"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0" i="0" u="none" strike="noStrike" cap="none" normalizeH="0" baseline="0" dirty="0" smtClean="0">
                          <a:ln>
                            <a:noFill/>
                          </a:ln>
                          <a:solidFill>
                            <a:schemeClr val="tx1"/>
                          </a:solidFill>
                          <a:effectLst/>
                          <a:latin typeface="Arial" pitchFamily="34" charset="0"/>
                          <a:cs typeface="Times New Roman" pitchFamily="18" charset="0"/>
                        </a:rPr>
                        <a:t>	</a:t>
                      </a:r>
                      <a:endParaRPr kumimoji="0" lang="tr-TR" sz="2100" b="0" i="0" u="none" strike="noStrike" cap="none" normalizeH="0" baseline="0" dirty="0" smtClean="0">
                        <a:ln>
                          <a:noFill/>
                        </a:ln>
                        <a:solidFill>
                          <a:schemeClr val="tx1"/>
                        </a:solidFill>
                        <a:effectLst/>
                        <a:latin typeface="Arial" pitchFamily="34" charset="0"/>
                        <a:cs typeface="Arial" pitchFamily="34" charset="0"/>
                      </a:endParaRPr>
                    </a:p>
                  </a:txBody>
                  <a:tcPr marL="107218" marR="107218" marT="59564" marB="59564" anchor="ctr"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0" i="0" u="none" strike="noStrike" cap="none" normalizeH="0" baseline="0" dirty="0" smtClean="0">
                          <a:ln>
                            <a:noFill/>
                          </a:ln>
                          <a:solidFill>
                            <a:schemeClr val="tx1"/>
                          </a:solidFill>
                          <a:effectLst/>
                          <a:latin typeface="Arial" pitchFamily="34" charset="0"/>
                          <a:cs typeface="Times New Roman" pitchFamily="18" charset="0"/>
                        </a:rPr>
                        <a:t>	</a:t>
                      </a:r>
                      <a:endParaRPr kumimoji="0" lang="tr-TR" sz="2100" b="0" i="0" u="none" strike="noStrike" cap="none" normalizeH="0" baseline="0" dirty="0" smtClean="0">
                        <a:ln>
                          <a:noFill/>
                        </a:ln>
                        <a:solidFill>
                          <a:schemeClr val="tx1"/>
                        </a:solidFill>
                        <a:effectLst/>
                        <a:latin typeface="Arial" pitchFamily="34" charset="0"/>
                        <a:cs typeface="Arial" pitchFamily="34"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0" i="0" u="none" strike="noStrike" cap="none" normalizeH="0" baseline="0" smtClean="0">
                          <a:ln>
                            <a:noFill/>
                          </a:ln>
                          <a:solidFill>
                            <a:srgbClr val="0000FF"/>
                          </a:solidFill>
                          <a:effectLst/>
                          <a:latin typeface="Arial" pitchFamily="34" charset="0"/>
                          <a:cs typeface="Times New Roman" pitchFamily="18" charset="0"/>
                        </a:rPr>
                        <a:t>	</a:t>
                      </a:r>
                      <a:endParaRPr kumimoji="0" lang="tr-TR" sz="2100" b="0" i="0" u="none" strike="noStrike" cap="none" normalizeH="0" baseline="0" smtClean="0">
                        <a:ln>
                          <a:noFill/>
                        </a:ln>
                        <a:solidFill>
                          <a:srgbClr val="0000FF"/>
                        </a:solidFill>
                        <a:effectLst/>
                        <a:latin typeface="Arial" pitchFamily="34" charset="0"/>
                        <a:cs typeface="Arial" pitchFamily="34"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2037158">
                <a:tc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0" i="0" u="none" strike="noStrike" cap="none" normalizeH="0" baseline="0" dirty="0" smtClean="0">
                          <a:ln>
                            <a:noFill/>
                          </a:ln>
                          <a:solidFill>
                            <a:srgbClr val="0000FF"/>
                          </a:solidFill>
                          <a:effectLst/>
                          <a:latin typeface="Arial" pitchFamily="34" charset="0"/>
                          <a:cs typeface="Times New Roman" pitchFamily="18" charset="0"/>
                        </a:rPr>
                        <a:t>	</a:t>
                      </a:r>
                      <a:endParaRPr kumimoji="0" lang="tr-TR" sz="2100" b="0" i="0" u="none" strike="noStrike" cap="none" normalizeH="0" baseline="0" dirty="0" smtClean="0">
                        <a:ln>
                          <a:noFill/>
                        </a:ln>
                        <a:solidFill>
                          <a:srgbClr val="0000FF"/>
                        </a:solidFill>
                        <a:effectLst/>
                        <a:latin typeface="Arial" pitchFamily="34" charset="0"/>
                        <a:cs typeface="Arial" pitchFamily="34"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100" b="0" i="0" u="none" strike="noStrike" cap="none" normalizeH="0" baseline="0" dirty="0" smtClean="0">
                          <a:ln>
                            <a:noFill/>
                          </a:ln>
                          <a:solidFill>
                            <a:srgbClr val="0000FF"/>
                          </a:solidFill>
                          <a:effectLst/>
                          <a:latin typeface="Arial" pitchFamily="34" charset="0"/>
                          <a:cs typeface="Times New Roman" pitchFamily="18" charset="0"/>
                        </a:rPr>
                        <a:t>	</a:t>
                      </a:r>
                      <a:endParaRPr kumimoji="0" lang="tr-TR" sz="2100" b="0" i="0" u="none" strike="noStrike" cap="none" normalizeH="0" baseline="0" dirty="0" smtClean="0">
                        <a:ln>
                          <a:noFill/>
                        </a:ln>
                        <a:solidFill>
                          <a:srgbClr val="0000FF"/>
                        </a:solidFill>
                        <a:effectLst/>
                        <a:latin typeface="Arial" pitchFamily="34" charset="0"/>
                        <a:cs typeface="Arial" pitchFamily="34" charset="0"/>
                      </a:endParaRPr>
                    </a:p>
                  </a:txBody>
                  <a:tcPr marL="107218" marR="107218" marT="59564" marB="59564" anchor="b" horzOverflow="overflow">
                    <a:lnL w="38100" cap="flat" cmpd="sng" algn="ctr">
                      <a:solidFill>
                        <a:srgbClr val="CCFF66"/>
                      </a:solidFill>
                      <a:prstDash val="solid"/>
                      <a:round/>
                      <a:headEnd type="none" w="med" len="med"/>
                      <a:tailEnd type="none" w="med" len="med"/>
                    </a:lnL>
                    <a:lnR w="38100" cap="flat" cmpd="sng" algn="ctr">
                      <a:solidFill>
                        <a:srgbClr val="CCFF66"/>
                      </a:solidFill>
                      <a:prstDash val="solid"/>
                      <a:round/>
                      <a:headEnd type="none" w="med" len="med"/>
                      <a:tailEnd type="none" w="med" len="med"/>
                    </a:lnR>
                    <a:lnT w="38100" cap="flat" cmpd="sng" algn="ctr">
                      <a:solidFill>
                        <a:srgbClr val="CCFF66"/>
                      </a:solidFill>
                      <a:prstDash val="solid"/>
                      <a:round/>
                      <a:headEnd type="none" w="med" len="med"/>
                      <a:tailEnd type="none" w="med" len="med"/>
                    </a:lnT>
                    <a:lnB w="38100" cap="flat" cmpd="sng" algn="ctr">
                      <a:solidFill>
                        <a:srgbClr val="CCFF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5" name="Rectangle 257"/>
          <p:cNvSpPr>
            <a:spLocks noChangeArrowheads="1"/>
          </p:cNvSpPr>
          <p:nvPr/>
        </p:nvSpPr>
        <p:spPr bwMode="auto">
          <a:xfrm>
            <a:off x="352425" y="3505201"/>
            <a:ext cx="984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r>
              <a:rPr lang="tr-TR" dirty="0"/>
              <a:t>HİÇ</a:t>
            </a:r>
          </a:p>
        </p:txBody>
      </p:sp>
      <p:sp>
        <p:nvSpPr>
          <p:cNvPr id="6" name="Rectangle 258"/>
          <p:cNvSpPr>
            <a:spLocks noChangeArrowheads="1"/>
          </p:cNvSpPr>
          <p:nvPr/>
        </p:nvSpPr>
        <p:spPr bwMode="auto">
          <a:xfrm>
            <a:off x="1693862" y="3475831"/>
            <a:ext cx="711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tr-TR" dirty="0"/>
              <a:t>AKIŞ</a:t>
            </a:r>
          </a:p>
        </p:txBody>
      </p:sp>
      <p:sp>
        <p:nvSpPr>
          <p:cNvPr id="7" name="Rectangle 259"/>
          <p:cNvSpPr>
            <a:spLocks noChangeArrowheads="1"/>
          </p:cNvSpPr>
          <p:nvPr/>
        </p:nvSpPr>
        <p:spPr bwMode="auto">
          <a:xfrm>
            <a:off x="2762249" y="3475831"/>
            <a:ext cx="774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tr-TR" dirty="0"/>
              <a:t>AKIŞ </a:t>
            </a:r>
          </a:p>
          <a:p>
            <a:pPr eaLnBrk="0" hangingPunct="0"/>
            <a:r>
              <a:rPr lang="tr-TR" dirty="0"/>
              <a:t>YOK</a:t>
            </a:r>
          </a:p>
        </p:txBody>
      </p:sp>
      <p:sp>
        <p:nvSpPr>
          <p:cNvPr id="8" name="Rectangle 260"/>
          <p:cNvSpPr>
            <a:spLocks noChangeArrowheads="1"/>
          </p:cNvSpPr>
          <p:nvPr/>
        </p:nvSpPr>
        <p:spPr bwMode="auto">
          <a:xfrm>
            <a:off x="4543424" y="3284538"/>
            <a:ext cx="18764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dirty="0"/>
              <a:t>A Kimyasalı depolama takında yeterli hammadde yok</a:t>
            </a:r>
          </a:p>
        </p:txBody>
      </p:sp>
      <p:sp>
        <p:nvSpPr>
          <p:cNvPr id="9" name="Rectangle 261"/>
          <p:cNvSpPr>
            <a:spLocks noChangeArrowheads="1"/>
          </p:cNvSpPr>
          <p:nvPr/>
        </p:nvSpPr>
        <p:spPr bwMode="auto">
          <a:xfrm>
            <a:off x="6831017" y="2368551"/>
            <a:ext cx="1982783"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r>
              <a:rPr lang="tr-TR" dirty="0" smtClean="0"/>
              <a:t>1) </a:t>
            </a:r>
            <a:r>
              <a:rPr lang="tr-TR" dirty="0"/>
              <a:t>Reaktöre beslemenin kesilmesi</a:t>
            </a:r>
          </a:p>
        </p:txBody>
      </p:sp>
      <p:sp>
        <p:nvSpPr>
          <p:cNvPr id="10" name="Rectangle 262"/>
          <p:cNvSpPr>
            <a:spLocks noChangeArrowheads="1"/>
          </p:cNvSpPr>
          <p:nvPr/>
        </p:nvSpPr>
        <p:spPr bwMode="auto">
          <a:xfrm>
            <a:off x="6824663" y="4502151"/>
            <a:ext cx="1989137"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dirty="0" smtClean="0"/>
              <a:t>2) </a:t>
            </a:r>
            <a:r>
              <a:rPr lang="tr-TR" dirty="0"/>
              <a:t>Akış olmaması sebebiyle reaktör içerisinde D kimyasalı oluşumu</a:t>
            </a:r>
          </a:p>
        </p:txBody>
      </p:sp>
      <p:sp>
        <p:nvSpPr>
          <p:cNvPr id="11" name="Rectangle 263"/>
          <p:cNvSpPr>
            <a:spLocks noChangeArrowheads="1"/>
          </p:cNvSpPr>
          <p:nvPr/>
        </p:nvSpPr>
        <p:spPr bwMode="auto">
          <a:xfrm>
            <a:off x="9302750" y="1949967"/>
            <a:ext cx="1646238"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dirty="0"/>
              <a:t>1) A kimyasalı hammadde tankına düşük seviye alarmının kurulması</a:t>
            </a:r>
          </a:p>
        </p:txBody>
      </p:sp>
      <p:sp>
        <p:nvSpPr>
          <p:cNvPr id="12" name="Rectangle 264"/>
          <p:cNvSpPr>
            <a:spLocks noChangeArrowheads="1"/>
          </p:cNvSpPr>
          <p:nvPr/>
        </p:nvSpPr>
        <p:spPr bwMode="auto">
          <a:xfrm>
            <a:off x="9148763" y="4502151"/>
            <a:ext cx="18002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dirty="0"/>
              <a:t>2) Depolama alanı operatörü ile iletişimin sağlanması</a:t>
            </a:r>
          </a:p>
        </p:txBody>
      </p:sp>
    </p:spTree>
    <p:extLst>
      <p:ext uri="{BB962C8B-B14F-4D97-AF65-F5344CB8AC3E}">
        <p14:creationId xmlns:p14="http://schemas.microsoft.com/office/powerpoint/2010/main" val="78808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935163"/>
            <a:ext cx="8229600" cy="4389437"/>
          </a:xfrm>
        </p:spPr>
        <p:txBody>
          <a:bodyPr/>
          <a:lstStyle/>
          <a:p>
            <a:r>
              <a:rPr lang="tr-TR" dirty="0" smtClean="0"/>
              <a:t>FAZLA</a:t>
            </a:r>
          </a:p>
        </p:txBody>
      </p:sp>
      <p:sp>
        <p:nvSpPr>
          <p:cNvPr id="5" name="Rectangle 4"/>
          <p:cNvSpPr>
            <a:spLocks noChangeArrowheads="1"/>
          </p:cNvSpPr>
          <p:nvPr/>
        </p:nvSpPr>
        <p:spPr bwMode="auto">
          <a:xfrm>
            <a:off x="4199223" y="3349625"/>
            <a:ext cx="203993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dirty="0">
                <a:solidFill>
                  <a:srgbClr val="0000FF"/>
                </a:solidFill>
              </a:rPr>
              <a:t>SICAKLIK</a:t>
            </a:r>
          </a:p>
        </p:txBody>
      </p:sp>
      <p:sp>
        <p:nvSpPr>
          <p:cNvPr id="6" name="AutoShape 5"/>
          <p:cNvSpPr>
            <a:spLocks noChangeArrowheads="1"/>
          </p:cNvSpPr>
          <p:nvPr/>
        </p:nvSpPr>
        <p:spPr bwMode="auto">
          <a:xfrm rot="1731809">
            <a:off x="2820926" y="1969225"/>
            <a:ext cx="1685925" cy="792162"/>
          </a:xfrm>
          <a:prstGeom prst="rightArrow">
            <a:avLst>
              <a:gd name="adj1" fmla="val 50000"/>
              <a:gd name="adj2" fmla="val 54468"/>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7" name="AutoShape 6"/>
          <p:cNvSpPr>
            <a:spLocks noChangeArrowheads="1"/>
          </p:cNvSpPr>
          <p:nvPr/>
        </p:nvSpPr>
        <p:spPr bwMode="auto">
          <a:xfrm rot="8599782">
            <a:off x="4010025" y="4221163"/>
            <a:ext cx="1758950" cy="792162"/>
          </a:xfrm>
          <a:prstGeom prst="rightArrow">
            <a:avLst>
              <a:gd name="adj1" fmla="val 50000"/>
              <a:gd name="adj2" fmla="val 56827"/>
            </a:avLst>
          </a:prstGeom>
          <a:solidFill>
            <a:schemeClr val="folHlink"/>
          </a:solidFill>
          <a:ln w="9525">
            <a:solidFill>
              <a:schemeClr val="tx1"/>
            </a:solidFill>
            <a:miter lim="800000"/>
            <a:headEnd/>
            <a:tailEnd/>
          </a:ln>
        </p:spPr>
        <p:txBody>
          <a:bodyPr wrap="none" anchor="ctr"/>
          <a:lstStyle/>
          <a:p>
            <a:pPr eaLnBrk="0" hangingPunct="0"/>
            <a:endParaRPr lang="tr-TR"/>
          </a:p>
        </p:txBody>
      </p:sp>
      <p:sp>
        <p:nvSpPr>
          <p:cNvPr id="8" name="Rectangle 7"/>
          <p:cNvSpPr>
            <a:spLocks noChangeArrowheads="1"/>
          </p:cNvSpPr>
          <p:nvPr/>
        </p:nvSpPr>
        <p:spPr bwMode="auto">
          <a:xfrm>
            <a:off x="352425" y="5084763"/>
            <a:ext cx="39385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pPr>
            <a:r>
              <a:rPr lang="tr-TR" sz="3200">
                <a:solidFill>
                  <a:srgbClr val="FF3300"/>
                </a:solidFill>
              </a:rPr>
              <a:t>YÜKSEK SICAKLIK</a:t>
            </a:r>
          </a:p>
        </p:txBody>
      </p:sp>
      <p:pic>
        <p:nvPicPr>
          <p:cNvPr id="9" name="Picture 8" descr="Resim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828" y="2724944"/>
            <a:ext cx="3275012" cy="225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605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3"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1+#ppt_w/2"/>
                                          </p:val>
                                        </p:tav>
                                        <p:tav tm="100000">
                                          <p:val>
                                            <p:strVal val="#ppt_x"/>
                                          </p:val>
                                        </p:tav>
                                      </p:tavLst>
                                    </p:anim>
                                    <p:anim calcmode="lin" valueType="num">
                                      <p:cBhvr additive="base">
                                        <p:cTn id="2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P spid="6" grpId="0" animBg="1"/>
      <p:bldP spid="7"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89556" y="432887"/>
            <a:ext cx="10021497" cy="579438"/>
          </a:xfrm>
        </p:spPr>
        <p:txBody>
          <a:bodyPr>
            <a:noAutofit/>
          </a:bodyPr>
          <a:lstStyle/>
          <a:p>
            <a:pPr>
              <a:defRPr/>
            </a:pPr>
            <a:r>
              <a:rPr lang="tr-TR" sz="5400" b="1" i="1" u="sng" dirty="0">
                <a:effectLst>
                  <a:outerShdw blurRad="38100" dist="38100" dir="2700000" algn="tl">
                    <a:srgbClr val="000000">
                      <a:alpha val="43137"/>
                    </a:srgbClr>
                  </a:outerShdw>
                </a:effectLst>
              </a:rPr>
              <a:t>RİSK DEĞERLENDİRME METOTLARI</a:t>
            </a:r>
          </a:p>
        </p:txBody>
      </p:sp>
      <p:sp>
        <p:nvSpPr>
          <p:cNvPr id="190467" name="Rectangle 3"/>
          <p:cNvSpPr>
            <a:spLocks noGrp="1" noChangeArrowheads="1"/>
          </p:cNvSpPr>
          <p:nvPr>
            <p:ph idx="1"/>
          </p:nvPr>
        </p:nvSpPr>
        <p:spPr>
          <a:xfrm>
            <a:off x="1992313" y="2149084"/>
            <a:ext cx="8229600" cy="2501900"/>
          </a:xfrm>
        </p:spPr>
        <p:txBody>
          <a:bodyPr>
            <a:noAutofit/>
          </a:bodyPr>
          <a:lstStyle/>
          <a:p>
            <a:r>
              <a:rPr lang="tr-TR" b="1" dirty="0" smtClean="0">
                <a:solidFill>
                  <a:srgbClr val="FF0000"/>
                </a:solidFill>
              </a:rPr>
              <a:t>Risk Değerlendirme Metotları;</a:t>
            </a:r>
          </a:p>
          <a:p>
            <a:endParaRPr lang="tr-TR" b="1" dirty="0" smtClean="0">
              <a:solidFill>
                <a:srgbClr val="FF0000"/>
              </a:solidFill>
            </a:endParaRPr>
          </a:p>
          <a:p>
            <a:pPr lvl="1"/>
            <a:r>
              <a:rPr lang="tr-TR" sz="2800" dirty="0" smtClean="0"/>
              <a:t>Nitel (Kalitatif) Risk Değerlendirme Metotları,</a:t>
            </a:r>
          </a:p>
          <a:p>
            <a:pPr lvl="1"/>
            <a:endParaRPr lang="tr-TR" sz="2800" dirty="0" smtClean="0"/>
          </a:p>
          <a:p>
            <a:pPr lvl="1"/>
            <a:r>
              <a:rPr lang="tr-TR" sz="2800" dirty="0" smtClean="0"/>
              <a:t>Nicel (Kantitatif) Risk Değerlendirme Metotları,</a:t>
            </a:r>
          </a:p>
          <a:p>
            <a:pPr lvl="1"/>
            <a:endParaRPr lang="tr-TR" sz="2800" dirty="0" smtClean="0"/>
          </a:p>
          <a:p>
            <a:pPr lvl="1"/>
            <a:r>
              <a:rPr lang="tr-TR" sz="2800" dirty="0" smtClean="0"/>
              <a:t>Karma Risk Değerlendirme Metotları </a:t>
            </a:r>
          </a:p>
          <a:p>
            <a:pPr lvl="1">
              <a:buFont typeface="Wingdings 2" pitchFamily="18" charset="2"/>
              <a:buNone/>
            </a:pPr>
            <a:r>
              <a:rPr lang="tr-TR" sz="2800" dirty="0" smtClean="0"/>
              <a:t>olarak sınıflandırılabilir. </a:t>
            </a:r>
          </a:p>
        </p:txBody>
      </p:sp>
    </p:spTree>
    <p:extLst>
      <p:ext uri="{BB962C8B-B14F-4D97-AF65-F5344CB8AC3E}">
        <p14:creationId xmlns:p14="http://schemas.microsoft.com/office/powerpoint/2010/main" val="11181414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159"/>
          <p:cNvGraphicFramePr>
            <a:graphicFrameLocks noGrp="1"/>
          </p:cNvGraphicFramePr>
          <p:nvPr>
            <p:ph idx="1"/>
          </p:nvPr>
        </p:nvGraphicFramePr>
        <p:xfrm>
          <a:off x="457200" y="1600200"/>
          <a:ext cx="8229600" cy="4383088"/>
        </p:xfrm>
        <a:graphic>
          <a:graphicData uri="http://schemas.openxmlformats.org/drawingml/2006/table">
            <a:tbl>
              <a:tblPr/>
              <a:tblGrid>
                <a:gridCol w="849313">
                  <a:extLst>
                    <a:ext uri="{9D8B030D-6E8A-4147-A177-3AD203B41FA5}">
                      <a16:colId xmlns="" xmlns:a16="http://schemas.microsoft.com/office/drawing/2014/main" val="20000"/>
                    </a:ext>
                  </a:extLst>
                </a:gridCol>
                <a:gridCol w="1044575">
                  <a:extLst>
                    <a:ext uri="{9D8B030D-6E8A-4147-A177-3AD203B41FA5}">
                      <a16:colId xmlns="" xmlns:a16="http://schemas.microsoft.com/office/drawing/2014/main" val="20001"/>
                    </a:ext>
                  </a:extLst>
                </a:gridCol>
                <a:gridCol w="1044575">
                  <a:extLst>
                    <a:ext uri="{9D8B030D-6E8A-4147-A177-3AD203B41FA5}">
                      <a16:colId xmlns="" xmlns:a16="http://schemas.microsoft.com/office/drawing/2014/main" val="20002"/>
                    </a:ext>
                  </a:extLst>
                </a:gridCol>
                <a:gridCol w="1828800">
                  <a:extLst>
                    <a:ext uri="{9D8B030D-6E8A-4147-A177-3AD203B41FA5}">
                      <a16:colId xmlns="" xmlns:a16="http://schemas.microsoft.com/office/drawing/2014/main" val="20003"/>
                    </a:ext>
                  </a:extLst>
                </a:gridCol>
                <a:gridCol w="1241425">
                  <a:extLst>
                    <a:ext uri="{9D8B030D-6E8A-4147-A177-3AD203B41FA5}">
                      <a16:colId xmlns="" xmlns:a16="http://schemas.microsoft.com/office/drawing/2014/main" val="20004"/>
                    </a:ext>
                  </a:extLst>
                </a:gridCol>
                <a:gridCol w="2220912">
                  <a:extLst>
                    <a:ext uri="{9D8B030D-6E8A-4147-A177-3AD203B41FA5}">
                      <a16:colId xmlns="" xmlns:a16="http://schemas.microsoft.com/office/drawing/2014/main" val="20005"/>
                    </a:ext>
                  </a:extLst>
                </a:gridCol>
              </a:tblGrid>
              <a:tr h="647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FF"/>
                          </a:solidFill>
                          <a:effectLst/>
                          <a:latin typeface="Arial" pitchFamily="34" charset="0"/>
                          <a:cs typeface="Times New Roman" pitchFamily="18" charset="0"/>
                        </a:rPr>
                        <a:t>Anahtar</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FF"/>
                          </a:solidFill>
                          <a:effectLst/>
                          <a:latin typeface="Arial" pitchFamily="34" charset="0"/>
                          <a:cs typeface="Times New Roman" pitchFamily="18" charset="0"/>
                        </a:rPr>
                        <a:t>Kelime</a:t>
                      </a:r>
                      <a:endParaRPr kumimoji="0" lang="tr-TR" sz="1400" b="0" i="0" u="none" strike="noStrike" cap="none" normalizeH="0" baseline="0" dirty="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Kılavuz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Kelime</a:t>
                      </a:r>
                      <a:endParaRPr kumimoji="0" lang="tr-TR" sz="1400" b="0" i="0" u="none" strike="noStrike" cap="none" normalizeH="0" baseline="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Tehlikeli</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 Sapma</a:t>
                      </a:r>
                      <a:endParaRPr kumimoji="0" lang="tr-TR" sz="1400" b="0" i="0" u="none" strike="noStrike" cap="none" normalizeH="0" baseline="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Olası</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Nedenler</a:t>
                      </a:r>
                      <a:endParaRPr kumimoji="0" lang="tr-TR" sz="1400" b="0" i="0" u="none" strike="noStrike" cap="none" normalizeH="0" baseline="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Sonuçlar</a:t>
                      </a:r>
                      <a:endParaRPr kumimoji="0" lang="tr-TR" sz="1400" b="0" i="0" u="none" strike="noStrike" cap="none" normalizeH="0" baseline="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FF"/>
                          </a:solidFill>
                          <a:effectLst/>
                          <a:latin typeface="Arial" pitchFamily="34" charset="0"/>
                          <a:cs typeface="Times New Roman" pitchFamily="18" charset="0"/>
                        </a:rPr>
                        <a:t>Gerekli Aksiyonlar</a:t>
                      </a:r>
                      <a:endParaRPr kumimoji="0" lang="tr-TR" sz="1400" b="0" i="0" u="none" strike="noStrike" cap="none" normalizeH="0" baseline="0" smtClean="0">
                        <a:ln>
                          <a:noFill/>
                        </a:ln>
                        <a:solidFill>
                          <a:srgbClr val="0000FF"/>
                        </a:solidFill>
                        <a:effectLst/>
                        <a:latin typeface="Arial" pitchFamily="34" charset="0"/>
                        <a:cs typeface="Times New Roman" pitchFamily="18" charset="0"/>
                      </a:endParaRPr>
                    </a:p>
                  </a:txBody>
                  <a:tcPr marL="82948" marR="82948" anchor="b"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225550">
                <a:tc row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row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row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bg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row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bg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1249363">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1260475">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txBody>
                  <a:tcPr marL="82948" marR="82948" anchor="ctr" horzOverflow="overflow">
                    <a:lnL w="38100" cap="flat" cmpd="sng" algn="ctr">
                      <a:solidFill>
                        <a:schemeClr val="folHlink"/>
                      </a:solidFill>
                      <a:prstDash val="solid"/>
                      <a:round/>
                      <a:headEnd type="none" w="med" len="med"/>
                      <a:tailEnd type="none" w="med" len="med"/>
                    </a:lnL>
                    <a:lnR w="38100" cap="flat" cmpd="sng" algn="ctr">
                      <a:solidFill>
                        <a:schemeClr val="folHlink"/>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bl>
          </a:graphicData>
        </a:graphic>
      </p:graphicFrame>
      <p:sp>
        <p:nvSpPr>
          <p:cNvPr id="6" name="Rectangle 147"/>
          <p:cNvSpPr>
            <a:spLocks noChangeArrowheads="1"/>
          </p:cNvSpPr>
          <p:nvPr/>
        </p:nvSpPr>
        <p:spPr bwMode="auto">
          <a:xfrm>
            <a:off x="395288" y="3429000"/>
            <a:ext cx="74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tr-TR"/>
              <a:t>FAZLA</a:t>
            </a:r>
          </a:p>
        </p:txBody>
      </p:sp>
      <p:sp>
        <p:nvSpPr>
          <p:cNvPr id="7" name="Rectangle 148"/>
          <p:cNvSpPr>
            <a:spLocks noChangeArrowheads="1"/>
          </p:cNvSpPr>
          <p:nvPr/>
        </p:nvSpPr>
        <p:spPr bwMode="auto">
          <a:xfrm>
            <a:off x="1187450" y="3422650"/>
            <a:ext cx="1000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tr-TR"/>
              <a:t>SICAKLIK</a:t>
            </a:r>
          </a:p>
        </p:txBody>
      </p:sp>
      <p:sp>
        <p:nvSpPr>
          <p:cNvPr id="8" name="Rectangle 149"/>
          <p:cNvSpPr>
            <a:spLocks noChangeArrowheads="1"/>
          </p:cNvSpPr>
          <p:nvPr/>
        </p:nvSpPr>
        <p:spPr bwMode="auto">
          <a:xfrm>
            <a:off x="2268538" y="3284538"/>
            <a:ext cx="1000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tr-TR"/>
              <a:t>YÜKSEK </a:t>
            </a:r>
          </a:p>
          <a:p>
            <a:pPr eaLnBrk="0" hangingPunct="0"/>
            <a:r>
              <a:rPr lang="tr-TR"/>
              <a:t>SICAKLIK</a:t>
            </a:r>
          </a:p>
        </p:txBody>
      </p:sp>
      <p:sp>
        <p:nvSpPr>
          <p:cNvPr id="9" name="Rectangle 154"/>
          <p:cNvSpPr>
            <a:spLocks noChangeArrowheads="1"/>
          </p:cNvSpPr>
          <p:nvPr/>
        </p:nvSpPr>
        <p:spPr bwMode="auto">
          <a:xfrm>
            <a:off x="3454400" y="2368550"/>
            <a:ext cx="1624013"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1) Su deposunda yeterli su yok</a:t>
            </a:r>
          </a:p>
        </p:txBody>
      </p:sp>
      <p:sp>
        <p:nvSpPr>
          <p:cNvPr id="10" name="Rectangle 155"/>
          <p:cNvSpPr>
            <a:spLocks noChangeArrowheads="1"/>
          </p:cNvSpPr>
          <p:nvPr/>
        </p:nvSpPr>
        <p:spPr bwMode="auto">
          <a:xfrm>
            <a:off x="3452813" y="3573463"/>
            <a:ext cx="1625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2) Soğutma suyu pompasında arıza</a:t>
            </a:r>
          </a:p>
        </p:txBody>
      </p:sp>
      <p:sp>
        <p:nvSpPr>
          <p:cNvPr id="11" name="Rectangle 156"/>
          <p:cNvSpPr>
            <a:spLocks noChangeArrowheads="1"/>
          </p:cNvSpPr>
          <p:nvPr/>
        </p:nvSpPr>
        <p:spPr bwMode="auto">
          <a:xfrm>
            <a:off x="3386138" y="4868863"/>
            <a:ext cx="17589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3)Soğutma suyu borulama hattında kırılma</a:t>
            </a:r>
          </a:p>
        </p:txBody>
      </p:sp>
      <p:sp>
        <p:nvSpPr>
          <p:cNvPr id="12" name="Rectangle 160"/>
          <p:cNvSpPr>
            <a:spLocks noChangeArrowheads="1"/>
          </p:cNvSpPr>
          <p:nvPr/>
        </p:nvSpPr>
        <p:spPr bwMode="auto">
          <a:xfrm>
            <a:off x="5205413" y="3284538"/>
            <a:ext cx="13366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Reaktör içerisinde sıcaklık ve basınç artışı</a:t>
            </a:r>
          </a:p>
        </p:txBody>
      </p:sp>
      <p:sp>
        <p:nvSpPr>
          <p:cNvPr id="13" name="Rectangle 161"/>
          <p:cNvSpPr>
            <a:spLocks noChangeArrowheads="1"/>
          </p:cNvSpPr>
          <p:nvPr/>
        </p:nvSpPr>
        <p:spPr bwMode="auto">
          <a:xfrm>
            <a:off x="6542088" y="2379663"/>
            <a:ext cx="22145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1) Su deposuna alt seviye alarmının kurulması</a:t>
            </a:r>
          </a:p>
        </p:txBody>
      </p:sp>
      <p:sp>
        <p:nvSpPr>
          <p:cNvPr id="14" name="Rectangle 162"/>
          <p:cNvSpPr>
            <a:spLocks noChangeArrowheads="1"/>
          </p:cNvSpPr>
          <p:nvPr/>
        </p:nvSpPr>
        <p:spPr bwMode="auto">
          <a:xfrm>
            <a:off x="6532563" y="3549650"/>
            <a:ext cx="24034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2) Soğutma suyu pompası üzerine ters tepki hattı kurulmas</a:t>
            </a:r>
            <a:r>
              <a:rPr lang="tr-TR">
                <a:solidFill>
                  <a:schemeClr val="bg1"/>
                </a:solidFill>
              </a:rPr>
              <a:t>ı</a:t>
            </a:r>
          </a:p>
        </p:txBody>
      </p:sp>
      <p:sp>
        <p:nvSpPr>
          <p:cNvPr id="15" name="Rectangle 163"/>
          <p:cNvSpPr>
            <a:spLocks noChangeArrowheads="1"/>
          </p:cNvSpPr>
          <p:nvPr/>
        </p:nvSpPr>
        <p:spPr bwMode="auto">
          <a:xfrm>
            <a:off x="6542088" y="4765675"/>
            <a:ext cx="2249487"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tr-TR"/>
              <a:t>3) Belli aralıklarla boru hatlarının denetlenmesinin sağlanması</a:t>
            </a:r>
          </a:p>
        </p:txBody>
      </p:sp>
    </p:spTree>
    <p:extLst>
      <p:ext uri="{BB962C8B-B14F-4D97-AF65-F5344CB8AC3E}">
        <p14:creationId xmlns:p14="http://schemas.microsoft.com/office/powerpoint/2010/main" val="3833898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Metin Yer Tutucusu"/>
          <p:cNvSpPr txBox="1">
            <a:spLocks/>
          </p:cNvSpPr>
          <p:nvPr/>
        </p:nvSpPr>
        <p:spPr>
          <a:xfrm>
            <a:off x="250825" y="981075"/>
            <a:ext cx="8713788" cy="7191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3600" b="1" smtClean="0">
                <a:solidFill>
                  <a:schemeClr val="tx2"/>
                </a:solidFill>
                <a:effectLst>
                  <a:outerShdw blurRad="38100" dist="38100" dir="2700000" algn="tl">
                    <a:srgbClr val="000000">
                      <a:alpha val="43137"/>
                    </a:srgbClr>
                  </a:outerShdw>
                </a:effectLst>
                <a:latin typeface="+mj-lt"/>
                <a:ea typeface="+mj-ea"/>
                <a:cs typeface="+mj-cs"/>
              </a:rPr>
              <a:t>KARMA RİSK DEĞERLENDİRME METOTLARI </a:t>
            </a:r>
            <a:endParaRPr lang="tr-TR" sz="3600" b="1" dirty="0">
              <a:solidFill>
                <a:schemeClr val="tx2"/>
              </a:solidFill>
              <a:effectLst>
                <a:outerShdw blurRad="38100" dist="38100" dir="2700000" algn="tl">
                  <a:srgbClr val="000000">
                    <a:alpha val="43137"/>
                  </a:srgbClr>
                </a:outerShdw>
              </a:effectLst>
              <a:latin typeface="+mj-lt"/>
              <a:ea typeface="+mj-ea"/>
              <a:cs typeface="+mj-cs"/>
            </a:endParaRPr>
          </a:p>
        </p:txBody>
      </p:sp>
      <p:pic>
        <p:nvPicPr>
          <p:cNvPr id="4" name="Picture 3"/>
          <p:cNvPicPr>
            <a:picLocks noChangeAspect="1"/>
          </p:cNvPicPr>
          <p:nvPr/>
        </p:nvPicPr>
        <p:blipFill>
          <a:blip r:embed="rId2"/>
          <a:stretch>
            <a:fillRect/>
          </a:stretch>
        </p:blipFill>
        <p:spPr>
          <a:xfrm>
            <a:off x="2301107" y="2034936"/>
            <a:ext cx="6663506" cy="2584928"/>
          </a:xfrm>
          <a:prstGeom prst="rect">
            <a:avLst/>
          </a:prstGeom>
        </p:spPr>
      </p:pic>
      <p:sp>
        <p:nvSpPr>
          <p:cNvPr id="8" name="Dikdörtgen 1"/>
          <p:cNvSpPr/>
          <p:nvPr/>
        </p:nvSpPr>
        <p:spPr>
          <a:xfrm>
            <a:off x="1281113" y="5335588"/>
            <a:ext cx="8280400" cy="954107"/>
          </a:xfrm>
          <a:prstGeom prst="rect">
            <a:avLst/>
          </a:prstGeom>
        </p:spPr>
        <p:txBody>
          <a:bodyPr>
            <a:spAutoFit/>
          </a:bodyPr>
          <a:lstStyle/>
          <a:p>
            <a:pPr algn="just">
              <a:defRPr/>
            </a:pPr>
            <a:r>
              <a:rPr lang="tr-TR" sz="2800" dirty="0">
                <a:latin typeface="+mn-lt"/>
                <a:cs typeface="+mn-cs"/>
              </a:rPr>
              <a:t>Karma risk değerlendirmesi metotları aynı zamanda </a:t>
            </a:r>
            <a:r>
              <a:rPr lang="tr-TR" sz="2800" b="1" dirty="0">
                <a:solidFill>
                  <a:srgbClr val="FF0000"/>
                </a:solidFill>
                <a:latin typeface="+mn-lt"/>
                <a:cs typeface="+mn-cs"/>
              </a:rPr>
              <a:t>nicel risk değerlendirme metodu </a:t>
            </a:r>
            <a:r>
              <a:rPr lang="tr-TR" sz="2800" dirty="0">
                <a:latin typeface="+mn-lt"/>
                <a:cs typeface="+mn-cs"/>
              </a:rPr>
              <a:t>olarak ta kullanılabilir. </a:t>
            </a:r>
          </a:p>
        </p:txBody>
      </p:sp>
    </p:spTree>
    <p:extLst>
      <p:ext uri="{BB962C8B-B14F-4D97-AF65-F5344CB8AC3E}">
        <p14:creationId xmlns:p14="http://schemas.microsoft.com/office/powerpoint/2010/main" val="26933004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0" y="311151"/>
            <a:ext cx="8424862" cy="20383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925" algn="ctr">
              <a:defRPr/>
            </a:pPr>
            <a:r>
              <a:rPr lang="tr-TR" sz="4400" b="1" noProof="1" smtClean="0">
                <a:solidFill>
                  <a:schemeClr val="tx2"/>
                </a:solidFill>
                <a:effectLst>
                  <a:outerShdw blurRad="38100" dist="38100" dir="2700000" algn="tl">
                    <a:srgbClr val="C0C0C0"/>
                  </a:outerShdw>
                </a:effectLst>
                <a:latin typeface="Calibri" pitchFamily="34" charset="0"/>
              </a:rPr>
              <a:t>Risk Değerlendirme Karar Matrisi</a:t>
            </a:r>
          </a:p>
        </p:txBody>
      </p:sp>
      <p:graphicFrame>
        <p:nvGraphicFramePr>
          <p:cNvPr id="7" name="Tablo 6"/>
          <p:cNvGraphicFramePr>
            <a:graphicFrameLocks noGrp="1"/>
          </p:cNvGraphicFramePr>
          <p:nvPr>
            <p:extLst/>
          </p:nvPr>
        </p:nvGraphicFramePr>
        <p:xfrm>
          <a:off x="3118035" y="1172656"/>
          <a:ext cx="2352257" cy="1347214"/>
        </p:xfrm>
        <a:graphic>
          <a:graphicData uri="http://schemas.openxmlformats.org/drawingml/2006/table">
            <a:tbl>
              <a:tblPr firstRow="1" firstCol="1" bandRow="1">
                <a:tableStyleId>{5C22544A-7EE6-4342-B048-85BDC9FD1C3A}</a:tableStyleId>
              </a:tblPr>
              <a:tblGrid>
                <a:gridCol w="646402">
                  <a:extLst>
                    <a:ext uri="{9D8B030D-6E8A-4147-A177-3AD203B41FA5}">
                      <a16:colId xmlns="" xmlns:a16="http://schemas.microsoft.com/office/drawing/2014/main" val="20000"/>
                    </a:ext>
                  </a:extLst>
                </a:gridCol>
                <a:gridCol w="636647">
                  <a:extLst>
                    <a:ext uri="{9D8B030D-6E8A-4147-A177-3AD203B41FA5}">
                      <a16:colId xmlns="" xmlns:a16="http://schemas.microsoft.com/office/drawing/2014/main" val="20001"/>
                    </a:ext>
                  </a:extLst>
                </a:gridCol>
                <a:gridCol w="534604">
                  <a:extLst>
                    <a:ext uri="{9D8B030D-6E8A-4147-A177-3AD203B41FA5}">
                      <a16:colId xmlns="" xmlns:a16="http://schemas.microsoft.com/office/drawing/2014/main" val="20002"/>
                    </a:ext>
                  </a:extLst>
                </a:gridCol>
                <a:gridCol w="534604">
                  <a:extLst>
                    <a:ext uri="{9D8B030D-6E8A-4147-A177-3AD203B41FA5}">
                      <a16:colId xmlns="" xmlns:a16="http://schemas.microsoft.com/office/drawing/2014/main" val="20003"/>
                    </a:ext>
                  </a:extLst>
                </a:gridCol>
              </a:tblGrid>
              <a:tr h="460495">
                <a:tc rowSpan="4">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3">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3"/>
                  </a:ext>
                </a:extLst>
              </a:tr>
            </a:tbl>
          </a:graphicData>
        </a:graphic>
      </p:graphicFrame>
      <p:graphicFrame>
        <p:nvGraphicFramePr>
          <p:cNvPr id="8" name="Tablo 9"/>
          <p:cNvGraphicFramePr>
            <a:graphicFrameLocks noGrp="1"/>
          </p:cNvGraphicFramePr>
          <p:nvPr>
            <p:extLst/>
          </p:nvPr>
        </p:nvGraphicFramePr>
        <p:xfrm>
          <a:off x="3537993" y="3661791"/>
          <a:ext cx="4104452" cy="2952334"/>
        </p:xfrm>
        <a:graphic>
          <a:graphicData uri="http://schemas.openxmlformats.org/drawingml/2006/table">
            <a:tbl>
              <a:tblPr firstRow="1" firstCol="1" bandRow="1">
                <a:tableStyleId>{5C22544A-7EE6-4342-B048-85BDC9FD1C3A}</a:tableStyleId>
              </a:tblPr>
              <a:tblGrid>
                <a:gridCol w="373132">
                  <a:extLst>
                    <a:ext uri="{9D8B030D-6E8A-4147-A177-3AD203B41FA5}">
                      <a16:colId xmlns="" xmlns:a16="http://schemas.microsoft.com/office/drawing/2014/main" val="20000"/>
                    </a:ext>
                  </a:extLst>
                </a:gridCol>
                <a:gridCol w="373132">
                  <a:extLst>
                    <a:ext uri="{9D8B030D-6E8A-4147-A177-3AD203B41FA5}">
                      <a16:colId xmlns="" xmlns:a16="http://schemas.microsoft.com/office/drawing/2014/main" val="20001"/>
                    </a:ext>
                  </a:extLst>
                </a:gridCol>
                <a:gridCol w="373132">
                  <a:extLst>
                    <a:ext uri="{9D8B030D-6E8A-4147-A177-3AD203B41FA5}">
                      <a16:colId xmlns="" xmlns:a16="http://schemas.microsoft.com/office/drawing/2014/main" val="20002"/>
                    </a:ext>
                  </a:extLst>
                </a:gridCol>
                <a:gridCol w="373132">
                  <a:extLst>
                    <a:ext uri="{9D8B030D-6E8A-4147-A177-3AD203B41FA5}">
                      <a16:colId xmlns="" xmlns:a16="http://schemas.microsoft.com/office/drawing/2014/main" val="20003"/>
                    </a:ext>
                  </a:extLst>
                </a:gridCol>
                <a:gridCol w="373132">
                  <a:extLst>
                    <a:ext uri="{9D8B030D-6E8A-4147-A177-3AD203B41FA5}">
                      <a16:colId xmlns="" xmlns:a16="http://schemas.microsoft.com/office/drawing/2014/main" val="20004"/>
                    </a:ext>
                  </a:extLst>
                </a:gridCol>
                <a:gridCol w="373132">
                  <a:extLst>
                    <a:ext uri="{9D8B030D-6E8A-4147-A177-3AD203B41FA5}">
                      <a16:colId xmlns="" xmlns:a16="http://schemas.microsoft.com/office/drawing/2014/main" val="20005"/>
                    </a:ext>
                  </a:extLst>
                </a:gridCol>
                <a:gridCol w="373132">
                  <a:extLst>
                    <a:ext uri="{9D8B030D-6E8A-4147-A177-3AD203B41FA5}">
                      <a16:colId xmlns="" xmlns:a16="http://schemas.microsoft.com/office/drawing/2014/main" val="20006"/>
                    </a:ext>
                  </a:extLst>
                </a:gridCol>
                <a:gridCol w="373132">
                  <a:extLst>
                    <a:ext uri="{9D8B030D-6E8A-4147-A177-3AD203B41FA5}">
                      <a16:colId xmlns="" xmlns:a16="http://schemas.microsoft.com/office/drawing/2014/main" val="20007"/>
                    </a:ext>
                  </a:extLst>
                </a:gridCol>
                <a:gridCol w="373132">
                  <a:extLst>
                    <a:ext uri="{9D8B030D-6E8A-4147-A177-3AD203B41FA5}">
                      <a16:colId xmlns="" xmlns:a16="http://schemas.microsoft.com/office/drawing/2014/main" val="20008"/>
                    </a:ext>
                  </a:extLst>
                </a:gridCol>
                <a:gridCol w="373132">
                  <a:extLst>
                    <a:ext uri="{9D8B030D-6E8A-4147-A177-3AD203B41FA5}">
                      <a16:colId xmlns="" xmlns:a16="http://schemas.microsoft.com/office/drawing/2014/main" val="20009"/>
                    </a:ext>
                  </a:extLst>
                </a:gridCol>
                <a:gridCol w="373132">
                  <a:extLst>
                    <a:ext uri="{9D8B030D-6E8A-4147-A177-3AD203B41FA5}">
                      <a16:colId xmlns="" xmlns:a16="http://schemas.microsoft.com/office/drawing/2014/main" val="20010"/>
                    </a:ext>
                  </a:extLst>
                </a:gridCol>
              </a:tblGrid>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6">
                  <a:txBody>
                    <a:bodyPr/>
                    <a:lstStyle/>
                    <a:p>
                      <a:pPr marL="71755" marR="71755" algn="ctr">
                        <a:lnSpc>
                          <a:spcPct val="115000"/>
                        </a:lnSpc>
                        <a:spcAft>
                          <a:spcPts val="0"/>
                        </a:spcAft>
                      </a:pPr>
                      <a:r>
                        <a:rPr lang="tr-TR" sz="1200" b="1" dirty="0">
                          <a:solidFill>
                            <a:schemeClr val="tx1"/>
                          </a:solidFill>
                          <a:effectLst/>
                        </a:rPr>
                        <a:t>DEĞİŞKEN 2</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1"/>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2"/>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3"/>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4"/>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5"/>
                  </a:ext>
                </a:extLst>
              </a:tr>
              <a:tr h="332255">
                <a:tc gridSpan="5">
                  <a:txBody>
                    <a:bodyPr/>
                    <a:lstStyle/>
                    <a:p>
                      <a:pPr algn="ctr">
                        <a:lnSpc>
                          <a:spcPct val="115000"/>
                        </a:lnSpc>
                        <a:spcAft>
                          <a:spcPts val="0"/>
                        </a:spcAft>
                      </a:pPr>
                      <a:r>
                        <a:rPr lang="tr-TR" sz="1200" b="1" dirty="0">
                          <a:solidFill>
                            <a:schemeClr val="tx1"/>
                          </a:solidFill>
                          <a:effectLst/>
                        </a:rPr>
                        <a:t>DEĞİŞKEN 1</a:t>
                      </a:r>
                      <a:endParaRPr lang="tr-TR" sz="11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dirty="0"/>
                    </a:p>
                  </a:txBody>
                  <a:tcPr/>
                </a:tc>
                <a:tc>
                  <a:txBody>
                    <a:bodyPr/>
                    <a:lstStyle/>
                    <a:p>
                      <a:pPr algn="ctr">
                        <a:lnSpc>
                          <a:spcPct val="115000"/>
                        </a:lnSpc>
                        <a:spcAft>
                          <a:spcPts val="0"/>
                        </a:spcAft>
                      </a:pPr>
                      <a:r>
                        <a:rPr lang="tr-TR" sz="1200" b="1">
                          <a:effectLst/>
                        </a:rPr>
                        <a:t> </a:t>
                      </a:r>
                      <a:endParaRPr lang="tr-TR" sz="1100" b="1">
                        <a:effectLst/>
                        <a:latin typeface="Calibri"/>
                        <a:ea typeface="Calibri"/>
                        <a:cs typeface="Times New Roman"/>
                      </a:endParaRPr>
                    </a:p>
                  </a:txBody>
                  <a:tcPr marL="68580" marR="68580" marT="0" marB="0" anchor="ctr"/>
                </a:tc>
                <a:tc gridSpan="5">
                  <a:txBody>
                    <a:bodyPr/>
                    <a:lstStyle/>
                    <a:p>
                      <a:pPr algn="ctr">
                        <a:lnSpc>
                          <a:spcPct val="115000"/>
                        </a:lnSpc>
                        <a:spcAft>
                          <a:spcPts val="0"/>
                        </a:spcAft>
                      </a:pPr>
                      <a:r>
                        <a:rPr lang="tr-TR" sz="1400" b="1" dirty="0">
                          <a:solidFill>
                            <a:schemeClr val="tx1"/>
                          </a:solidFill>
                          <a:effectLst/>
                        </a:rPr>
                        <a:t>DEĞİŞKEN  3</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6"/>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5">
                  <a:txBody>
                    <a:bodyPr/>
                    <a:lstStyle/>
                    <a:p>
                      <a:pPr marL="71755" marR="71755" algn="ctr">
                        <a:lnSpc>
                          <a:spcPct val="115000"/>
                        </a:lnSpc>
                        <a:spcAft>
                          <a:spcPts val="0"/>
                        </a:spcAft>
                      </a:pPr>
                      <a:r>
                        <a:rPr lang="tr-TR" sz="1200" b="1" dirty="0">
                          <a:solidFill>
                            <a:schemeClr val="tx1"/>
                          </a:solidFill>
                          <a:effectLst/>
                        </a:rPr>
                        <a:t>DEĞİŞKEN  4</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7"/>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8"/>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9"/>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1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11"/>
                  </a:ext>
                </a:extLst>
              </a:tr>
            </a:tbl>
          </a:graphicData>
        </a:graphic>
      </p:graphicFrame>
      <p:sp>
        <p:nvSpPr>
          <p:cNvPr id="9" name="Metin kutusu 10"/>
          <p:cNvSpPr txBox="1">
            <a:spLocks noChangeArrowheads="1"/>
          </p:cNvSpPr>
          <p:nvPr/>
        </p:nvSpPr>
        <p:spPr bwMode="auto">
          <a:xfrm>
            <a:off x="1306513" y="5029200"/>
            <a:ext cx="18002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X TİPİ MATRİS</a:t>
            </a:r>
          </a:p>
        </p:txBody>
      </p:sp>
      <p:sp>
        <p:nvSpPr>
          <p:cNvPr id="10" name="Metin kutusu 14"/>
          <p:cNvSpPr txBox="1">
            <a:spLocks noChangeArrowheads="1"/>
          </p:cNvSpPr>
          <p:nvPr/>
        </p:nvSpPr>
        <p:spPr bwMode="auto">
          <a:xfrm>
            <a:off x="1306513" y="1646238"/>
            <a:ext cx="180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L  TİPİ MATRİS</a:t>
            </a:r>
          </a:p>
        </p:txBody>
      </p:sp>
      <p:graphicFrame>
        <p:nvGraphicFramePr>
          <p:cNvPr id="11" name="Tablo 7"/>
          <p:cNvGraphicFramePr>
            <a:graphicFrameLocks noGrp="1"/>
          </p:cNvGraphicFramePr>
          <p:nvPr>
            <p:extLst/>
          </p:nvPr>
        </p:nvGraphicFramePr>
        <p:xfrm>
          <a:off x="6058272" y="925490"/>
          <a:ext cx="3528391" cy="1938360"/>
        </p:xfrm>
        <a:graphic>
          <a:graphicData uri="http://schemas.openxmlformats.org/drawingml/2006/table">
            <a:tbl>
              <a:tblPr firstRow="1" firstCol="1" bandRow="1">
                <a:tableStyleId>{5C22544A-7EE6-4342-B048-85BDC9FD1C3A}</a:tableStyleId>
              </a:tblPr>
              <a:tblGrid>
                <a:gridCol w="646402">
                  <a:extLst>
                    <a:ext uri="{9D8B030D-6E8A-4147-A177-3AD203B41FA5}">
                      <a16:colId xmlns="" xmlns:a16="http://schemas.microsoft.com/office/drawing/2014/main" val="20000"/>
                    </a:ext>
                  </a:extLst>
                </a:gridCol>
                <a:gridCol w="636647">
                  <a:extLst>
                    <a:ext uri="{9D8B030D-6E8A-4147-A177-3AD203B41FA5}">
                      <a16:colId xmlns="" xmlns:a16="http://schemas.microsoft.com/office/drawing/2014/main" val="20001"/>
                    </a:ext>
                  </a:extLst>
                </a:gridCol>
                <a:gridCol w="534604">
                  <a:extLst>
                    <a:ext uri="{9D8B030D-6E8A-4147-A177-3AD203B41FA5}">
                      <a16:colId xmlns="" xmlns:a16="http://schemas.microsoft.com/office/drawing/2014/main" val="20002"/>
                    </a:ext>
                  </a:extLst>
                </a:gridCol>
                <a:gridCol w="534604">
                  <a:extLst>
                    <a:ext uri="{9D8B030D-6E8A-4147-A177-3AD203B41FA5}">
                      <a16:colId xmlns="" xmlns:a16="http://schemas.microsoft.com/office/drawing/2014/main" val="20003"/>
                    </a:ext>
                  </a:extLst>
                </a:gridCol>
                <a:gridCol w="534604">
                  <a:extLst>
                    <a:ext uri="{9D8B030D-6E8A-4147-A177-3AD203B41FA5}">
                      <a16:colId xmlns="" xmlns:a16="http://schemas.microsoft.com/office/drawing/2014/main" val="20004"/>
                    </a:ext>
                  </a:extLst>
                </a:gridCol>
                <a:gridCol w="641530">
                  <a:extLst>
                    <a:ext uri="{9D8B030D-6E8A-4147-A177-3AD203B41FA5}">
                      <a16:colId xmlns="" xmlns:a16="http://schemas.microsoft.com/office/drawing/2014/main" val="20005"/>
                    </a:ext>
                  </a:extLst>
                </a:gridCol>
              </a:tblGrid>
              <a:tr h="460495">
                <a:tc rowSpan="6">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3"/>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4"/>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9405113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L-tipi Matris </a:t>
            </a:r>
            <a:r>
              <a:rPr lang="tr-TR" b="1" dirty="0"/>
              <a:t/>
            </a:r>
            <a:br>
              <a:rPr lang="tr-TR" b="1" dirty="0"/>
            </a:br>
            <a:endParaRPr lang="tr-TR" dirty="0"/>
          </a:p>
        </p:txBody>
      </p:sp>
      <p:sp>
        <p:nvSpPr>
          <p:cNvPr id="5" name="2 İçerik Yer Tutucusu"/>
          <p:cNvSpPr txBox="1">
            <a:spLocks/>
          </p:cNvSpPr>
          <p:nvPr/>
        </p:nvSpPr>
        <p:spPr>
          <a:xfrm>
            <a:off x="684213" y="1643063"/>
            <a:ext cx="7888287" cy="4810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2" pitchFamily="18" charset="2"/>
              <a:buNone/>
            </a:pPr>
            <a:r>
              <a:rPr lang="tr-TR" smtClean="0"/>
              <a:t>Risk </a:t>
            </a:r>
            <a:r>
              <a:rPr lang="tr-TR" b="1" smtClean="0"/>
              <a:t>= Olasılık x </a:t>
            </a:r>
            <a:r>
              <a:rPr lang="tr-TR" smtClean="0"/>
              <a:t>Şiddet</a:t>
            </a:r>
          </a:p>
        </p:txBody>
      </p:sp>
      <p:graphicFrame>
        <p:nvGraphicFramePr>
          <p:cNvPr id="6" name="5 Tablo"/>
          <p:cNvGraphicFramePr>
            <a:graphicFrameLocks noGrp="1"/>
          </p:cNvGraphicFramePr>
          <p:nvPr>
            <p:extLst/>
          </p:nvPr>
        </p:nvGraphicFramePr>
        <p:xfrm>
          <a:off x="571499" y="2500313"/>
          <a:ext cx="10574357" cy="3624880"/>
        </p:xfrm>
        <a:graphic>
          <a:graphicData uri="http://schemas.openxmlformats.org/drawingml/2006/table">
            <a:tbl>
              <a:tblPr/>
              <a:tblGrid>
                <a:gridCol w="2307317">
                  <a:extLst>
                    <a:ext uri="{9D8B030D-6E8A-4147-A177-3AD203B41FA5}">
                      <a16:colId xmlns="" xmlns:a16="http://schemas.microsoft.com/office/drawing/2014/main" val="20000"/>
                    </a:ext>
                  </a:extLst>
                </a:gridCol>
                <a:gridCol w="8267040">
                  <a:extLst>
                    <a:ext uri="{9D8B030D-6E8A-4147-A177-3AD203B41FA5}">
                      <a16:colId xmlns="" xmlns:a16="http://schemas.microsoft.com/office/drawing/2014/main" val="20001"/>
                    </a:ext>
                  </a:extLst>
                </a:gridCol>
              </a:tblGrid>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dirty="0" smtClean="0">
                          <a:ln>
                            <a:noFill/>
                          </a:ln>
                          <a:solidFill>
                            <a:schemeClr val="tx1"/>
                          </a:solidFill>
                          <a:effectLst/>
                          <a:latin typeface="Constantia" pitchFamily="18" charset="0"/>
                          <a:cs typeface="Times New Roman" pitchFamily="18" charset="0"/>
                        </a:rPr>
                        <a:t>OLASILIK</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ORTAYA ÇIKMA OLASILIĞI İÇİN DERECELENDİRME BASAMAKLARI</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 xmlns:a16="http://schemas.microsoft.com/office/drawing/2014/main" val="10000"/>
                  </a:ext>
                </a:extLst>
              </a:tr>
              <a:tr h="4638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Hemen hemen hiç</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5874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az ( yılda bir kez ), sadece anormal durumlarda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5672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Az ( yılda bir kaç kez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213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Sıklıkla ( ayda bir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Çok sıklıkla ( haftada bir, her gün ), normal çalışma şartlarında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945944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extLst/>
          </p:nvPr>
        </p:nvGraphicFramePr>
        <p:xfrm>
          <a:off x="1000124" y="1905000"/>
          <a:ext cx="9910641" cy="4391218"/>
        </p:xfrm>
        <a:graphic>
          <a:graphicData uri="http://schemas.openxmlformats.org/drawingml/2006/table">
            <a:tbl>
              <a:tblPr/>
              <a:tblGrid>
                <a:gridCol w="1702139">
                  <a:extLst>
                    <a:ext uri="{9D8B030D-6E8A-4147-A177-3AD203B41FA5}">
                      <a16:colId xmlns="" xmlns:a16="http://schemas.microsoft.com/office/drawing/2014/main" val="20000"/>
                    </a:ext>
                  </a:extLst>
                </a:gridCol>
                <a:gridCol w="8208502">
                  <a:extLst>
                    <a:ext uri="{9D8B030D-6E8A-4147-A177-3AD203B41FA5}">
                      <a16:colId xmlns="" xmlns:a16="http://schemas.microsoft.com/office/drawing/2014/main" val="20001"/>
                    </a:ext>
                  </a:extLst>
                </a:gridCol>
              </a:tblGrid>
              <a:tr h="4565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SONUÇ</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DERECELENDİRME</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 xmlns:a16="http://schemas.microsoft.com/office/drawing/2014/main" val="10000"/>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HAFİF</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saati kaybı yok, hemen giderilebilen, ilk yardım gerektiren</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günü kaybı yok, , kalıcı etkisi olmayan ayakta tedavi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yaralanma, yatarak tedavi/yaralanma</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 yaralanma, uzun süreli tedavi, meslek hastalığı</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CİDDİ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Ölüm, sürekli iş göremezlik</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
        <p:nvSpPr>
          <p:cNvPr id="7" name="7 Dikdörtgen"/>
          <p:cNvSpPr>
            <a:spLocks noChangeArrowheads="1"/>
          </p:cNvSpPr>
          <p:nvPr/>
        </p:nvSpPr>
        <p:spPr bwMode="auto">
          <a:xfrm>
            <a:off x="3849688" y="1012825"/>
            <a:ext cx="34972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tr-TR" sz="2800" dirty="0"/>
              <a:t>Risk = Olasılık x </a:t>
            </a:r>
            <a:r>
              <a:rPr lang="tr-TR" sz="2800" b="1" dirty="0"/>
              <a:t>Şiddet</a:t>
            </a:r>
          </a:p>
        </p:txBody>
      </p:sp>
    </p:spTree>
    <p:extLst>
      <p:ext uri="{BB962C8B-B14F-4D97-AF65-F5344CB8AC3E}">
        <p14:creationId xmlns:p14="http://schemas.microsoft.com/office/powerpoint/2010/main" val="1706320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nvPr>
        </p:nvGraphicFramePr>
        <p:xfrm>
          <a:off x="142875" y="214313"/>
          <a:ext cx="8786813" cy="6429375"/>
        </p:xfrm>
        <a:graphic>
          <a:graphicData uri="http://schemas.openxmlformats.org/drawingml/2006/table">
            <a:tbl>
              <a:tblPr/>
              <a:tblGrid>
                <a:gridCol w="1490663">
                  <a:extLst>
                    <a:ext uri="{9D8B030D-6E8A-4147-A177-3AD203B41FA5}">
                      <a16:colId xmlns="" xmlns:a16="http://schemas.microsoft.com/office/drawing/2014/main" val="20000"/>
                    </a:ext>
                  </a:extLst>
                </a:gridCol>
                <a:gridCol w="1460500">
                  <a:extLst>
                    <a:ext uri="{9D8B030D-6E8A-4147-A177-3AD203B41FA5}">
                      <a16:colId xmlns="" xmlns:a16="http://schemas.microsoft.com/office/drawing/2014/main" val="20001"/>
                    </a:ext>
                  </a:extLst>
                </a:gridCol>
                <a:gridCol w="1458912">
                  <a:extLst>
                    <a:ext uri="{9D8B030D-6E8A-4147-A177-3AD203B41FA5}">
                      <a16:colId xmlns="" xmlns:a16="http://schemas.microsoft.com/office/drawing/2014/main" val="20002"/>
                    </a:ext>
                  </a:extLst>
                </a:gridCol>
                <a:gridCol w="1458913">
                  <a:extLst>
                    <a:ext uri="{9D8B030D-6E8A-4147-A177-3AD203B41FA5}">
                      <a16:colId xmlns="" xmlns:a16="http://schemas.microsoft.com/office/drawing/2014/main" val="20003"/>
                    </a:ext>
                  </a:extLst>
                </a:gridCol>
                <a:gridCol w="1458912">
                  <a:extLst>
                    <a:ext uri="{9D8B030D-6E8A-4147-A177-3AD203B41FA5}">
                      <a16:colId xmlns="" xmlns:a16="http://schemas.microsoft.com/office/drawing/2014/main" val="20004"/>
                    </a:ext>
                  </a:extLst>
                </a:gridCol>
                <a:gridCol w="1458913">
                  <a:extLst>
                    <a:ext uri="{9D8B030D-6E8A-4147-A177-3AD203B41FA5}">
                      <a16:colId xmlns="" xmlns:a16="http://schemas.microsoft.com/office/drawing/2014/main" val="20005"/>
                    </a:ext>
                  </a:extLst>
                </a:gridCol>
              </a:tblGrid>
              <a:tr h="498475">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ŞİDDET</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İHTİMAL</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(Çok Hafif)</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(Hafif)</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extLst>
                  <a:ext uri="{0D108BD9-81ED-4DB2-BD59-A6C34878D82A}">
                    <a16:rowId xmlns="" xmlns:a16="http://schemas.microsoft.com/office/drawing/2014/main" val="10001"/>
                  </a:ext>
                </a:extLst>
              </a:tr>
              <a:tr h="9461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Anlamsız 1</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Calibri" pitchFamily="34" charset="0"/>
                          <a:cs typeface="Times New Roman" pitchFamily="18" charset="0"/>
                        </a:rPr>
                        <a:t>Düşük </a:t>
                      </a:r>
                      <a:r>
                        <a:rPr kumimoji="0" lang="tr-TR" sz="2000" b="1" i="0" u="none" strike="noStrike" cap="none" normalizeH="0" baseline="0" smtClean="0">
                          <a:ln>
                            <a:noFill/>
                          </a:ln>
                          <a:solidFill>
                            <a:schemeClr val="tx1"/>
                          </a:solidFill>
                          <a:effectLst/>
                          <a:latin typeface="Calibri" pitchFamily="34" charset="0"/>
                          <a:cs typeface="Times New Roman" pitchFamily="18" charset="0"/>
                        </a:rPr>
                        <a:t>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extLst>
                  <a:ext uri="{0D108BD9-81ED-4DB2-BD59-A6C34878D82A}">
                    <a16:rowId xmlns="" xmlns:a16="http://schemas.microsoft.com/office/drawing/2014/main" val="10002"/>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 xmlns:a16="http://schemas.microsoft.com/office/drawing/2014/main" val="10003"/>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9</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4"/>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5"/>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Tolere  Edilemez  25</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00000"/>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2380694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title" idx="4294967295"/>
          </p:nvPr>
        </p:nvSpPr>
        <p:spPr>
          <a:xfrm>
            <a:off x="279400" y="0"/>
            <a:ext cx="8229600" cy="1143000"/>
          </a:xfrm>
        </p:spPr>
        <p:txBody>
          <a:bodyPr>
            <a:normAutofit fontScale="90000"/>
          </a:bodyPr>
          <a:lstStyle/>
          <a:p>
            <a:pPr>
              <a:defRPr/>
            </a:pPr>
            <a:r>
              <a:rPr lang="tr-TR" b="1" dirty="0" smtClean="0"/>
              <a:t>L-tipi matrisler </a:t>
            </a:r>
            <a:br>
              <a:rPr lang="tr-TR" b="1" dirty="0" smtClean="0"/>
            </a:br>
            <a:r>
              <a:rPr lang="tr-TR" b="1" dirty="0" smtClean="0"/>
              <a:t>Risk skor matrisi</a:t>
            </a:r>
          </a:p>
        </p:txBody>
      </p:sp>
      <p:graphicFrame>
        <p:nvGraphicFramePr>
          <p:cNvPr id="7" name="5 İçerik Yer Tutucusu"/>
          <p:cNvGraphicFramePr>
            <a:graphicFrameLocks noGrp="1"/>
          </p:cNvGraphicFramePr>
          <p:nvPr>
            <p:ph idx="4294967295"/>
            <p:extLst/>
          </p:nvPr>
        </p:nvGraphicFramePr>
        <p:xfrm>
          <a:off x="279400" y="1524000"/>
          <a:ext cx="9249704" cy="5334000"/>
        </p:xfrm>
        <a:graphic>
          <a:graphicData uri="http://schemas.openxmlformats.org/drawingml/2006/table">
            <a:tbl>
              <a:tblPr/>
              <a:tblGrid>
                <a:gridCol w="2461439">
                  <a:extLst>
                    <a:ext uri="{9D8B030D-6E8A-4147-A177-3AD203B41FA5}">
                      <a16:colId xmlns="" xmlns:a16="http://schemas.microsoft.com/office/drawing/2014/main" val="20000"/>
                    </a:ext>
                  </a:extLst>
                </a:gridCol>
                <a:gridCol w="6788265">
                  <a:extLst>
                    <a:ext uri="{9D8B030D-6E8A-4147-A177-3AD203B41FA5}">
                      <a16:colId xmlns="" xmlns:a16="http://schemas.microsoft.com/office/drawing/2014/main" val="20001"/>
                    </a:ext>
                  </a:extLst>
                </a:gridCol>
              </a:tblGrid>
              <a:tr h="3802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SONUÇ</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EYLEM</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6614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Katlanılamaz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 (25)</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 kabul edilebilir bir seviyeye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düşürülünceye kadar iş başlatılmamalı eğer devam eden bir faaliyet varsa derhal durdurulmalıdır.</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Gerçekleştirilen faaliyetlere rağmen riski düşürmek mümkün olmuyorsa, faaliyet engellenmelidir.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22812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Önemli 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(15,16,20)</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 azaltılıncaya kadar iş başlatılmamalı eğer devam eden bir faaliyet varsa derhal durdurulmalıdır. Risk işin devam etmesi ile ilgiliyse acil önlem alınmalı ve bu önlemler sonucunda faaliyetin devamına karar verilmelidir.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510188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5 İçerik Yer Tutucusu"/>
          <p:cNvGraphicFramePr>
            <a:graphicFrameLocks noGrp="1"/>
          </p:cNvGraphicFramePr>
          <p:nvPr>
            <p:ph idx="4294967295"/>
            <p:extLst/>
          </p:nvPr>
        </p:nvGraphicFramePr>
        <p:xfrm>
          <a:off x="760029" y="914399"/>
          <a:ext cx="9041197" cy="4586289"/>
        </p:xfrm>
        <a:graphic>
          <a:graphicData uri="http://schemas.openxmlformats.org/drawingml/2006/table">
            <a:tbl>
              <a:tblPr/>
              <a:tblGrid>
                <a:gridCol w="1914934">
                  <a:extLst>
                    <a:ext uri="{9D8B030D-6E8A-4147-A177-3AD203B41FA5}">
                      <a16:colId xmlns="" xmlns:a16="http://schemas.microsoft.com/office/drawing/2014/main" val="20000"/>
                    </a:ext>
                  </a:extLst>
                </a:gridCol>
                <a:gridCol w="7126263">
                  <a:extLst>
                    <a:ext uri="{9D8B030D-6E8A-4147-A177-3AD203B41FA5}">
                      <a16:colId xmlns="" xmlns:a16="http://schemas.microsoft.com/office/drawing/2014/main" val="20001"/>
                    </a:ext>
                  </a:extLst>
                </a:gridCol>
              </a:tblGrid>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Orta</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Düzeydeki</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(8,9,10,12)</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düşürmek için faaliyetler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başlatılmalıdır. Risk azaltma önlemleri zaman alabilir.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Katlanılabilir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(2,3,4,5,6)</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ortadan kaldırmak için ilave kontrol proseslerine ihtiyaç olmayabilir. Ancak mevcut kontroller sürdürülmeli ve bu kontrollerin</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sürdürüldüğü denetlenmelidir.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Önemsiz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riskleri ortadan kaldırmak için kontrol</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prosesleri planlamaya ve gerçekleştirilecek</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faaliyetlerin kayıtlarını saklamaya gerek olmayabilir.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8044672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3194050" y="342900"/>
            <a:ext cx="5832475" cy="1028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4400" b="1" smtClean="0">
                <a:solidFill>
                  <a:schemeClr val="tx2"/>
                </a:solidFill>
                <a:effectLst>
                  <a:outerShdw blurRad="38100" dist="38100" dir="2700000" algn="tl">
                    <a:srgbClr val="C0C0C0"/>
                  </a:outerShdw>
                </a:effectLst>
                <a:latin typeface="Calibri" pitchFamily="34" charset="0"/>
              </a:rPr>
              <a:t>X-tipi matris</a:t>
            </a:r>
            <a:endParaRPr lang="tr-TR" sz="4400" b="1" dirty="0" smtClean="0">
              <a:solidFill>
                <a:schemeClr val="tx2"/>
              </a:solidFill>
              <a:effectLst>
                <a:outerShdw blurRad="38100" dist="38100" dir="2700000" algn="tl">
                  <a:srgbClr val="C0C0C0"/>
                </a:outerShdw>
              </a:effectLst>
              <a:latin typeface="Calibri" pitchFamily="34" charset="0"/>
            </a:endParaRPr>
          </a:p>
        </p:txBody>
      </p:sp>
      <p:sp>
        <p:nvSpPr>
          <p:cNvPr id="5" name="2 İçerik Yer Tutucusu"/>
          <p:cNvSpPr txBox="1">
            <a:spLocks/>
          </p:cNvSpPr>
          <p:nvPr/>
        </p:nvSpPr>
        <p:spPr>
          <a:xfrm>
            <a:off x="2309813" y="1663700"/>
            <a:ext cx="8172450" cy="4714875"/>
          </a:xfrm>
          <a:prstGeom prst="rect">
            <a:avLst/>
          </a:prstGeom>
        </p:spPr>
        <p:txBody>
          <a:bodyPr>
            <a:normAutofit/>
          </a:bodyPr>
          <a:lstStyle/>
          <a:p>
            <a:pPr marL="342900" indent="-342900" algn="ctr">
              <a:spcBef>
                <a:spcPct val="20000"/>
              </a:spcBef>
              <a:defRPr/>
            </a:pPr>
            <a:r>
              <a:rPr lang="tr-TR" sz="2300" dirty="0"/>
              <a:t>Matris diyagramları </a:t>
            </a:r>
            <a:r>
              <a:rPr lang="tr-TR" sz="2300" b="1" dirty="0"/>
              <a:t>çok boyutlu düşünce yoluyla </a:t>
            </a:r>
            <a:r>
              <a:rPr lang="tr-TR" sz="2300" dirty="0"/>
              <a:t>problemli konuların açığa kavuşturulmasına katkı sağlar. </a:t>
            </a:r>
          </a:p>
          <a:p>
            <a:pPr marL="342900" indent="-342900" algn="ctr">
              <a:spcBef>
                <a:spcPct val="20000"/>
              </a:spcBef>
              <a:defRPr/>
            </a:pPr>
            <a:endParaRPr lang="tr-TR" sz="2300" dirty="0"/>
          </a:p>
          <a:p>
            <a:pPr marL="342900" indent="-342900" algn="ctr">
              <a:spcBef>
                <a:spcPct val="20000"/>
              </a:spcBef>
              <a:defRPr/>
            </a:pPr>
            <a:r>
              <a:rPr lang="tr-TR" sz="2300" dirty="0"/>
              <a:t>Matris diyagramları </a:t>
            </a:r>
            <a:r>
              <a:rPr lang="tr-TR" sz="2300" b="1" dirty="0"/>
              <a:t>bir probleme veya olaya iştirak eden veya problem veya olay üzerinde etkisi olan faktörlerin, parametrelerin tanımlanmasını ve aralarındaki ilişkinin belirlenmesini</a:t>
            </a:r>
            <a:r>
              <a:rPr lang="tr-TR" sz="2300" dirty="0"/>
              <a:t> sağlar. </a:t>
            </a:r>
          </a:p>
          <a:p>
            <a:pPr marL="342900" indent="-342900" algn="ctr">
              <a:spcBef>
                <a:spcPct val="20000"/>
              </a:spcBef>
              <a:defRPr/>
            </a:pPr>
            <a:endParaRPr lang="tr-TR" sz="2300" dirty="0"/>
          </a:p>
          <a:p>
            <a:pPr marL="342900" indent="-342900" algn="ctr">
              <a:spcBef>
                <a:spcPct val="20000"/>
              </a:spcBef>
              <a:defRPr/>
            </a:pPr>
            <a:r>
              <a:rPr lang="tr-TR" sz="2300" dirty="0"/>
              <a:t>Matris diyagramının temel avantajı; </a:t>
            </a:r>
            <a:r>
              <a:rPr lang="tr-TR" sz="2300" b="1" dirty="0"/>
              <a:t>her çift değişken arasındaki ilişkinin derecesini grafiksel olarak </a:t>
            </a:r>
            <a:r>
              <a:rPr lang="tr-TR" sz="2300" dirty="0"/>
              <a:t>göstermesidir.</a:t>
            </a:r>
            <a:endParaRPr lang="tr-TR" sz="2300" b="1" dirty="0">
              <a:cs typeface="+mn-cs"/>
            </a:endParaRPr>
          </a:p>
        </p:txBody>
      </p:sp>
    </p:spTree>
    <p:extLst>
      <p:ext uri="{BB962C8B-B14F-4D97-AF65-F5344CB8AC3E}">
        <p14:creationId xmlns:p14="http://schemas.microsoft.com/office/powerpoint/2010/main" val="3083512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Daha önce meydana gelmiş bir kazanın veya buna bağlı bir olayın </a:t>
            </a:r>
            <a:r>
              <a:rPr lang="tr-TR" b="1" dirty="0"/>
              <a:t>tekrarlanma olasılığı da </a:t>
            </a:r>
            <a:r>
              <a:rPr lang="tr-TR" dirty="0"/>
              <a:t>değerlendirilir. </a:t>
            </a:r>
          </a:p>
          <a:p>
            <a:pPr algn="ctr"/>
            <a:endParaRPr lang="tr-TR" dirty="0"/>
          </a:p>
          <a:p>
            <a:pPr algn="ctr"/>
            <a:r>
              <a:rPr lang="tr-TR" dirty="0"/>
              <a:t>Değerlendirme sonucunda riskin giderilmesi için </a:t>
            </a:r>
            <a:r>
              <a:rPr lang="tr-TR" b="1" dirty="0"/>
              <a:t>alınacak önlemlerin maliyet </a:t>
            </a:r>
            <a:r>
              <a:rPr lang="tr-TR" dirty="0"/>
              <a:t>analizi de yapılarak, riskin maliyeti ile </a:t>
            </a:r>
            <a:r>
              <a:rPr lang="tr-TR" b="1" dirty="0"/>
              <a:t>riski transfer etme </a:t>
            </a:r>
            <a:r>
              <a:rPr lang="tr-TR" dirty="0"/>
              <a:t>imkanı var ise  iki maliyet karşılaştırılarak kıyaslanır. </a:t>
            </a:r>
          </a:p>
          <a:p>
            <a:pPr marL="0" indent="0">
              <a:buNone/>
            </a:pPr>
            <a:endParaRPr lang="tr-TR" dirty="0"/>
          </a:p>
        </p:txBody>
      </p:sp>
    </p:spTree>
    <p:extLst>
      <p:ext uri="{BB962C8B-B14F-4D97-AF65-F5344CB8AC3E}">
        <p14:creationId xmlns:p14="http://schemas.microsoft.com/office/powerpoint/2010/main" val="3627026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19288" y="1484314"/>
            <a:ext cx="8229600" cy="579437"/>
          </a:xfrm>
        </p:spPr>
        <p:txBody>
          <a:bodyPr>
            <a:normAutofit fontScale="90000"/>
          </a:bodyPr>
          <a:lstStyle/>
          <a:p>
            <a:pPr>
              <a:defRPr/>
            </a:pPr>
            <a:r>
              <a:rPr lang="tr-TR" sz="3600" b="1" dirty="0">
                <a:effectLst>
                  <a:outerShdw blurRad="38100" dist="38100" dir="2700000" algn="tl">
                    <a:srgbClr val="000000">
                      <a:alpha val="43137"/>
                    </a:srgbClr>
                  </a:outerShdw>
                </a:effectLst>
              </a:rPr>
              <a:t>Nitel (Kalitatif) Risk Değerlendirme Metotları</a:t>
            </a:r>
          </a:p>
        </p:txBody>
      </p:sp>
      <p:sp>
        <p:nvSpPr>
          <p:cNvPr id="191491" name="Rectangle 3"/>
          <p:cNvSpPr>
            <a:spLocks noGrp="1" noChangeArrowheads="1"/>
          </p:cNvSpPr>
          <p:nvPr>
            <p:ph idx="1"/>
          </p:nvPr>
        </p:nvSpPr>
        <p:spPr>
          <a:xfrm>
            <a:off x="1992313" y="2349501"/>
            <a:ext cx="8229600" cy="3311525"/>
          </a:xfrm>
        </p:spPr>
        <p:txBody>
          <a:bodyPr/>
          <a:lstStyle/>
          <a:p>
            <a:pPr marL="0" indent="0" defTabSz="187325">
              <a:buClr>
                <a:srgbClr val="292929"/>
              </a:buClr>
              <a:buNone/>
              <a:tabLst>
                <a:tab pos="87313" algn="l"/>
              </a:tabLst>
            </a:pPr>
            <a:r>
              <a:rPr lang="tr-TR" sz="2400" dirty="0"/>
              <a:t>«Kalitatif </a:t>
            </a:r>
            <a:r>
              <a:rPr lang="tr-TR" sz="2400" dirty="0" smtClean="0"/>
              <a:t>risk </a:t>
            </a:r>
            <a:r>
              <a:rPr lang="tr-TR" sz="2400" dirty="0"/>
              <a:t>analizi riski hesaplarken ve ifade ederken numerik (nicel-sayısal-rakamsal matematiksel) değerler yerine tanımlayıcı (düşük, yüksek, çok yüksek gibi) değerler kullanır.»</a:t>
            </a:r>
          </a:p>
          <a:p>
            <a:pPr marL="0" indent="0" defTabSz="187325">
              <a:buClr>
                <a:srgbClr val="292929"/>
              </a:buClr>
              <a:buNone/>
              <a:tabLst>
                <a:tab pos="87313" algn="l"/>
              </a:tabLst>
            </a:pPr>
            <a:endParaRPr lang="tr-TR" sz="2400" dirty="0"/>
          </a:p>
          <a:p>
            <a:pPr marL="0" indent="0" defTabSz="187325">
              <a:buClr>
                <a:srgbClr val="292929"/>
              </a:buClr>
              <a:buNone/>
              <a:tabLst>
                <a:tab pos="87313" algn="l"/>
              </a:tabLst>
            </a:pPr>
            <a:r>
              <a:rPr lang="tr-TR" sz="2400" dirty="0"/>
              <a:t>Kalitatif analiz, olayların potansiyel etkilerinin derecesini ve bunların ortaya çıkma ihtimallerini, kelimelerden oluşan skalalar üzerinden analiz eder.</a:t>
            </a:r>
          </a:p>
          <a:p>
            <a:pPr marL="0" indent="0" defTabSz="187325">
              <a:buClr>
                <a:srgbClr val="292929"/>
              </a:buClr>
              <a:buNone/>
              <a:tabLst>
                <a:tab pos="87313" algn="l"/>
              </a:tabLst>
            </a:pPr>
            <a:endParaRPr lang="tr-TR" sz="3200" dirty="0"/>
          </a:p>
        </p:txBody>
      </p:sp>
    </p:spTree>
    <p:extLst>
      <p:ext uri="{BB962C8B-B14F-4D97-AF65-F5344CB8AC3E}">
        <p14:creationId xmlns:p14="http://schemas.microsoft.com/office/powerpoint/2010/main" val="37805808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Yöntemin uygulanmasında, öncelikle bir işletme içerisinde </a:t>
            </a:r>
            <a:r>
              <a:rPr lang="tr-TR" b="1" dirty="0"/>
              <a:t>bir bölüm/parça veya bir olay </a:t>
            </a:r>
            <a:r>
              <a:rPr lang="tr-TR" dirty="0"/>
              <a:t>seçilir. </a:t>
            </a:r>
          </a:p>
          <a:p>
            <a:pPr algn="ctr"/>
            <a:endParaRPr lang="tr-TR" dirty="0"/>
          </a:p>
          <a:p>
            <a:pPr algn="ctr"/>
            <a:r>
              <a:rPr lang="tr-TR" dirty="0"/>
              <a:t> geçmiş kazaları ortaya getiren nedenler belirlenmeye çalışılır ve </a:t>
            </a:r>
          </a:p>
          <a:p>
            <a:pPr algn="ctr"/>
            <a:endParaRPr lang="tr-TR" dirty="0"/>
          </a:p>
          <a:p>
            <a:pPr algn="ctr"/>
            <a:r>
              <a:rPr lang="tr-TR" dirty="0"/>
              <a:t> tekrarlama şansları  araştırılır.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5126161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268413"/>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gerçekleşme ihtimali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33425" y="1700213"/>
          <a:ext cx="8072438" cy="4795838"/>
        </p:xfrm>
        <a:graphic>
          <a:graphicData uri="http://schemas.openxmlformats.org/drawingml/2006/table">
            <a:tbl>
              <a:tblPr/>
              <a:tblGrid>
                <a:gridCol w="30744">
                  <a:extLst>
                    <a:ext uri="{9D8B030D-6E8A-4147-A177-3AD203B41FA5}">
                      <a16:colId xmlns="" xmlns:a16="http://schemas.microsoft.com/office/drawing/2014/main" val="20000"/>
                    </a:ext>
                  </a:extLst>
                </a:gridCol>
                <a:gridCol w="1612319">
                  <a:extLst>
                    <a:ext uri="{9D8B030D-6E8A-4147-A177-3AD203B41FA5}">
                      <a16:colId xmlns="" xmlns:a16="http://schemas.microsoft.com/office/drawing/2014/main" val="20001"/>
                    </a:ext>
                  </a:extLst>
                </a:gridCol>
                <a:gridCol w="6429375">
                  <a:extLst>
                    <a:ext uri="{9D8B030D-6E8A-4147-A177-3AD203B41FA5}">
                      <a16:colId xmlns="" xmlns:a16="http://schemas.microsoft.com/office/drawing/2014/main" val="20002"/>
                    </a:ext>
                  </a:extLst>
                </a:gridCol>
              </a:tblGrid>
              <a:tr h="28539">
                <a:tc rowSpan="8">
                  <a:txBody>
                    <a:bodyPr/>
                    <a:lstStyle/>
                    <a:p>
                      <a:endParaRPr lang="tr-TR" sz="1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28539">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06789">
                <a:tc vMerge="1">
                  <a:txBody>
                    <a:bodyPr/>
                    <a:lstStyle/>
                    <a:p>
                      <a:endParaRPr lang="tr-TR"/>
                    </a:p>
                  </a:txBody>
                  <a:tcPr/>
                </a:tc>
                <a:tc>
                  <a:txBody>
                    <a:bodyPr/>
                    <a:lstStyle/>
                    <a:p>
                      <a:pPr algn="ctr"/>
                      <a:r>
                        <a:rPr lang="tr-TR" sz="2000" b="1" dirty="0"/>
                        <a:t>OLASILIK</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DERECELENDİRME</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1221277">
                <a:tc vMerge="1">
                  <a:txBody>
                    <a:bodyPr/>
                    <a:lstStyle/>
                    <a:p>
                      <a:endParaRPr lang="tr-TR"/>
                    </a:p>
                  </a:txBody>
                  <a:tcPr/>
                </a:tc>
                <a:tc>
                  <a:txBody>
                    <a:bodyPr/>
                    <a:lstStyle/>
                    <a:p>
                      <a:pPr algn="ctr"/>
                      <a:r>
                        <a:rPr lang="tr-TR" sz="2000" dirty="0"/>
                        <a:t>ÇOK 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Basit ekipman hatası veya valf hatası, hortumdan sızıntı veya </a:t>
                      </a:r>
                      <a:endParaRPr lang="tr-TR" sz="2000" dirty="0" smtClean="0"/>
                    </a:p>
                    <a:p>
                      <a:pPr algn="ctr"/>
                      <a:r>
                        <a:rPr lang="tr-TR" sz="2000" dirty="0" smtClean="0"/>
                        <a:t>her günkü </a:t>
                      </a:r>
                      <a:r>
                        <a:rPr lang="tr-TR" sz="2000" dirty="0"/>
                        <a:t>normal şartlar altında gerçekleşebilecek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726539">
                <a:tc vMerge="1">
                  <a:txBody>
                    <a:bodyPr/>
                    <a:lstStyle/>
                    <a:p>
                      <a:endParaRPr lang="tr-TR"/>
                    </a:p>
                  </a:txBody>
                  <a:tcPr/>
                </a:tc>
                <a:tc>
                  <a:txBody>
                    <a:bodyPr/>
                    <a:lstStyle/>
                    <a:p>
                      <a:pPr algn="ctr"/>
                      <a:r>
                        <a:rPr lang="tr-TR" sz="2000" dirty="0"/>
                        <a:t>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İkili ekipman hatası,  ekipmandan sızıntı veya hortum yırtılması, </a:t>
                      </a:r>
                      <a:r>
                        <a:rPr lang="tr-TR" sz="2000" dirty="0" err="1" smtClean="0"/>
                        <a:t>borulamada</a:t>
                      </a:r>
                      <a:r>
                        <a:rPr lang="tr-TR" sz="2000" dirty="0" smtClean="0"/>
                        <a:t> </a:t>
                      </a:r>
                      <a:r>
                        <a:rPr lang="tr-TR" sz="2000" dirty="0"/>
                        <a:t>kırılma,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916448">
                <a:tc vMerge="1">
                  <a:txBody>
                    <a:bodyPr/>
                    <a:lstStyle/>
                    <a:p>
                      <a:endParaRPr lang="tr-TR"/>
                    </a:p>
                  </a:txBody>
                  <a:tcPr/>
                </a:tc>
                <a:tc>
                  <a:txBody>
                    <a:bodyPr/>
                    <a:lstStyle/>
                    <a:p>
                      <a:pPr algn="ctr"/>
                      <a:r>
                        <a:rPr lang="tr-TR" sz="2000" dirty="0"/>
                        <a:t>ORTA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İnsan hatası ile ekipman hatasının kombinasyonu veya proses </a:t>
                      </a:r>
                      <a:endParaRPr lang="tr-TR" sz="2000" dirty="0" smtClean="0"/>
                    </a:p>
                    <a:p>
                      <a:pPr algn="ctr"/>
                      <a:r>
                        <a:rPr lang="tr-TR" sz="2000" dirty="0" smtClean="0"/>
                        <a:t>hattındaki </a:t>
                      </a:r>
                      <a:r>
                        <a:rPr lang="tr-TR" sz="2000" dirty="0"/>
                        <a:t>veya </a:t>
                      </a:r>
                      <a:r>
                        <a:rPr lang="tr-TR" sz="2000" dirty="0" err="1"/>
                        <a:t>borulamalarında</a:t>
                      </a:r>
                      <a:r>
                        <a:rPr lang="tr-TR" sz="2000" dirty="0"/>
                        <a:t> hata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916448">
                <a:tc vMerge="1">
                  <a:txBody>
                    <a:bodyPr/>
                    <a:lstStyle/>
                    <a:p>
                      <a:endParaRPr lang="tr-TR"/>
                    </a:p>
                  </a:txBody>
                  <a:tcPr/>
                </a:tc>
                <a:tc>
                  <a:txBody>
                    <a:bodyPr/>
                    <a:lstStyle/>
                    <a:p>
                      <a:pPr algn="ctr"/>
                      <a:r>
                        <a:rPr lang="tr-TR" sz="2000" dirty="0"/>
                        <a:t>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Çoklu ekipman, valf, insan, boru hattı hatası veya tanklardaki, </a:t>
                      </a:r>
                      <a:endParaRPr lang="tr-TR" sz="2000" dirty="0" smtClean="0"/>
                    </a:p>
                    <a:p>
                      <a:pPr algn="ctr"/>
                      <a:r>
                        <a:rPr lang="tr-TR" sz="2000" dirty="0" smtClean="0"/>
                        <a:t>proses </a:t>
                      </a:r>
                      <a:r>
                        <a:rPr lang="tr-TR" sz="2000" dirty="0"/>
                        <a:t>kaplarındaki spontane gelişen hatalar</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651259">
                <a:tc vMerge="1">
                  <a:txBody>
                    <a:bodyPr/>
                    <a:lstStyle/>
                    <a:p>
                      <a:endParaRPr lang="tr-TR"/>
                    </a:p>
                  </a:txBody>
                  <a:tcPr/>
                </a:tc>
                <a:tc>
                  <a:txBody>
                    <a:bodyPr/>
                    <a:lstStyle/>
                    <a:p>
                      <a:pPr algn="ctr"/>
                      <a:r>
                        <a:rPr lang="tr-TR" sz="2000" dirty="0"/>
                        <a:t>ÇOK 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Sadece </a:t>
                      </a:r>
                      <a:r>
                        <a:rPr lang="tr-TR" sz="2000" dirty="0" smtClean="0"/>
                        <a:t>olağanüstü </a:t>
                      </a:r>
                      <a:r>
                        <a:rPr lang="tr-TR" sz="2000" dirty="0"/>
                        <a:t>durumlarda </a:t>
                      </a:r>
                      <a:r>
                        <a:rPr lang="tr-TR" sz="2000" dirty="0" smtClean="0"/>
                        <a:t>gerçekleşir</a:t>
                      </a:r>
                      <a:endParaRPr lang="tr-TR" sz="2000" dirty="0"/>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1357407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a:t>X-tipi matriste bir olayın </a:t>
            </a:r>
            <a:r>
              <a:rPr lang="tr-TR" sz="2400" b="1"/>
              <a:t>kontrol derecesi</a:t>
            </a:r>
            <a:r>
              <a:rPr lang="tr-TR" sz="2400"/>
              <a:t>:</a:t>
            </a:r>
          </a:p>
          <a:p>
            <a:pPr algn="ctr" eaLnBrk="1" hangingPunct="1"/>
            <a:endParaRPr lang="tr-TR" sz="2300"/>
          </a:p>
        </p:txBody>
      </p:sp>
      <p:graphicFrame>
        <p:nvGraphicFramePr>
          <p:cNvPr id="5" name="8 Tablo"/>
          <p:cNvGraphicFramePr>
            <a:graphicFrameLocks noGrp="1"/>
          </p:cNvGraphicFramePr>
          <p:nvPr/>
        </p:nvGraphicFramePr>
        <p:xfrm>
          <a:off x="1071563" y="2000250"/>
          <a:ext cx="7286625" cy="3817939"/>
        </p:xfrm>
        <a:graphic>
          <a:graphicData uri="http://schemas.openxmlformats.org/drawingml/2006/table">
            <a:tbl>
              <a:tblPr/>
              <a:tblGrid>
                <a:gridCol w="26231">
                  <a:extLst>
                    <a:ext uri="{9D8B030D-6E8A-4147-A177-3AD203B41FA5}">
                      <a16:colId xmlns="" xmlns:a16="http://schemas.microsoft.com/office/drawing/2014/main" val="20000"/>
                    </a:ext>
                  </a:extLst>
                </a:gridCol>
                <a:gridCol w="1021706">
                  <a:extLst>
                    <a:ext uri="{9D8B030D-6E8A-4147-A177-3AD203B41FA5}">
                      <a16:colId xmlns="" xmlns:a16="http://schemas.microsoft.com/office/drawing/2014/main" val="20001"/>
                    </a:ext>
                  </a:extLst>
                </a:gridCol>
                <a:gridCol w="6238688">
                  <a:extLst>
                    <a:ext uri="{9D8B030D-6E8A-4147-A177-3AD203B41FA5}">
                      <a16:colId xmlns="" xmlns:a16="http://schemas.microsoft.com/office/drawing/2014/main" val="20002"/>
                    </a:ext>
                  </a:extLst>
                </a:gridCol>
              </a:tblGrid>
              <a:tr h="38324">
                <a:tc rowSpan="7">
                  <a:txBody>
                    <a:bodyPr/>
                    <a:lstStyle/>
                    <a:p>
                      <a:endParaRPr lang="tr-TR" sz="1600" dirty="0"/>
                    </a:p>
                  </a:txBody>
                  <a:tcPr marL="0" marR="0" marT="0" marB="0">
                    <a:lnL>
                      <a:noFill/>
                    </a:lnL>
                    <a:lnR>
                      <a:noFill/>
                    </a:lnR>
                    <a:lnT>
                      <a:noFill/>
                    </a:lnT>
                    <a:lnB>
                      <a:noFill/>
                    </a:lnB>
                    <a:solidFill>
                      <a:srgbClr val="FFFFFF"/>
                    </a:solidFill>
                  </a:tcPr>
                </a:tc>
                <a:tc>
                  <a:txBody>
                    <a:bodyPr/>
                    <a:lstStyle/>
                    <a:p>
                      <a:endParaRPr lang="tr-TR" sz="200"/>
                    </a:p>
                  </a:txBody>
                  <a:tcPr marL="7844" marR="7844" marT="3922" marB="3922">
                    <a:lnL>
                      <a:noFill/>
                    </a:lnL>
                  </a:tcPr>
                </a:tc>
                <a:tc>
                  <a:txBody>
                    <a:bodyPr/>
                    <a:lstStyle/>
                    <a:p>
                      <a:endParaRPr lang="tr-TR" sz="200"/>
                    </a:p>
                  </a:txBody>
                  <a:tcPr marL="7844" marR="7844" marT="3922" marB="3922"/>
                </a:tc>
                <a:extLst>
                  <a:ext uri="{0D108BD9-81ED-4DB2-BD59-A6C34878D82A}">
                    <a16:rowId xmlns="" xmlns:a16="http://schemas.microsoft.com/office/drawing/2014/main" val="10000"/>
                  </a:ext>
                </a:extLst>
              </a:tr>
              <a:tr h="38324">
                <a:tc vMerge="1">
                  <a:txBody>
                    <a:bodyPr/>
                    <a:lstStyle/>
                    <a:p>
                      <a:endParaRPr lang="tr-TR"/>
                    </a:p>
                  </a:txBody>
                  <a:tcPr/>
                </a:tc>
                <a:tc>
                  <a:txBody>
                    <a:bodyPr/>
                    <a:lstStyle/>
                    <a:p>
                      <a:endParaRPr lang="tr-TR" sz="200"/>
                    </a:p>
                  </a:txBody>
                  <a:tcPr marL="0" marR="0" marT="0" marB="0">
                    <a:lnL>
                      <a:noFill/>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200"/>
                    </a:p>
                  </a:txBody>
                  <a:tcPr marL="7844" marR="7844" marT="3922" marB="3922">
                    <a:lnL>
                      <a:noFill/>
                    </a:lnL>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57822">
                <a:tc vMerge="1">
                  <a:txBody>
                    <a:bodyPr/>
                    <a:lstStyle/>
                    <a:p>
                      <a:endParaRPr lang="tr-TR"/>
                    </a:p>
                  </a:txBody>
                  <a:tcPr/>
                </a:tc>
                <a:tc>
                  <a:txBody>
                    <a:bodyPr/>
                    <a:lstStyle/>
                    <a:p>
                      <a:pPr algn="ctr"/>
                      <a:r>
                        <a:rPr lang="tr-TR" sz="2000" b="1" dirty="0"/>
                        <a:t>SONUÇ</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KONTROL DERECESİ</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851262">
                <a:tc vMerge="1">
                  <a:txBody>
                    <a:bodyPr/>
                    <a:lstStyle/>
                    <a:p>
                      <a:endParaRPr lang="tr-TR"/>
                    </a:p>
                  </a:txBody>
                  <a:tcPr/>
                </a:tc>
                <a:tc>
                  <a:txBody>
                    <a:bodyPr/>
                    <a:lstStyle/>
                    <a:p>
                      <a:pPr algn="ctr"/>
                      <a:r>
                        <a:rPr lang="tr-TR" sz="2000" dirty="0"/>
                        <a:t>VAR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sistemin çalışması ekipmanla da takip ediliyor </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969552">
                <a:tc vMerge="1">
                  <a:txBody>
                    <a:bodyPr/>
                    <a:lstStyle/>
                    <a:p>
                      <a:endParaRPr lang="tr-TR"/>
                    </a:p>
                  </a:txBody>
                  <a:tcPr/>
                </a:tc>
                <a:tc>
                  <a:txBody>
                    <a:bodyPr/>
                    <a:lstStyle/>
                    <a:p>
                      <a:pPr algn="ctr"/>
                      <a:r>
                        <a:rPr lang="tr-TR" sz="2000" dirty="0"/>
                        <a:t>ORTA</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ancak birim amiri gözetimi ile yapılıyor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969552">
                <a:tc vMerge="1">
                  <a:txBody>
                    <a:bodyPr/>
                    <a:lstStyle/>
                    <a:p>
                      <a:endParaRPr lang="tr-TR"/>
                    </a:p>
                  </a:txBody>
                  <a:tcPr/>
                </a:tc>
                <a:tc>
                  <a:txBody>
                    <a:bodyPr/>
                    <a:lstStyle/>
                    <a:p>
                      <a:pPr algn="ctr"/>
                      <a:r>
                        <a:rPr lang="tr-TR" sz="2000"/>
                        <a:t>ZAYIF</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Belli aralıklarla çalışanların uyarılması sağlanıyor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593103">
                <a:tc vMerge="1">
                  <a:txBody>
                    <a:bodyPr/>
                    <a:lstStyle/>
                    <a:p>
                      <a:endParaRPr lang="tr-TR"/>
                    </a:p>
                  </a:txBody>
                  <a:tcPr/>
                </a:tc>
                <a:tc>
                  <a:txBody>
                    <a:bodyPr/>
                    <a:lstStyle/>
                    <a:p>
                      <a:pPr algn="ctr"/>
                      <a:r>
                        <a:rPr lang="tr-TR" sz="2000" dirty="0"/>
                        <a:t>YOK</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Tamamen çalışanın </a:t>
                      </a:r>
                      <a:r>
                        <a:rPr lang="tr-TR" sz="2000" dirty="0" smtClean="0"/>
                        <a:t>inisiyatifinde</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4907477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85813" y="2143125"/>
          <a:ext cx="8143875" cy="4578352"/>
        </p:xfrm>
        <a:graphic>
          <a:graphicData uri="http://schemas.openxmlformats.org/drawingml/2006/table">
            <a:tbl>
              <a:tblPr/>
              <a:tblGrid>
                <a:gridCol w="26086">
                  <a:extLst>
                    <a:ext uri="{9D8B030D-6E8A-4147-A177-3AD203B41FA5}">
                      <a16:colId xmlns="" xmlns:a16="http://schemas.microsoft.com/office/drawing/2014/main" val="20000"/>
                    </a:ext>
                  </a:extLst>
                </a:gridCol>
                <a:gridCol w="1545539">
                  <a:extLst>
                    <a:ext uri="{9D8B030D-6E8A-4147-A177-3AD203B41FA5}">
                      <a16:colId xmlns="" xmlns:a16="http://schemas.microsoft.com/office/drawing/2014/main" val="20001"/>
                    </a:ext>
                  </a:extLst>
                </a:gridCol>
                <a:gridCol w="6572250">
                  <a:extLst>
                    <a:ext uri="{9D8B030D-6E8A-4147-A177-3AD203B41FA5}">
                      <a16:colId xmlns="" xmlns:a16="http://schemas.microsoft.com/office/drawing/2014/main" val="20002"/>
                    </a:ext>
                  </a:extLst>
                </a:gridCol>
              </a:tblGrid>
              <a:tr h="306956">
                <a:tc rowSpan="3">
                  <a:txBody>
                    <a:bodyPr/>
                    <a:lstStyle/>
                    <a:p>
                      <a:endParaRPr lang="tr-TR" sz="2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SONUÇ</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t> DERECELENDİRME</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0"/>
                  </a:ext>
                </a:extLst>
              </a:tr>
              <a:tr h="2135746">
                <a:tc vMerge="1">
                  <a:txBody>
                    <a:bodyPr/>
                    <a:lstStyle/>
                    <a:p>
                      <a:endParaRPr lang="tr-TR"/>
                    </a:p>
                  </a:txBody>
                  <a:tcPr/>
                </a:tc>
                <a:tc>
                  <a:txBody>
                    <a:bodyPr/>
                    <a:lstStyle/>
                    <a:p>
                      <a:pPr algn="ctr"/>
                      <a:r>
                        <a:rPr lang="tr-TR" sz="2000" b="1" dirty="0"/>
                        <a:t>ÇOK 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Hafif sıyrıklar, 3 günden az iş günü kayıplı kazalar. </a:t>
                      </a:r>
                      <a:endParaRPr lang="tr-TR" sz="2000" dirty="0" smtClean="0"/>
                    </a:p>
                    <a:p>
                      <a:r>
                        <a:rPr lang="tr-TR" sz="2000" b="1" dirty="0" smtClean="0"/>
                        <a:t>Toplum</a:t>
                      </a:r>
                      <a:r>
                        <a:rPr lang="tr-TR" sz="2000" b="1" dirty="0"/>
                        <a:t>   :</a:t>
                      </a:r>
                      <a:r>
                        <a:rPr lang="tr-TR" sz="2000" dirty="0"/>
                        <a:t> Direkt etki yok. </a:t>
                      </a:r>
                    </a:p>
                    <a:p>
                      <a:r>
                        <a:rPr lang="tr-TR" sz="2000" b="1" dirty="0"/>
                        <a:t>Çevre      :</a:t>
                      </a:r>
                      <a:r>
                        <a:rPr lang="tr-TR" sz="2000" dirty="0"/>
                        <a:t> Tamamen kontrol altında </a:t>
                      </a:r>
                      <a:r>
                        <a:rPr lang="tr-TR" sz="2000" dirty="0" smtClean="0"/>
                        <a:t>tutulabilecek </a:t>
                      </a:r>
                      <a:r>
                        <a:rPr lang="tr-TR" sz="2000" dirty="0"/>
                        <a:t>çevresel etki </a:t>
                      </a:r>
                    </a:p>
                    <a:p>
                      <a:r>
                        <a:rPr lang="tr-TR" sz="2000" b="1" dirty="0"/>
                        <a:t>Ekipman :</a:t>
                      </a:r>
                      <a:r>
                        <a:rPr lang="tr-TR" sz="2000" dirty="0"/>
                        <a:t> Fabrika hasarı/kayıp değeri yaklaşık 1 – 1,000 $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2135648">
                <a:tc vMerge="1">
                  <a:txBody>
                    <a:bodyPr/>
                    <a:lstStyle/>
                    <a:p>
                      <a:endParaRPr lang="tr-TR"/>
                    </a:p>
                  </a:txBody>
                  <a:tcPr/>
                </a:tc>
                <a:tc>
                  <a:txBody>
                    <a:bodyPr/>
                    <a:lstStyle/>
                    <a:p>
                      <a:pPr algn="ctr"/>
                      <a:r>
                        <a:rPr lang="tr-TR" sz="2000" b="1" dirty="0"/>
                        <a:t>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İlk yardım gerektiren yaralanmalar. </a:t>
                      </a:r>
                      <a:endParaRPr lang="tr-TR" sz="2000" dirty="0" smtClean="0"/>
                    </a:p>
                    <a:p>
                      <a:r>
                        <a:rPr lang="tr-TR" sz="2000" b="1" dirty="0" smtClean="0"/>
                        <a:t>Toplum</a:t>
                      </a:r>
                      <a:r>
                        <a:rPr lang="tr-TR" sz="2000" b="1" dirty="0"/>
                        <a:t>   :</a:t>
                      </a:r>
                      <a:r>
                        <a:rPr lang="tr-TR" sz="2000" dirty="0"/>
                        <a:t> Koku veya gürültü yayılması sonucu rahatsızlık verilmesi, direkt etki yok. </a:t>
                      </a:r>
                    </a:p>
                    <a:p>
                      <a:r>
                        <a:rPr lang="tr-TR" sz="2000" b="1" dirty="0"/>
                        <a:t>Çevre      :</a:t>
                      </a:r>
                      <a:r>
                        <a:rPr lang="tr-TR" sz="2000" dirty="0"/>
                        <a:t> Kontrol altına alınabilecek lokal çevresel etki </a:t>
                      </a:r>
                    </a:p>
                    <a:p>
                      <a:r>
                        <a:rPr lang="tr-TR" sz="2000" b="1" dirty="0"/>
                        <a:t>Ekipman :</a:t>
                      </a:r>
                      <a:r>
                        <a:rPr lang="tr-TR" sz="2000" dirty="0"/>
                        <a:t> Fabrika hasarı/kayıp değeri yaklaşık 1,000 – 10,000 $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3541804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8 Tablo"/>
          <p:cNvGraphicFramePr>
            <a:graphicFrameLocks noGrp="1"/>
          </p:cNvGraphicFramePr>
          <p:nvPr/>
        </p:nvGraphicFramePr>
        <p:xfrm>
          <a:off x="714375" y="2143125"/>
          <a:ext cx="8072438" cy="4341813"/>
        </p:xfrm>
        <a:graphic>
          <a:graphicData uri="http://schemas.openxmlformats.org/drawingml/2006/table">
            <a:tbl>
              <a:tblPr/>
              <a:tblGrid>
                <a:gridCol w="28139">
                  <a:extLst>
                    <a:ext uri="{9D8B030D-6E8A-4147-A177-3AD203B41FA5}">
                      <a16:colId xmlns="" xmlns:a16="http://schemas.microsoft.com/office/drawing/2014/main" val="20000"/>
                    </a:ext>
                  </a:extLst>
                </a:gridCol>
                <a:gridCol w="1013465">
                  <a:extLst>
                    <a:ext uri="{9D8B030D-6E8A-4147-A177-3AD203B41FA5}">
                      <a16:colId xmlns="" xmlns:a16="http://schemas.microsoft.com/office/drawing/2014/main" val="20001"/>
                    </a:ext>
                  </a:extLst>
                </a:gridCol>
                <a:gridCol w="7030834">
                  <a:extLst>
                    <a:ext uri="{9D8B030D-6E8A-4147-A177-3AD203B41FA5}">
                      <a16:colId xmlns="" xmlns:a16="http://schemas.microsoft.com/office/drawing/2014/main" val="20002"/>
                    </a:ext>
                  </a:extLst>
                </a:gridCol>
              </a:tblGrid>
              <a:tr h="2135275">
                <a:tc rowSpan="2">
                  <a:txBody>
                    <a:bodyPr/>
                    <a:lstStyle/>
                    <a:p>
                      <a:endParaRPr lang="tr-TR" sz="14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ORTA</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Doktor müdahalesi gerektiren şiddetli yaralanmalar ve meslek hastalıkları </a:t>
                      </a:r>
                      <a:endParaRPr lang="tr-TR" sz="2000" dirty="0" smtClean="0"/>
                    </a:p>
                    <a:p>
                      <a:r>
                        <a:rPr lang="tr-TR" sz="2000" b="1" dirty="0" smtClean="0"/>
                        <a:t> Toplum</a:t>
                      </a:r>
                      <a:r>
                        <a:rPr lang="tr-TR" sz="2000" b="1" dirty="0"/>
                        <a:t>   :</a:t>
                      </a:r>
                      <a:r>
                        <a:rPr lang="tr-TR" sz="2000" dirty="0"/>
                        <a:t> Doktor müdahalesi gerektiren şiddetli yaralanmalar </a:t>
                      </a:r>
                    </a:p>
                    <a:p>
                      <a:r>
                        <a:rPr lang="tr-TR" sz="2000" b="1" dirty="0" smtClean="0"/>
                        <a:t> Çevre</a:t>
                      </a:r>
                      <a:r>
                        <a:rPr lang="tr-TR" sz="2000" b="1" dirty="0"/>
                        <a:t>      :</a:t>
                      </a:r>
                      <a:r>
                        <a:rPr lang="tr-TR" sz="2000" dirty="0"/>
                        <a:t> Kontrol altına alınamayan küçük düzeyli çevresel etki </a:t>
                      </a:r>
                    </a:p>
                    <a:p>
                      <a:r>
                        <a:rPr lang="tr-TR" sz="2000" b="1" dirty="0" smtClean="0"/>
                        <a:t> Ekipman </a:t>
                      </a:r>
                      <a:r>
                        <a:rPr lang="tr-TR" sz="2000" b="1" dirty="0"/>
                        <a:t>:</a:t>
                      </a:r>
                      <a:r>
                        <a:rPr lang="tr-TR" sz="2000" dirty="0"/>
                        <a:t> Fabrika hasarı/kayıp değeri yaklaşık 10,000 – 100,000 $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r h="2206538">
                <a:tc vMerge="1">
                  <a:txBody>
                    <a:bodyPr/>
                    <a:lstStyle/>
                    <a:p>
                      <a:endParaRPr lang="tr-TR"/>
                    </a:p>
                  </a:txBody>
                  <a:tcPr/>
                </a:tc>
                <a:tc>
                  <a:txBody>
                    <a:bodyPr/>
                    <a:lstStyle/>
                    <a:p>
                      <a:pPr algn="ctr"/>
                      <a:r>
                        <a:rPr lang="tr-TR" sz="2000" b="1" dirty="0"/>
                        <a:t>CİDDİ</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Hayatı tehdit edici yaralanma, akut zehirlenmeli meslek hastalığı veya kaza yada meslek hastalığı sonucu bir kişinin ölümü </a:t>
                      </a:r>
                      <a:r>
                        <a:rPr lang="tr-TR" sz="2000" dirty="0" smtClean="0"/>
                        <a:t>        </a:t>
                      </a:r>
                      <a:r>
                        <a:rPr lang="tr-TR" sz="2000" b="1" dirty="0" smtClean="0"/>
                        <a:t>Toplum</a:t>
                      </a:r>
                      <a:r>
                        <a:rPr lang="tr-TR" sz="2000" b="1" dirty="0"/>
                        <a:t>   :</a:t>
                      </a:r>
                      <a:r>
                        <a:rPr lang="tr-TR" sz="2000" dirty="0"/>
                        <a:t> Hayatı tehdit edici yaralanma veya kaza sonucu bir kişinin ölümü </a:t>
                      </a:r>
                    </a:p>
                    <a:p>
                      <a:r>
                        <a:rPr lang="tr-TR" sz="2000" b="1" dirty="0" smtClean="0"/>
                        <a:t> Çevre</a:t>
                      </a:r>
                      <a:r>
                        <a:rPr lang="tr-TR" sz="2000" b="1" dirty="0"/>
                        <a:t>      :</a:t>
                      </a:r>
                      <a:r>
                        <a:rPr lang="tr-TR" sz="2000" dirty="0"/>
                        <a:t> Kontrol altına alınamayan orta düzeyli çevresel etki </a:t>
                      </a:r>
                    </a:p>
                    <a:p>
                      <a:r>
                        <a:rPr lang="tr-TR" sz="2000" b="1" dirty="0" smtClean="0"/>
                        <a:t> Ekipman </a:t>
                      </a:r>
                      <a:r>
                        <a:rPr lang="tr-TR" sz="2000" b="1" dirty="0"/>
                        <a:t>:</a:t>
                      </a:r>
                      <a:r>
                        <a:rPr lang="tr-TR" sz="2000" dirty="0"/>
                        <a:t> Fabrika hasarı/kayıp değeri yaklaşık 100,000 – 1,000,000 $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4367931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9 Tablo"/>
          <p:cNvGraphicFramePr>
            <a:graphicFrameLocks noGrp="1"/>
          </p:cNvGraphicFramePr>
          <p:nvPr/>
        </p:nvGraphicFramePr>
        <p:xfrm>
          <a:off x="571500" y="2286000"/>
          <a:ext cx="8429625" cy="2744788"/>
        </p:xfrm>
        <a:graphic>
          <a:graphicData uri="http://schemas.openxmlformats.org/drawingml/2006/table">
            <a:tbl>
              <a:tblPr/>
              <a:tblGrid>
                <a:gridCol w="26191">
                  <a:extLst>
                    <a:ext uri="{9D8B030D-6E8A-4147-A177-3AD203B41FA5}">
                      <a16:colId xmlns="" xmlns:a16="http://schemas.microsoft.com/office/drawing/2014/main" val="20000"/>
                    </a:ext>
                  </a:extLst>
                </a:gridCol>
                <a:gridCol w="1299751">
                  <a:extLst>
                    <a:ext uri="{9D8B030D-6E8A-4147-A177-3AD203B41FA5}">
                      <a16:colId xmlns="" xmlns:a16="http://schemas.microsoft.com/office/drawing/2014/main" val="20001"/>
                    </a:ext>
                  </a:extLst>
                </a:gridCol>
                <a:gridCol w="7103683">
                  <a:extLst>
                    <a:ext uri="{9D8B030D-6E8A-4147-A177-3AD203B41FA5}">
                      <a16:colId xmlns="" xmlns:a16="http://schemas.microsoft.com/office/drawing/2014/main" val="20002"/>
                    </a:ext>
                  </a:extLst>
                </a:gridCol>
              </a:tblGrid>
              <a:tr h="2744788">
                <a:tc>
                  <a:txBody>
                    <a:bodyPr/>
                    <a:lstStyle/>
                    <a:p>
                      <a:endParaRPr lang="tr-TR" sz="1400" dirty="0"/>
                    </a:p>
                  </a:txBody>
                  <a:tcPr marL="0" marR="0" marT="0" marB="0">
                    <a:lnL>
                      <a:noFill/>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a:r>
                        <a:rPr lang="tr-TR" sz="2000" b="1" dirty="0"/>
                        <a:t>ÇOK CİDDİ</a:t>
                      </a:r>
                      <a:endParaRPr lang="tr-TR" sz="2000" dirty="0"/>
                    </a:p>
                  </a:txBody>
                  <a:tcPr marL="697" marR="697" marT="697" marB="6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Birçok çalışanın hayatını tehdit edici şekilde yaralanması, meslek hastalığına yakalanması veya kaza yada meslek hastalığı sonucunda ölmesi  </a:t>
                      </a:r>
                      <a:endParaRPr lang="tr-TR" sz="2000" dirty="0" smtClean="0"/>
                    </a:p>
                    <a:p>
                      <a:r>
                        <a:rPr lang="tr-TR" sz="2000" b="1" dirty="0" smtClean="0"/>
                        <a:t> Toplum</a:t>
                      </a:r>
                      <a:r>
                        <a:rPr lang="tr-TR" sz="2000" b="1" dirty="0"/>
                        <a:t>   :</a:t>
                      </a:r>
                      <a:r>
                        <a:rPr lang="tr-TR" sz="2000" dirty="0"/>
                        <a:t> Hayatı tehdit edici şekilde yaralanma, meslek hastalığına yakalanma veya kaza yada meslek hastalığı sonucu birden çok ölüm  </a:t>
                      </a:r>
                    </a:p>
                    <a:p>
                      <a:r>
                        <a:rPr lang="tr-TR" sz="2000" b="1" dirty="0" smtClean="0"/>
                        <a:t> Çevre</a:t>
                      </a:r>
                      <a:r>
                        <a:rPr lang="tr-TR" sz="2000" b="1" dirty="0"/>
                        <a:t>      :</a:t>
                      </a:r>
                      <a:r>
                        <a:rPr lang="tr-TR" sz="2000" dirty="0"/>
                        <a:t> Kontrol altına alınamayan büyük çaplı çevresel etki </a:t>
                      </a:r>
                    </a:p>
                    <a:p>
                      <a:r>
                        <a:rPr lang="tr-TR" sz="2000" b="1" dirty="0" smtClean="0"/>
                        <a:t> Ekipman </a:t>
                      </a:r>
                      <a:r>
                        <a:rPr lang="tr-TR" sz="2000" b="1" dirty="0"/>
                        <a:t>:</a:t>
                      </a:r>
                      <a:r>
                        <a:rPr lang="tr-TR" sz="2000" dirty="0"/>
                        <a:t> Fabrika hasarı/kayıp değeri yaklaşık 1,000,0000 $ ve üzeri</a:t>
                      </a:r>
                    </a:p>
                  </a:txBody>
                  <a:tcPr marL="697" marR="697" marT="697" marB="6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439384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a:t>
            </a:r>
            <a:r>
              <a:rPr lang="tr-TR" sz="2400" b="1" dirty="0"/>
              <a:t>önceki kazaların sonucu</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1143000" y="2143125"/>
          <a:ext cx="7119938" cy="3443289"/>
        </p:xfrm>
        <a:graphic>
          <a:graphicData uri="http://schemas.openxmlformats.org/drawingml/2006/table">
            <a:tbl>
              <a:tblPr/>
              <a:tblGrid>
                <a:gridCol w="25402">
                  <a:extLst>
                    <a:ext uri="{9D8B030D-6E8A-4147-A177-3AD203B41FA5}">
                      <a16:colId xmlns="" xmlns:a16="http://schemas.microsoft.com/office/drawing/2014/main" val="20000"/>
                    </a:ext>
                  </a:extLst>
                </a:gridCol>
                <a:gridCol w="1189152">
                  <a:extLst>
                    <a:ext uri="{9D8B030D-6E8A-4147-A177-3AD203B41FA5}">
                      <a16:colId xmlns="" xmlns:a16="http://schemas.microsoft.com/office/drawing/2014/main" val="20001"/>
                    </a:ext>
                  </a:extLst>
                </a:gridCol>
                <a:gridCol w="5905384">
                  <a:extLst>
                    <a:ext uri="{9D8B030D-6E8A-4147-A177-3AD203B41FA5}">
                      <a16:colId xmlns="" xmlns:a16="http://schemas.microsoft.com/office/drawing/2014/main" val="20002"/>
                    </a:ext>
                  </a:extLst>
                </a:gridCol>
              </a:tblGrid>
              <a:tr h="32215">
                <a:tc rowSpan="8">
                  <a:txBody>
                    <a:bodyPr/>
                    <a:lstStyle/>
                    <a:p>
                      <a:endParaRPr lang="tr-TR" sz="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w="12700" cap="flat" cmpd="sng" algn="ctr">
                      <a:solidFill>
                        <a:schemeClr val="tx1"/>
                      </a:solidFill>
                      <a:prstDash val="solid"/>
                      <a:round/>
                      <a:headEnd type="none" w="med" len="med"/>
                      <a:tailEnd type="none" w="med" len="med"/>
                    </a:lnL>
                  </a:tcPr>
                </a:tc>
                <a:tc>
                  <a:txBody>
                    <a:bodyPr/>
                    <a:lstStyle/>
                    <a:p>
                      <a:endParaRPr lang="tr-TR" sz="100"/>
                    </a:p>
                  </a:txBody>
                  <a:tcPr marL="6811" marR="6811" marT="3406" marB="3406"/>
                </a:tc>
                <a:extLst>
                  <a:ext uri="{0D108BD9-81ED-4DB2-BD59-A6C34878D82A}">
                    <a16:rowId xmlns="" xmlns:a16="http://schemas.microsoft.com/office/drawing/2014/main" val="10000"/>
                  </a:ext>
                </a:extLst>
              </a:tr>
              <a:tr h="32215">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a:noFill/>
                    </a:lnL>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09104">
                <a:tc vMerge="1">
                  <a:txBody>
                    <a:bodyPr/>
                    <a:lstStyle/>
                    <a:p>
                      <a:endParaRPr lang="tr-TR"/>
                    </a:p>
                  </a:txBody>
                  <a:tcPr/>
                </a:tc>
                <a:tc>
                  <a:txBody>
                    <a:bodyPr/>
                    <a:lstStyle/>
                    <a:p>
                      <a:pPr algn="ctr"/>
                      <a:r>
                        <a:rPr lang="tr-TR" sz="2000" b="1" dirty="0">
                          <a:latin typeface="+mj-lt"/>
                        </a:rPr>
                        <a:t>SONUÇ</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latin typeface="+mj-lt"/>
                        </a:rPr>
                        <a:t> ÖNCEKİ </a:t>
                      </a:r>
                      <a:r>
                        <a:rPr lang="tr-TR" sz="2000" b="1" dirty="0">
                          <a:latin typeface="+mj-lt"/>
                        </a:rPr>
                        <a:t>KAZALAR</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613951">
                <a:tc vMerge="1">
                  <a:txBody>
                    <a:bodyPr/>
                    <a:lstStyle/>
                    <a:p>
                      <a:endParaRPr lang="tr-TR"/>
                    </a:p>
                  </a:txBody>
                  <a:tcPr/>
                </a:tc>
                <a:tc>
                  <a:txBody>
                    <a:bodyPr/>
                    <a:lstStyle/>
                    <a:p>
                      <a:pPr algn="ctr"/>
                      <a:r>
                        <a:rPr lang="tr-TR" sz="2000" dirty="0">
                          <a:latin typeface="+mj-lt"/>
                        </a:rPr>
                        <a:t>Ö</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Ölümlü </a:t>
                      </a:r>
                      <a:r>
                        <a:rPr lang="tr-TR" sz="2000" dirty="0">
                          <a:latin typeface="+mj-lt"/>
                        </a:rPr>
                        <a:t>kaza </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613951">
                <a:tc vMerge="1">
                  <a:txBody>
                    <a:bodyPr/>
                    <a:lstStyle/>
                    <a:p>
                      <a:endParaRPr lang="tr-TR"/>
                    </a:p>
                  </a:txBody>
                  <a:tcPr/>
                </a:tc>
                <a:tc>
                  <a:txBody>
                    <a:bodyPr/>
                    <a:lstStyle/>
                    <a:p>
                      <a:pPr algn="ctr"/>
                      <a:r>
                        <a:rPr lang="tr-TR" sz="2000" dirty="0">
                          <a:latin typeface="+mj-lt"/>
                        </a:rPr>
                        <a:t>UK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Uzuv </a:t>
                      </a:r>
                      <a:r>
                        <a:rPr lang="tr-TR" sz="2000" dirty="0">
                          <a:latin typeface="+mj-lt"/>
                        </a:rPr>
                        <a:t>kayıplı hayati tehlike  yaratabilecek kaza, hayati tehlike yaratacak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613951">
                <a:tc vMerge="1">
                  <a:txBody>
                    <a:bodyPr/>
                    <a:lstStyle/>
                    <a:p>
                      <a:endParaRPr lang="tr-TR"/>
                    </a:p>
                  </a:txBody>
                  <a:tcPr/>
                </a:tc>
                <a:tc>
                  <a:txBody>
                    <a:bodyPr/>
                    <a:lstStyle/>
                    <a:p>
                      <a:pPr algn="ctr"/>
                      <a:r>
                        <a:rPr lang="tr-TR" sz="2000" dirty="0">
                          <a:latin typeface="+mj-lt"/>
                        </a:rPr>
                        <a:t>İGK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İş </a:t>
                      </a:r>
                      <a:r>
                        <a:rPr lang="tr-TR" sz="2000" dirty="0">
                          <a:latin typeface="+mj-lt"/>
                        </a:rPr>
                        <a:t>günü kaybı, uzun süreli tedavi gerektiren iş kazası veya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613951">
                <a:tc vMerge="1">
                  <a:txBody>
                    <a:bodyPr/>
                    <a:lstStyle/>
                    <a:p>
                      <a:endParaRPr lang="tr-TR"/>
                    </a:p>
                  </a:txBody>
                  <a:tcPr/>
                </a:tc>
                <a:tc>
                  <a:txBody>
                    <a:bodyPr/>
                    <a:lstStyle/>
                    <a:p>
                      <a:pPr algn="ctr"/>
                      <a:r>
                        <a:rPr lang="tr-TR" sz="2000" dirty="0">
                          <a:latin typeface="+mj-lt"/>
                        </a:rPr>
                        <a:t>HY</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Hafif </a:t>
                      </a:r>
                      <a:r>
                        <a:rPr lang="tr-TR" sz="2000" dirty="0">
                          <a:latin typeface="+mj-lt"/>
                        </a:rPr>
                        <a:t>Yaralanma</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613951">
                <a:tc vMerge="1">
                  <a:txBody>
                    <a:bodyPr/>
                    <a:lstStyle/>
                    <a:p>
                      <a:endParaRPr lang="tr-TR"/>
                    </a:p>
                  </a:txBody>
                  <a:tcPr/>
                </a:tc>
                <a:tc>
                  <a:txBody>
                    <a:bodyPr/>
                    <a:lstStyle/>
                    <a:p>
                      <a:pPr algn="ctr"/>
                      <a:r>
                        <a:rPr lang="tr-TR" sz="2000" dirty="0">
                          <a:latin typeface="+mj-lt"/>
                        </a:rPr>
                        <a:t>KRK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Kazaya </a:t>
                      </a:r>
                      <a:r>
                        <a:rPr lang="tr-TR" sz="2000" dirty="0">
                          <a:latin typeface="+mj-lt"/>
                        </a:rPr>
                        <a:t>ramak kalma, tehlikeli durum</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16176009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5143500" y="1500188"/>
            <a:ext cx="3713163"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endParaRPr lang="tr-TR" sz="2400"/>
          </a:p>
          <a:p>
            <a:pPr algn="ctr" eaLnBrk="1" hangingPunct="1"/>
            <a:endParaRPr lang="tr-TR" sz="2400"/>
          </a:p>
          <a:p>
            <a:pPr algn="ctr" eaLnBrk="1" hangingPunct="1"/>
            <a:r>
              <a:rPr lang="tr-TR" sz="2300"/>
              <a:t>Risk matrisi üzerinden belirlenen değerler aşağıdaki formüle yazılarak risk derecelendirme skoru elde edilir. </a:t>
            </a:r>
          </a:p>
          <a:p>
            <a:pPr algn="ctr" eaLnBrk="1" hangingPunct="1"/>
            <a:endParaRPr lang="tr-TR" sz="2300"/>
          </a:p>
          <a:p>
            <a:pPr algn="ctr" eaLnBrk="1" hangingPunct="1"/>
            <a:r>
              <a:rPr lang="tr-TR" sz="2800" b="1" u="sng"/>
              <a:t>RDS = A + B + C + D</a:t>
            </a:r>
          </a:p>
          <a:p>
            <a:pPr algn="ctr" eaLnBrk="1" hangingPunct="1"/>
            <a:endParaRPr lang="tr-TR" sz="2000"/>
          </a:p>
          <a:p>
            <a:pPr algn="ctr" eaLnBrk="1" hangingPunct="1"/>
            <a:endParaRPr lang="tr-TR" sz="20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300"/>
          </a:p>
        </p:txBody>
      </p:sp>
      <p:pic>
        <p:nvPicPr>
          <p:cNvPr id="5" name="Picture 2" descr="http://www.tisk.org.tr/images/yayinlar/yayin246/s-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071688"/>
            <a:ext cx="485775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0086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sk.org.tr/images/yayinlar/yayin246/t-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1874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p:txBody>
          <a:bodyPr/>
          <a:lstStyle/>
          <a:p>
            <a:pPr marL="0" indent="0" algn="ctr">
              <a:buFont typeface="Wingdings 2" pitchFamily="18" charset="2"/>
              <a:buNone/>
              <a:defRPr/>
            </a:pPr>
            <a:r>
              <a:rPr lang="tr-TR" sz="4400" b="1" dirty="0" err="1" smtClean="0">
                <a:solidFill>
                  <a:schemeClr val="tx2"/>
                </a:solidFill>
                <a:effectLst>
                  <a:outerShdw blurRad="38100" dist="38100" dir="2700000" algn="tl">
                    <a:srgbClr val="000000">
                      <a:alpha val="43137"/>
                    </a:srgbClr>
                  </a:outerShdw>
                </a:effectLst>
                <a:latin typeface="+mj-lt"/>
                <a:ea typeface="+mj-ea"/>
                <a:cs typeface="+mj-cs"/>
              </a:rPr>
              <a:t>Fine</a:t>
            </a:r>
            <a:r>
              <a:rPr lang="tr-TR" sz="4400" b="1" dirty="0" smtClean="0">
                <a:solidFill>
                  <a:schemeClr val="tx2"/>
                </a:solidFill>
                <a:effectLst>
                  <a:outerShdw blurRad="38100" dist="38100" dir="2700000" algn="tl">
                    <a:srgbClr val="000000">
                      <a:alpha val="43137"/>
                    </a:srgbClr>
                  </a:outerShdw>
                </a:effectLst>
                <a:latin typeface="+mj-lt"/>
                <a:ea typeface="+mj-ea"/>
                <a:cs typeface="+mj-cs"/>
              </a:rPr>
              <a:t> – </a:t>
            </a:r>
            <a:r>
              <a:rPr lang="tr-TR" sz="4400" b="1" dirty="0" err="1" smtClean="0">
                <a:solidFill>
                  <a:schemeClr val="tx2"/>
                </a:solidFill>
                <a:effectLst>
                  <a:outerShdw blurRad="38100" dist="38100" dir="2700000" algn="tl">
                    <a:srgbClr val="000000">
                      <a:alpha val="43137"/>
                    </a:srgbClr>
                  </a:outerShdw>
                </a:effectLst>
                <a:latin typeface="+mj-lt"/>
                <a:ea typeface="+mj-ea"/>
                <a:cs typeface="+mj-cs"/>
              </a:rPr>
              <a:t>Kinney</a:t>
            </a:r>
            <a:r>
              <a:rPr lang="tr-TR" sz="4400" b="1" dirty="0" smtClean="0">
                <a:solidFill>
                  <a:schemeClr val="tx2"/>
                </a:solidFill>
                <a:effectLst>
                  <a:outerShdw blurRad="38100" dist="38100" dir="2700000" algn="tl">
                    <a:srgbClr val="000000">
                      <a:alpha val="43137"/>
                    </a:srgbClr>
                  </a:outerShdw>
                </a:effectLst>
                <a:latin typeface="+mj-lt"/>
                <a:ea typeface="+mj-ea"/>
                <a:cs typeface="+mj-cs"/>
              </a:rPr>
              <a:t> Metodu</a:t>
            </a:r>
            <a:endParaRPr lang="tr-TR" sz="4400" b="1" dirty="0">
              <a:solidFill>
                <a:schemeClr val="tx2"/>
              </a:solidFill>
              <a:effectLst>
                <a:outerShdw blurRad="38100" dist="38100" dir="2700000" algn="tl">
                  <a:srgbClr val="000000">
                    <a:alpha val="43137"/>
                  </a:srgbClr>
                </a:outerShdw>
              </a:effectLst>
              <a:latin typeface="+mj-lt"/>
              <a:ea typeface="+mj-ea"/>
              <a:cs typeface="+mj-cs"/>
            </a:endParaRPr>
          </a:p>
        </p:txBody>
      </p:sp>
    </p:spTree>
    <p:extLst>
      <p:ext uri="{BB962C8B-B14F-4D97-AF65-F5344CB8AC3E}">
        <p14:creationId xmlns:p14="http://schemas.microsoft.com/office/powerpoint/2010/main" val="215829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NİTEL RİSK DEĞERLENDİRME METOTLARI </a:t>
            </a:r>
            <a:br>
              <a:rPr lang="tr-TR" b="1" dirty="0"/>
            </a:br>
            <a:endParaRPr lang="tr-TR" dirty="0"/>
          </a:p>
        </p:txBody>
      </p:sp>
      <p:sp>
        <p:nvSpPr>
          <p:cNvPr id="3" name="Content Placeholder 2"/>
          <p:cNvSpPr>
            <a:spLocks noGrp="1"/>
          </p:cNvSpPr>
          <p:nvPr>
            <p:ph idx="1"/>
          </p:nvPr>
        </p:nvSpPr>
        <p:spPr/>
        <p:txBody>
          <a:bodyPr>
            <a:normAutofit/>
          </a:bodyPr>
          <a:lstStyle/>
          <a:p>
            <a:endParaRPr lang="tr-TR" dirty="0"/>
          </a:p>
          <a:p>
            <a:pPr marL="0" indent="0">
              <a:buNone/>
            </a:pPr>
            <a:r>
              <a:rPr lang="tr-TR" dirty="0" smtClean="0"/>
              <a:t>• </a:t>
            </a:r>
            <a:r>
              <a:rPr lang="tr-TR" dirty="0"/>
              <a:t>Ön Tehlike Analizi (PHA) </a:t>
            </a:r>
            <a:endParaRPr lang="tr-TR" dirty="0" smtClean="0"/>
          </a:p>
          <a:p>
            <a:endParaRPr lang="tr-TR" dirty="0"/>
          </a:p>
          <a:p>
            <a:pPr marL="0" indent="0">
              <a:buNone/>
            </a:pPr>
            <a:r>
              <a:rPr lang="tr-TR" dirty="0" smtClean="0"/>
              <a:t>• </a:t>
            </a:r>
            <a:r>
              <a:rPr lang="tr-TR" dirty="0"/>
              <a:t>Check-list, </a:t>
            </a:r>
            <a:endParaRPr lang="tr-TR" dirty="0" smtClean="0"/>
          </a:p>
          <a:p>
            <a:endParaRPr lang="tr-TR" dirty="0"/>
          </a:p>
          <a:p>
            <a:pPr marL="0" indent="0">
              <a:buNone/>
            </a:pPr>
            <a:r>
              <a:rPr lang="tr-TR" dirty="0" smtClean="0"/>
              <a:t>• </a:t>
            </a:r>
            <a:r>
              <a:rPr lang="tr-TR" dirty="0"/>
              <a:t>What If, </a:t>
            </a:r>
            <a:endParaRPr lang="tr-TR" dirty="0" smtClean="0"/>
          </a:p>
          <a:p>
            <a:endParaRPr lang="tr-TR" dirty="0"/>
          </a:p>
          <a:p>
            <a:pPr marL="0" indent="0">
              <a:buNone/>
            </a:pPr>
            <a:r>
              <a:rPr lang="tr-TR" dirty="0" smtClean="0"/>
              <a:t>• </a:t>
            </a:r>
            <a:r>
              <a:rPr lang="tr-TR" dirty="0"/>
              <a:t>Tehlike ve Çalışılabilirlik Analizi (HAZOP) </a:t>
            </a:r>
          </a:p>
        </p:txBody>
      </p:sp>
    </p:spTree>
    <p:extLst>
      <p:ext uri="{BB962C8B-B14F-4D97-AF65-F5344CB8AC3E}">
        <p14:creationId xmlns:p14="http://schemas.microsoft.com/office/powerpoint/2010/main" val="1408420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custDataLst>
              <p:tags r:id="rId1"/>
            </p:custDataLst>
          </p:nvPr>
        </p:nvSpPr>
        <p:spPr/>
        <p:txBody>
          <a:bodyPr/>
          <a:lstStyle/>
          <a:p>
            <a:r>
              <a:rPr lang="tr-TR" dirty="0" smtClean="0"/>
              <a:t>Kullanımı kolay, yaygın olarak kullanılan bir metottur.</a:t>
            </a:r>
          </a:p>
          <a:p>
            <a:r>
              <a:rPr lang="tr-TR" dirty="0" smtClean="0"/>
              <a:t>İşyeri istatistiklerinin kullanımına imkan sağlar.</a:t>
            </a:r>
          </a:p>
          <a:p>
            <a:r>
              <a:rPr lang="tr-TR" dirty="0" smtClean="0"/>
              <a:t>Risk Değeri= İ x F x D olarak hesaplanır.</a:t>
            </a:r>
          </a:p>
          <a:p>
            <a:r>
              <a:rPr lang="tr-TR" dirty="0" smtClean="0"/>
              <a:t>İ= İhtimal, (0,2-10 arası bir değer)</a:t>
            </a:r>
          </a:p>
          <a:p>
            <a:r>
              <a:rPr lang="tr-TR" dirty="0" smtClean="0"/>
              <a:t>F=Frekans, (0,5-10 arası bir değer)</a:t>
            </a:r>
          </a:p>
          <a:p>
            <a:r>
              <a:rPr lang="tr-TR" dirty="0" smtClean="0"/>
              <a:t>D=Sonuçların Derecesi</a:t>
            </a:r>
          </a:p>
        </p:txBody>
      </p:sp>
    </p:spTree>
    <p:extLst>
      <p:ext uri="{BB962C8B-B14F-4D97-AF65-F5344CB8AC3E}">
        <p14:creationId xmlns:p14="http://schemas.microsoft.com/office/powerpoint/2010/main" val="9299363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43"/>
          <p:cNvGraphicFramePr>
            <a:graphicFrameLocks noGrp="1"/>
          </p:cNvGraphicFramePr>
          <p:nvPr>
            <p:custDataLst>
              <p:tags r:id="rId1"/>
            </p:custDataLst>
          </p:nvPr>
        </p:nvGraphicFramePr>
        <p:xfrm>
          <a:off x="827088" y="1484313"/>
          <a:ext cx="7215187" cy="4664075"/>
        </p:xfrm>
        <a:graphic>
          <a:graphicData uri="http://schemas.openxmlformats.org/drawingml/2006/table">
            <a:tbl>
              <a:tblPr/>
              <a:tblGrid>
                <a:gridCol w="2105210">
                  <a:extLst>
                    <a:ext uri="{9D8B030D-6E8A-4147-A177-3AD203B41FA5}">
                      <a16:colId xmlns="" xmlns:a16="http://schemas.microsoft.com/office/drawing/2014/main" val="20000"/>
                    </a:ext>
                  </a:extLst>
                </a:gridCol>
                <a:gridCol w="5109977">
                  <a:extLst>
                    <a:ext uri="{9D8B030D-6E8A-4147-A177-3AD203B41FA5}">
                      <a16:colId xmlns="" xmlns:a16="http://schemas.microsoft.com/office/drawing/2014/main" val="20001"/>
                    </a:ext>
                  </a:extLst>
                </a:gridCol>
              </a:tblGrid>
              <a:tr h="714379">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dirty="0" smtClean="0">
                          <a:ln>
                            <a:noFill/>
                          </a:ln>
                          <a:solidFill>
                            <a:srgbClr val="000099"/>
                          </a:solidFill>
                          <a:effectLst/>
                          <a:latin typeface="Arial" charset="0"/>
                        </a:rPr>
                        <a:t>Değer</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bg1"/>
                        </a:buClr>
                        <a:buSzTx/>
                        <a:buFontTx/>
                        <a:buNone/>
                        <a:tabLst/>
                      </a:pPr>
                      <a:r>
                        <a:rPr kumimoji="1" lang="tr-TR" sz="2600" b="1" i="0" u="none" strike="noStrike" cap="none" normalizeH="0" baseline="0" dirty="0" smtClean="0">
                          <a:ln>
                            <a:noFill/>
                          </a:ln>
                          <a:solidFill>
                            <a:srgbClr val="000099"/>
                          </a:solidFill>
                          <a:effectLst/>
                          <a:latin typeface="Arial" charset="0"/>
                          <a:cs typeface="Arial" charset="0"/>
                        </a:rPr>
                        <a:t>Kategori</a:t>
                      </a:r>
                      <a:endParaRPr kumimoji="0" lang="tr-TR" sz="4600" b="0" i="0" u="none" strike="noStrike" cap="none" normalizeH="0" baseline="0" dirty="0" smtClean="0">
                        <a:ln>
                          <a:noFill/>
                        </a:ln>
                        <a:solidFill>
                          <a:srgbClr val="000099"/>
                        </a:solidFill>
                        <a:effectLst/>
                        <a:latin typeface="Arial" charset="0"/>
                      </a:endParaRP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5722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0,2</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Pratik Olarak İmkansız</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65881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0,5</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Zayıf İhtimal</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65881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1</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Oldukça Düşük İhtimal</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65881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3</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Nadir fakat Olabilir</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65722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6</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Kuvvetle Muhtemel</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65881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10</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Çok Kuvvetli İhtimal</a:t>
                      </a:r>
                    </a:p>
                  </a:txBody>
                  <a:tcPr marL="91439" marR="91439"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bl>
          </a:graphicData>
        </a:graphic>
      </p:graphicFrame>
      <p:sp>
        <p:nvSpPr>
          <p:cNvPr id="5" name="Rectangle 36"/>
          <p:cNvSpPr>
            <a:spLocks noChangeArrowheads="1"/>
          </p:cNvSpPr>
          <p:nvPr>
            <p:custDataLst>
              <p:tags r:id="rId2"/>
            </p:custDataLst>
          </p:nvPr>
        </p:nvSpPr>
        <p:spPr bwMode="auto">
          <a:xfrm>
            <a:off x="357188" y="260350"/>
            <a:ext cx="8786812" cy="1077913"/>
          </a:xfrm>
          <a:prstGeom prst="rect">
            <a:avLst/>
          </a:prstGeom>
          <a:noFill/>
          <a:ln w="50800">
            <a:noFill/>
            <a:miter lim="800000"/>
            <a:headEnd/>
            <a:tailEnd/>
          </a:ln>
        </p:spPr>
        <p:txBody>
          <a:bodyPr>
            <a:spAutoFit/>
          </a:bodyPr>
          <a:lstStyle/>
          <a:p>
            <a:pPr algn="ctr" eaLnBrk="0" hangingPunct="0">
              <a:defRPr/>
            </a:pPr>
            <a:r>
              <a:rPr lang="tr-TR" sz="4400" b="1" dirty="0">
                <a:solidFill>
                  <a:schemeClr val="tx2"/>
                </a:solidFill>
                <a:effectLst>
                  <a:outerShdw blurRad="38100" dist="38100" dir="2700000" algn="tl">
                    <a:srgbClr val="000000">
                      <a:alpha val="43137"/>
                    </a:srgbClr>
                  </a:outerShdw>
                </a:effectLst>
                <a:latin typeface="+mj-lt"/>
                <a:ea typeface="+mj-ea"/>
                <a:cs typeface="+mj-cs"/>
              </a:rPr>
              <a:t>Tablo 1-İhtimal Skalası</a:t>
            </a:r>
          </a:p>
          <a:p>
            <a:pPr eaLnBrk="0" hangingPunct="0">
              <a:defRPr/>
            </a:pPr>
            <a:r>
              <a:rPr kumimoji="1" lang="tr-TR" sz="2000" b="1" dirty="0">
                <a:solidFill>
                  <a:srgbClr val="663300"/>
                </a:solidFill>
                <a:cs typeface="Times New Roman" pitchFamily="18" charset="0"/>
              </a:rPr>
              <a:t>ihtimal :</a:t>
            </a:r>
            <a:r>
              <a:rPr kumimoji="1" lang="tr-TR" sz="2000" b="1" dirty="0">
                <a:cs typeface="Times New Roman" pitchFamily="18" charset="0"/>
              </a:rPr>
              <a:t> Zarar ya da hasar</a:t>
            </a:r>
            <a:r>
              <a:rPr lang="tr-TR" sz="2000" b="1" dirty="0"/>
              <a:t>ı</a:t>
            </a:r>
            <a:r>
              <a:rPr kumimoji="1" lang="tr-TR" sz="2000" b="1" dirty="0">
                <a:cs typeface="Times New Roman" pitchFamily="18" charset="0"/>
              </a:rPr>
              <a:t>n zaman içinde gerçekle</a:t>
            </a:r>
            <a:r>
              <a:rPr lang="tr-TR" sz="2000" dirty="0">
                <a:effectLst>
                  <a:outerShdw blurRad="38100" dist="38100" dir="2700000" algn="tl">
                    <a:srgbClr val="C0C0C0"/>
                  </a:outerShdw>
                </a:effectLst>
              </a:rPr>
              <a:t>ş</a:t>
            </a:r>
            <a:r>
              <a:rPr kumimoji="1" lang="tr-TR" sz="2000" b="1" dirty="0">
                <a:cs typeface="Times New Roman" pitchFamily="18" charset="0"/>
              </a:rPr>
              <a:t>me ihtimali </a:t>
            </a:r>
          </a:p>
        </p:txBody>
      </p:sp>
    </p:spTree>
    <p:extLst>
      <p:ext uri="{BB962C8B-B14F-4D97-AF65-F5344CB8AC3E}">
        <p14:creationId xmlns:p14="http://schemas.microsoft.com/office/powerpoint/2010/main" val="1086331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63"/>
          <p:cNvGraphicFramePr>
            <a:graphicFrameLocks noGrp="1"/>
          </p:cNvGraphicFramePr>
          <p:nvPr>
            <p:custDataLst>
              <p:tags r:id="rId1"/>
            </p:custDataLst>
          </p:nvPr>
        </p:nvGraphicFramePr>
        <p:xfrm>
          <a:off x="533400" y="1700213"/>
          <a:ext cx="7999413" cy="4630736"/>
        </p:xfrm>
        <a:graphic>
          <a:graphicData uri="http://schemas.openxmlformats.org/drawingml/2006/table">
            <a:tbl>
              <a:tblPr/>
              <a:tblGrid>
                <a:gridCol w="1055029">
                  <a:extLst>
                    <a:ext uri="{9D8B030D-6E8A-4147-A177-3AD203B41FA5}">
                      <a16:colId xmlns="" xmlns:a16="http://schemas.microsoft.com/office/drawing/2014/main" val="20000"/>
                    </a:ext>
                  </a:extLst>
                </a:gridCol>
                <a:gridCol w="1559034">
                  <a:extLst>
                    <a:ext uri="{9D8B030D-6E8A-4147-A177-3AD203B41FA5}">
                      <a16:colId xmlns="" xmlns:a16="http://schemas.microsoft.com/office/drawing/2014/main" val="20001"/>
                    </a:ext>
                  </a:extLst>
                </a:gridCol>
                <a:gridCol w="5385350">
                  <a:extLst>
                    <a:ext uri="{9D8B030D-6E8A-4147-A177-3AD203B41FA5}">
                      <a16:colId xmlns="" xmlns:a16="http://schemas.microsoft.com/office/drawing/2014/main" val="20002"/>
                    </a:ext>
                  </a:extLst>
                </a:gridCol>
              </a:tblGrid>
              <a:tr h="515928">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400" b="1" i="0" u="none" strike="noStrike" cap="none" normalizeH="0" baseline="0" dirty="0" smtClean="0">
                          <a:ln>
                            <a:noFill/>
                          </a:ln>
                          <a:solidFill>
                            <a:srgbClr val="000099"/>
                          </a:solidFill>
                          <a:effectLst/>
                          <a:latin typeface="Arial" charset="0"/>
                        </a:rPr>
                        <a:t>Değer</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bg1"/>
                        </a:buClr>
                        <a:buSzTx/>
                        <a:buFontTx/>
                        <a:buNone/>
                        <a:tabLst/>
                      </a:pPr>
                      <a:r>
                        <a:rPr kumimoji="0" lang="tr-TR" sz="2400" b="0" i="0" u="none" strike="noStrike" cap="none" normalizeH="0" baseline="0" dirty="0" smtClean="0">
                          <a:ln>
                            <a:noFill/>
                          </a:ln>
                          <a:solidFill>
                            <a:srgbClr val="000099"/>
                          </a:solidFill>
                          <a:effectLst/>
                          <a:latin typeface="Arial" charset="0"/>
                        </a:rPr>
                        <a:t>Açıklama</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bg1"/>
                        </a:buClr>
                        <a:buSzTx/>
                        <a:buFontTx/>
                        <a:buNone/>
                        <a:tabLst/>
                      </a:pPr>
                      <a:r>
                        <a:rPr kumimoji="1" lang="tr-TR" sz="2600" b="1" i="0" u="none" strike="noStrike" cap="none" normalizeH="0" baseline="0" dirty="0" smtClean="0">
                          <a:ln>
                            <a:noFill/>
                          </a:ln>
                          <a:solidFill>
                            <a:srgbClr val="000099"/>
                          </a:solidFill>
                          <a:effectLst/>
                          <a:latin typeface="Arial" charset="0"/>
                          <a:cs typeface="Arial" charset="0"/>
                        </a:rPr>
                        <a:t>Kategori</a:t>
                      </a:r>
                      <a:endParaRPr kumimoji="0" lang="tr-TR" sz="4600" b="0" i="0" u="none" strike="noStrike" cap="none" normalizeH="0" baseline="0" dirty="0" smtClean="0">
                        <a:ln>
                          <a:noFill/>
                        </a:ln>
                        <a:solidFill>
                          <a:srgbClr val="000099"/>
                        </a:solidFill>
                        <a:effectLst/>
                        <a:latin typeface="Arial" charset="0"/>
                      </a:endParaRP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9056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0,5</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Çok Nadir</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Yılda bir ya da daha az</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95339">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1</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Oldukça Nadir</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Yılda bir ya da birkaç kez</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666751">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2</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Nadir</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Ayda bir ya da birkaç kez</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65246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3</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Ara sıra</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Haftada bir ya da birkaç kez</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655639">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6</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Sıklıkla</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Günde bir ya da daha fazla</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654051">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800" b="1" i="0" u="none" strike="noStrike" cap="none" normalizeH="0" baseline="0" smtClean="0">
                          <a:ln>
                            <a:noFill/>
                          </a:ln>
                          <a:solidFill>
                            <a:srgbClr val="000099"/>
                          </a:solidFill>
                          <a:effectLst/>
                          <a:latin typeface="Arial" charset="0"/>
                        </a:rPr>
                        <a:t>10</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000" b="0" i="0" u="none" strike="noStrike" cap="none" normalizeH="0" baseline="0" smtClean="0">
                          <a:ln>
                            <a:noFill/>
                          </a:ln>
                          <a:solidFill>
                            <a:srgbClr val="000099"/>
                          </a:solidFill>
                          <a:effectLst/>
                          <a:latin typeface="Arial" charset="0"/>
                        </a:rPr>
                        <a:t>Sürekli</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000099"/>
                          </a:solidFill>
                          <a:effectLst/>
                          <a:latin typeface="Arial" charset="0"/>
                        </a:rPr>
                        <a:t>Sürekli ya da saatte birden fazla</a:t>
                      </a:r>
                    </a:p>
                  </a:txBody>
                  <a:tcPr horzOverflow="overflow">
                    <a:lnL w="57150" cap="flat" cmpd="sng" algn="ctr">
                      <a:solidFill>
                        <a:srgbClr val="660033"/>
                      </a:solidFill>
                      <a:prstDash val="solid"/>
                      <a:round/>
                      <a:headEnd type="none" w="med" len="med"/>
                      <a:tailEnd type="none" w="med" len="med"/>
                    </a:lnL>
                    <a:lnR w="57150" cap="flat" cmpd="sng" algn="ctr">
                      <a:solidFill>
                        <a:srgbClr val="660033"/>
                      </a:solidFill>
                      <a:prstDash val="solid"/>
                      <a:round/>
                      <a:headEnd type="none" w="med" len="med"/>
                      <a:tailEnd type="none" w="med" len="med"/>
                    </a:lnR>
                    <a:lnT w="57150" cap="flat" cmpd="sng" algn="ctr">
                      <a:solidFill>
                        <a:srgbClr val="660033"/>
                      </a:solidFill>
                      <a:prstDash val="solid"/>
                      <a:round/>
                      <a:headEnd type="none" w="med" len="med"/>
                      <a:tailEnd type="none" w="med" len="med"/>
                    </a:lnT>
                    <a:lnB w="57150" cap="flat" cmpd="sng" algn="ctr">
                      <a:solidFill>
                        <a:srgbClr val="660033"/>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bl>
          </a:graphicData>
        </a:graphic>
      </p:graphicFrame>
      <p:sp>
        <p:nvSpPr>
          <p:cNvPr id="5" name="Rectangle 28"/>
          <p:cNvSpPr>
            <a:spLocks noChangeArrowheads="1"/>
          </p:cNvSpPr>
          <p:nvPr/>
        </p:nvSpPr>
        <p:spPr bwMode="auto">
          <a:xfrm>
            <a:off x="250825" y="476250"/>
            <a:ext cx="8532813" cy="1139825"/>
          </a:xfrm>
          <a:prstGeom prst="rect">
            <a:avLst/>
          </a:prstGeom>
          <a:noFill/>
          <a:ln w="50800">
            <a:noFill/>
            <a:miter lim="800000"/>
            <a:headEnd/>
            <a:tailEnd/>
          </a:ln>
        </p:spPr>
        <p:txBody>
          <a:bodyPr>
            <a:spAutoFit/>
          </a:bodyPr>
          <a:lstStyle/>
          <a:p>
            <a:pPr algn="ctr" eaLnBrk="0" hangingPunct="0">
              <a:defRPr/>
            </a:pPr>
            <a:r>
              <a:rPr lang="tr-TR" sz="4400" b="1" dirty="0">
                <a:solidFill>
                  <a:schemeClr val="tx2"/>
                </a:solidFill>
                <a:effectLst>
                  <a:outerShdw blurRad="38100" dist="38100" dir="2700000" algn="tl">
                    <a:srgbClr val="000000">
                      <a:alpha val="43137"/>
                    </a:srgbClr>
                  </a:outerShdw>
                </a:effectLst>
                <a:latin typeface="+mj-lt"/>
                <a:ea typeface="+mj-ea"/>
                <a:cs typeface="+mj-cs"/>
              </a:rPr>
              <a:t>Tablo: 2  Frekans (</a:t>
            </a:r>
            <a:r>
              <a:rPr lang="tr-TR" sz="4400" b="1" dirty="0" err="1">
                <a:solidFill>
                  <a:schemeClr val="tx2"/>
                </a:solidFill>
                <a:effectLst>
                  <a:outerShdw blurRad="38100" dist="38100" dir="2700000" algn="tl">
                    <a:srgbClr val="000000">
                      <a:alpha val="43137"/>
                    </a:srgbClr>
                  </a:outerShdw>
                </a:effectLst>
                <a:latin typeface="+mj-lt"/>
                <a:ea typeface="+mj-ea"/>
                <a:cs typeface="+mj-cs"/>
              </a:rPr>
              <a:t>maruziyet</a:t>
            </a:r>
            <a:r>
              <a:rPr lang="tr-TR" sz="4400" b="1" dirty="0">
                <a:solidFill>
                  <a:schemeClr val="tx2"/>
                </a:solidFill>
                <a:effectLst>
                  <a:outerShdw blurRad="38100" dist="38100" dir="2700000" algn="tl">
                    <a:srgbClr val="000000">
                      <a:alpha val="43137"/>
                    </a:srgbClr>
                  </a:outerShdw>
                </a:effectLst>
                <a:latin typeface="+mj-lt"/>
                <a:ea typeface="+mj-ea"/>
                <a:cs typeface="+mj-cs"/>
              </a:rPr>
              <a:t>) Skalası</a:t>
            </a:r>
          </a:p>
          <a:p>
            <a:pPr algn="ctr" eaLnBrk="0" hangingPunct="0">
              <a:defRPr/>
            </a:pPr>
            <a:r>
              <a:rPr kumimoji="1" lang="tr-TR" sz="2400" b="1" dirty="0"/>
              <a:t>Frekans: Tehlikeye maruz kalma sıklığı</a:t>
            </a:r>
          </a:p>
        </p:txBody>
      </p:sp>
    </p:spTree>
    <p:extLst>
      <p:ext uri="{BB962C8B-B14F-4D97-AF65-F5344CB8AC3E}">
        <p14:creationId xmlns:p14="http://schemas.microsoft.com/office/powerpoint/2010/main" val="1904957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646113" y="392113"/>
            <a:ext cx="8229600" cy="927100"/>
          </a:xfrm>
        </p:spPr>
        <p:txBody>
          <a:bodyPr/>
          <a:lstStyle/>
          <a:p>
            <a:pPr>
              <a:defRPr/>
            </a:pPr>
            <a:r>
              <a:rPr lang="tr-TR" sz="4400" b="1" dirty="0">
                <a:effectLst>
                  <a:outerShdw blurRad="38100" dist="38100" dir="2700000" algn="tl">
                    <a:srgbClr val="000000">
                      <a:alpha val="43137"/>
                    </a:srgbClr>
                  </a:outerShdw>
                </a:effectLst>
              </a:rPr>
              <a:t>Tablo: 3  Etki/Zarar-Sonuç Skalası</a:t>
            </a:r>
          </a:p>
        </p:txBody>
      </p:sp>
      <p:sp>
        <p:nvSpPr>
          <p:cNvPr id="5" name="6 İçerik Yer Tutucusu"/>
          <p:cNvSpPr>
            <a:spLocks noGrp="1"/>
          </p:cNvSpPr>
          <p:nvPr>
            <p:ph idx="1"/>
          </p:nvPr>
        </p:nvSpPr>
        <p:spPr>
          <a:xfrm>
            <a:off x="468313" y="1557338"/>
            <a:ext cx="8229600" cy="4389437"/>
          </a:xfrm>
        </p:spPr>
        <p:txBody>
          <a:bodyPr/>
          <a:lstStyle/>
          <a:p>
            <a:r>
              <a:rPr lang="tr-TR" sz="1200" smtClean="0"/>
              <a:t>Derece: Tehlikenin gerçekleşmesi halinde insan, işyeri ve çevre üzerinde oluşturacağı zarar ya da hasarın şiddeti</a:t>
            </a:r>
          </a:p>
          <a:p>
            <a:endParaRPr lang="tr-TR" smtClean="0"/>
          </a:p>
        </p:txBody>
      </p:sp>
      <p:graphicFrame>
        <p:nvGraphicFramePr>
          <p:cNvPr id="8" name="Group 41"/>
          <p:cNvGraphicFramePr>
            <a:graphicFrameLocks noGrp="1"/>
          </p:cNvGraphicFramePr>
          <p:nvPr>
            <p:custDataLst>
              <p:tags r:id="rId1"/>
            </p:custDataLst>
          </p:nvPr>
        </p:nvGraphicFramePr>
        <p:xfrm>
          <a:off x="684213" y="1916113"/>
          <a:ext cx="8072437" cy="4584700"/>
        </p:xfrm>
        <a:graphic>
          <a:graphicData uri="http://schemas.openxmlformats.org/drawingml/2006/table">
            <a:tbl>
              <a:tblPr/>
              <a:tblGrid>
                <a:gridCol w="928688">
                  <a:extLst>
                    <a:ext uri="{9D8B030D-6E8A-4147-A177-3AD203B41FA5}">
                      <a16:colId xmlns="" xmlns:a16="http://schemas.microsoft.com/office/drawing/2014/main" val="20000"/>
                    </a:ext>
                  </a:extLst>
                </a:gridCol>
                <a:gridCol w="1214437">
                  <a:extLst>
                    <a:ext uri="{9D8B030D-6E8A-4147-A177-3AD203B41FA5}">
                      <a16:colId xmlns="" xmlns:a16="http://schemas.microsoft.com/office/drawing/2014/main" val="20001"/>
                    </a:ext>
                  </a:extLst>
                </a:gridCol>
                <a:gridCol w="5929312">
                  <a:extLst>
                    <a:ext uri="{9D8B030D-6E8A-4147-A177-3AD203B41FA5}">
                      <a16:colId xmlns="" xmlns:a16="http://schemas.microsoft.com/office/drawing/2014/main" val="20002"/>
                    </a:ext>
                  </a:extLst>
                </a:gridCol>
              </a:tblGrid>
              <a:tr h="100196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dirty="0" smtClean="0">
                          <a:ln>
                            <a:noFill/>
                          </a:ln>
                          <a:solidFill>
                            <a:srgbClr val="FF3300"/>
                          </a:solidFill>
                          <a:effectLst/>
                          <a:latin typeface="Arial" charset="0"/>
                          <a:ea typeface="Arial Unicode MS" pitchFamily="34" charset="-128"/>
                          <a:cs typeface="Arial Unicode MS" pitchFamily="34" charset="-128"/>
                        </a:rPr>
                        <a:t>Değer</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dirty="0" smtClean="0">
                          <a:ln>
                            <a:noFill/>
                          </a:ln>
                          <a:solidFill>
                            <a:srgbClr val="FF3300"/>
                          </a:solidFill>
                          <a:effectLst/>
                          <a:latin typeface="Arial" charset="0"/>
                          <a:ea typeface="Arial Unicode MS" pitchFamily="34" charset="-128"/>
                          <a:cs typeface="Arial Unicode MS" pitchFamily="34" charset="-128"/>
                        </a:rPr>
                        <a:t>Açıklama</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800" b="0" i="0" u="none" strike="noStrike" cap="none" normalizeH="0" baseline="0" dirty="0" smtClean="0">
                          <a:ln>
                            <a:noFill/>
                          </a:ln>
                          <a:solidFill>
                            <a:srgbClr val="FF3300"/>
                          </a:solidFill>
                          <a:effectLst/>
                          <a:latin typeface="Arial" charset="0"/>
                          <a:ea typeface="Arial Unicode MS" pitchFamily="34" charset="-128"/>
                          <a:cs typeface="Arial Unicode MS" pitchFamily="34" charset="-128"/>
                        </a:rPr>
                        <a:t>Kategori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98587">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1</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Dikkate Alınmalı</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1" lang="tr-TR" sz="2000" b="1" i="0" u="none" strike="noStrike" cap="none" normalizeH="0" baseline="0" smtClean="0">
                          <a:ln>
                            <a:noFill/>
                          </a:ln>
                          <a:solidFill>
                            <a:srgbClr val="0000FF"/>
                          </a:solidFill>
                          <a:effectLst/>
                          <a:latin typeface="Arial" charset="0"/>
                          <a:ea typeface="Arial Unicode MS" pitchFamily="34" charset="-128"/>
                          <a:cs typeface="Arial" charset="0"/>
                        </a:rPr>
                        <a:t>Hafif-Zararsız veya önemsiz</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571571">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3</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Önemli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1" lang="tr-TR" sz="2000" b="1" i="0" u="none" strike="noStrike" cap="none" normalizeH="0" baseline="0" smtClean="0">
                          <a:ln>
                            <a:noFill/>
                          </a:ln>
                          <a:solidFill>
                            <a:srgbClr val="0000FF"/>
                          </a:solidFill>
                          <a:effectLst/>
                          <a:latin typeface="Arial" charset="0"/>
                          <a:ea typeface="Arial Unicode MS" pitchFamily="34" charset="-128"/>
                          <a:cs typeface="Arial" charset="0"/>
                        </a:rPr>
                        <a:t>Minör-Düşük iş kaybı, küçük hasar, ilk Yrd.</a:t>
                      </a:r>
                      <a:endParaRPr kumimoji="0" lang="tr-TR" sz="2000" b="1" i="0" u="none" strike="noStrike" cap="none" normalizeH="0" baseline="0" smtClean="0">
                        <a:ln>
                          <a:noFill/>
                        </a:ln>
                        <a:solidFill>
                          <a:srgbClr val="0000FF"/>
                        </a:solidFill>
                        <a:effectLst/>
                        <a:latin typeface="Arial" charset="0"/>
                        <a:ea typeface="Arial Unicode MS" pitchFamily="34" charset="-128"/>
                        <a:cs typeface="Arial Unicode MS" pitchFamily="34" charset="-128"/>
                      </a:endParaRP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557283">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7</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Ciddi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1" lang="tr-TR" sz="2000" b="1" i="0" u="none" strike="noStrike" cap="none" normalizeH="0" baseline="0" smtClean="0">
                          <a:ln>
                            <a:noFill/>
                          </a:ln>
                          <a:solidFill>
                            <a:srgbClr val="0000FF"/>
                          </a:solidFill>
                          <a:effectLst/>
                          <a:latin typeface="Arial" charset="0"/>
                          <a:ea typeface="Arial Unicode MS" pitchFamily="34" charset="-128"/>
                          <a:cs typeface="Arial" charset="0"/>
                        </a:rPr>
                        <a:t>Majör-Önemli Zarar, Dış tedavi, işgünü kaybı</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642320">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15</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Çok Ciddi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1" lang="tr-TR" sz="2000" b="1" i="0" u="none" strike="noStrike" cap="none" normalizeH="0" baseline="0" smtClean="0">
                          <a:ln>
                            <a:noFill/>
                          </a:ln>
                          <a:solidFill>
                            <a:srgbClr val="0000FF"/>
                          </a:solidFill>
                          <a:effectLst/>
                          <a:latin typeface="Arial" charset="0"/>
                          <a:ea typeface="Arial Unicode MS" pitchFamily="34" charset="-128"/>
                          <a:cs typeface="Arial" charset="0"/>
                        </a:rPr>
                        <a:t>Sakatlık, uzuv kaybı, çevresel etki</a:t>
                      </a:r>
                      <a:endParaRPr kumimoji="0" lang="tr-TR" sz="2000" b="1" i="0" u="none" strike="noStrike" cap="none" normalizeH="0" baseline="0" smtClean="0">
                        <a:ln>
                          <a:noFill/>
                        </a:ln>
                        <a:solidFill>
                          <a:srgbClr val="0000FF"/>
                        </a:solidFill>
                        <a:effectLst/>
                        <a:latin typeface="Arial" charset="0"/>
                        <a:ea typeface="Arial Unicode MS" pitchFamily="34" charset="-128"/>
                        <a:cs typeface="Arial Unicode MS" pitchFamily="34" charset="-128"/>
                      </a:endParaRP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55569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40</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smtClean="0">
                          <a:ln>
                            <a:noFill/>
                          </a:ln>
                          <a:solidFill>
                            <a:srgbClr val="000000"/>
                          </a:solidFill>
                          <a:effectLst/>
                          <a:latin typeface="Arial" charset="0"/>
                          <a:ea typeface="Arial Unicode MS" pitchFamily="34" charset="-128"/>
                          <a:cs typeface="Arial Unicode MS" pitchFamily="34" charset="-128"/>
                        </a:rPr>
                        <a:t>Çok Kötü</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1" lang="tr-TR" sz="2000" b="1" i="0" u="none" strike="noStrike" cap="none" normalizeH="0" baseline="0" smtClean="0">
                          <a:ln>
                            <a:noFill/>
                          </a:ln>
                          <a:solidFill>
                            <a:srgbClr val="0000FF"/>
                          </a:solidFill>
                          <a:effectLst/>
                          <a:latin typeface="Arial" charset="0"/>
                          <a:ea typeface="Arial Unicode MS" pitchFamily="34" charset="-128"/>
                          <a:cs typeface="Arial" charset="0"/>
                        </a:rPr>
                        <a:t>Ölüm, Tam maluliyet, Ağır çevr. etkisi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557283">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dirty="0" smtClean="0">
                          <a:ln>
                            <a:noFill/>
                          </a:ln>
                          <a:solidFill>
                            <a:srgbClr val="000000"/>
                          </a:solidFill>
                          <a:effectLst/>
                          <a:latin typeface="Arial" charset="0"/>
                          <a:ea typeface="Arial Unicode MS" pitchFamily="34" charset="-128"/>
                          <a:cs typeface="Arial Unicode MS" pitchFamily="34" charset="-128"/>
                        </a:rPr>
                        <a:t>100</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800" b="1" i="0" u="none" strike="noStrike" cap="none" normalizeH="0" baseline="0" dirty="0" smtClean="0">
                          <a:ln>
                            <a:noFill/>
                          </a:ln>
                          <a:solidFill>
                            <a:srgbClr val="000000"/>
                          </a:solidFill>
                          <a:effectLst/>
                          <a:latin typeface="Arial" charset="0"/>
                          <a:ea typeface="Arial Unicode MS" pitchFamily="34" charset="-128"/>
                          <a:cs typeface="Arial Unicode MS" pitchFamily="34" charset="-128"/>
                        </a:rPr>
                        <a:t>Felaket</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1" lang="tr-TR" sz="2000" b="1" i="0" u="none" strike="noStrike" cap="none" normalizeH="0" baseline="0" dirty="0" smtClean="0">
                          <a:ln>
                            <a:noFill/>
                          </a:ln>
                          <a:solidFill>
                            <a:srgbClr val="0000FF"/>
                          </a:solidFill>
                          <a:effectLst/>
                          <a:latin typeface="Arial" charset="0"/>
                          <a:ea typeface="Arial Unicode MS" pitchFamily="34" charset="-128"/>
                          <a:cs typeface="Arial" charset="0"/>
                        </a:rPr>
                        <a:t>Birden çok ölüm,  önemli  çevre felaketi</a:t>
                      </a:r>
                    </a:p>
                  </a:txBody>
                  <a:tcPr marL="90000" marR="90000" marT="46806" marB="46806" anchor="ctr" horzOverflow="overflow">
                    <a:lnL w="57150" cap="flat" cmpd="sng" algn="ctr">
                      <a:solidFill>
                        <a:srgbClr val="800000"/>
                      </a:solidFill>
                      <a:prstDash val="solid"/>
                      <a:round/>
                      <a:headEnd type="none" w="med" len="med"/>
                      <a:tailEnd type="none" w="med" len="med"/>
                    </a:lnL>
                    <a:lnR w="57150" cap="flat" cmpd="sng" algn="ctr">
                      <a:solidFill>
                        <a:srgbClr val="800000"/>
                      </a:solidFill>
                      <a:prstDash val="solid"/>
                      <a:round/>
                      <a:headEnd type="none" w="med" len="med"/>
                      <a:tailEnd type="none" w="med" len="med"/>
                    </a:lnR>
                    <a:lnT w="57150" cap="flat" cmpd="sng" algn="ctr">
                      <a:solidFill>
                        <a:srgbClr val="800000"/>
                      </a:solidFill>
                      <a:prstDash val="solid"/>
                      <a:round/>
                      <a:headEnd type="none" w="med" len="med"/>
                      <a:tailEnd type="none" w="med" len="med"/>
                    </a:lnT>
                    <a:lnB w="57150" cap="flat" cmpd="sng" algn="ctr">
                      <a:solidFill>
                        <a:srgbClr val="8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37757806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6"/>
          <p:cNvSpPr>
            <a:spLocks noGrp="1" noChangeArrowheads="1"/>
          </p:cNvSpPr>
          <p:nvPr>
            <p:ph type="title"/>
          </p:nvPr>
        </p:nvSpPr>
        <p:spPr>
          <a:xfrm>
            <a:off x="468313" y="620713"/>
            <a:ext cx="8229600" cy="782637"/>
          </a:xfrm>
        </p:spPr>
        <p:txBody>
          <a:bodyPr/>
          <a:lstStyle/>
          <a:p>
            <a:pPr>
              <a:defRPr/>
            </a:pPr>
            <a:r>
              <a:rPr lang="tr-TR" sz="4400" b="1" dirty="0">
                <a:effectLst>
                  <a:outerShdw blurRad="38100" dist="38100" dir="2700000" algn="tl">
                    <a:srgbClr val="000000">
                      <a:alpha val="43137"/>
                    </a:srgbClr>
                  </a:outerShdw>
                </a:effectLst>
              </a:rPr>
              <a:t>Risk Düzeyine Göre Karar ve Eylem</a:t>
            </a:r>
          </a:p>
        </p:txBody>
      </p:sp>
      <p:graphicFrame>
        <p:nvGraphicFramePr>
          <p:cNvPr id="5" name="Group 110"/>
          <p:cNvGraphicFramePr>
            <a:graphicFrameLocks noGrp="1"/>
          </p:cNvGraphicFramePr>
          <p:nvPr>
            <p:ph idx="1"/>
            <p:extLst/>
          </p:nvPr>
        </p:nvGraphicFramePr>
        <p:xfrm>
          <a:off x="457200" y="1600200"/>
          <a:ext cx="8229600" cy="4835539"/>
        </p:xfrm>
        <a:graphic>
          <a:graphicData uri="http://schemas.openxmlformats.org/drawingml/2006/table">
            <a:tbl>
              <a:tblPr/>
              <a:tblGrid>
                <a:gridCol w="514396">
                  <a:extLst>
                    <a:ext uri="{9D8B030D-6E8A-4147-A177-3AD203B41FA5}">
                      <a16:colId xmlns="" xmlns:a16="http://schemas.microsoft.com/office/drawing/2014/main" val="20000"/>
                    </a:ext>
                  </a:extLst>
                </a:gridCol>
                <a:gridCol w="1826099">
                  <a:extLst>
                    <a:ext uri="{9D8B030D-6E8A-4147-A177-3AD203B41FA5}">
                      <a16:colId xmlns="" xmlns:a16="http://schemas.microsoft.com/office/drawing/2014/main" val="20001"/>
                    </a:ext>
                  </a:extLst>
                </a:gridCol>
                <a:gridCol w="2002904">
                  <a:extLst>
                    <a:ext uri="{9D8B030D-6E8A-4147-A177-3AD203B41FA5}">
                      <a16:colId xmlns="" xmlns:a16="http://schemas.microsoft.com/office/drawing/2014/main" val="20002"/>
                    </a:ext>
                  </a:extLst>
                </a:gridCol>
                <a:gridCol w="3886201">
                  <a:extLst>
                    <a:ext uri="{9D8B030D-6E8A-4147-A177-3AD203B41FA5}">
                      <a16:colId xmlns="" xmlns:a16="http://schemas.microsoft.com/office/drawing/2014/main" val="20003"/>
                    </a:ext>
                  </a:extLst>
                </a:gridCol>
              </a:tblGrid>
              <a:tr h="540164">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1200" b="1" i="0" u="none" strike="noStrike" cap="none" normalizeH="0" baseline="0" dirty="0" smtClean="0">
                          <a:ln>
                            <a:noFill/>
                          </a:ln>
                          <a:solidFill>
                            <a:srgbClr val="000000"/>
                          </a:solidFill>
                          <a:effectLst>
                            <a:outerShdw blurRad="38100" dist="38100" dir="2700000" algn="tl">
                              <a:srgbClr val="FFFFFF"/>
                            </a:outerShdw>
                          </a:effectLst>
                          <a:latin typeface="Arial" charset="0"/>
                        </a:rPr>
                        <a:t>Sıra</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000" b="1" i="0" u="none" strike="noStrike" cap="none" normalizeH="0" baseline="0" dirty="0" smtClean="0">
                          <a:ln>
                            <a:noFill/>
                          </a:ln>
                          <a:solidFill>
                            <a:srgbClr val="000000"/>
                          </a:solidFill>
                          <a:effectLst>
                            <a:outerShdw blurRad="38100" dist="38100" dir="2700000" algn="tl">
                              <a:srgbClr val="FFFFFF"/>
                            </a:outerShdw>
                          </a:effectLst>
                          <a:latin typeface="Arial" charset="0"/>
                        </a:rPr>
                        <a:t>Risk Değeri</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400" b="1" i="0" u="none" strike="noStrike" cap="none" normalizeH="0" baseline="0" dirty="0" smtClean="0">
                          <a:ln>
                            <a:noFill/>
                          </a:ln>
                          <a:solidFill>
                            <a:srgbClr val="000000"/>
                          </a:solidFill>
                          <a:effectLst>
                            <a:outerShdw blurRad="38100" dist="38100" dir="2700000" algn="tl">
                              <a:srgbClr val="FFFFFF"/>
                            </a:outerShdw>
                          </a:effectLst>
                          <a:latin typeface="Arial" charset="0"/>
                        </a:rPr>
                        <a:t>Karar</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400" b="1" i="0" u="none" strike="noStrike" cap="none" normalizeH="0" baseline="0" dirty="0" smtClean="0">
                          <a:ln>
                            <a:noFill/>
                          </a:ln>
                          <a:solidFill>
                            <a:srgbClr val="000000"/>
                          </a:solidFill>
                          <a:effectLst>
                            <a:outerShdw blurRad="38100" dist="38100" dir="2700000" algn="tl">
                              <a:srgbClr val="FFFFFF"/>
                            </a:outerShdw>
                          </a:effectLst>
                          <a:latin typeface="Arial" charset="0"/>
                        </a:rPr>
                        <a:t>EYLEM</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097259">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00"/>
                          </a:solidFill>
                          <a:effectLst/>
                          <a:latin typeface="Arial" charset="0"/>
                        </a:rPr>
                        <a:t>1</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00"/>
                          </a:solidFill>
                          <a:effectLst/>
                          <a:latin typeface="Arial" charset="0"/>
                        </a:rPr>
                        <a:t>R≤20</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FF"/>
                          </a:solidFill>
                          <a:effectLst/>
                          <a:latin typeface="Arial" charset="0"/>
                        </a:rPr>
                        <a:t>Kabul Edilebilir Risk</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0" i="0" u="none" strike="noStrike" cap="none" normalizeH="0" baseline="0" dirty="0" smtClean="0">
                          <a:ln>
                            <a:noFill/>
                          </a:ln>
                          <a:solidFill>
                            <a:srgbClr val="000000"/>
                          </a:solidFill>
                          <a:effectLst>
                            <a:outerShdw blurRad="38100" dist="38100" dir="2700000" algn="tl">
                              <a:srgbClr val="FFFFFF"/>
                            </a:outerShdw>
                          </a:effectLst>
                          <a:latin typeface="Arial" charset="0"/>
                        </a:rPr>
                        <a:t>Acil tedbir gerekmeyebilir</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533776">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00"/>
                          </a:solidFill>
                          <a:effectLst/>
                          <a:latin typeface="Arial" charset="0"/>
                        </a:rPr>
                        <a:t>2</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00"/>
                          </a:solidFill>
                          <a:effectLst/>
                          <a:latin typeface="Arial" charset="0"/>
                        </a:rPr>
                        <a:t>20&lt;R≤ 70</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FF"/>
                          </a:solidFill>
                          <a:effectLst/>
                          <a:latin typeface="Arial" charset="0"/>
                        </a:rPr>
                        <a:t>Kesin Risk</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0" i="0" u="none" strike="noStrike" cap="none" normalizeH="0" baseline="0" dirty="0" smtClean="0">
                          <a:ln>
                            <a:noFill/>
                          </a:ln>
                          <a:solidFill>
                            <a:srgbClr val="000000"/>
                          </a:solidFill>
                          <a:effectLst>
                            <a:outerShdw blurRad="38100" dist="38100" dir="2700000" algn="tl">
                              <a:srgbClr val="FFFFFF"/>
                            </a:outerShdw>
                          </a:effectLst>
                          <a:latin typeface="Arial" charset="0"/>
                        </a:rPr>
                        <a:t>Eylem planına alınmalı</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1097259">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00"/>
                          </a:solidFill>
                          <a:effectLst/>
                          <a:latin typeface="Arial" charset="0"/>
                        </a:rPr>
                        <a:t>3</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00"/>
                          </a:solidFill>
                          <a:effectLst/>
                          <a:latin typeface="Arial" charset="0"/>
                        </a:rPr>
                        <a:t>70 &lt;R≤200</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FF"/>
                          </a:solidFill>
                          <a:effectLst/>
                          <a:latin typeface="Arial" charset="0"/>
                        </a:rPr>
                        <a:t>Önemli Risk</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0" i="0" u="none" strike="noStrike" cap="none" normalizeH="0" baseline="0" dirty="0" smtClean="0">
                          <a:ln>
                            <a:noFill/>
                          </a:ln>
                          <a:solidFill>
                            <a:srgbClr val="000000"/>
                          </a:solidFill>
                          <a:effectLst>
                            <a:outerShdw blurRad="38100" dist="38100" dir="2700000" algn="tl">
                              <a:srgbClr val="FFFFFF"/>
                            </a:outerShdw>
                          </a:effectLst>
                          <a:latin typeface="Arial" charset="0"/>
                        </a:rPr>
                        <a:t>Dikkatle izlenmeli ve yıllık eylem planına alınarak giderilmeli</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61981">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00"/>
                          </a:solidFill>
                          <a:effectLst/>
                          <a:latin typeface="Arial" charset="0"/>
                        </a:rPr>
                        <a:t>4</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00"/>
                          </a:solidFill>
                          <a:effectLst/>
                          <a:latin typeface="Arial" charset="0"/>
                        </a:rPr>
                        <a:t>200 &lt;R≤ 400</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FF"/>
                          </a:solidFill>
                          <a:effectLst/>
                          <a:latin typeface="Arial" charset="0"/>
                        </a:rPr>
                        <a:t>Yüksek Risk</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0" i="0" u="none" strike="noStrike" cap="none" normalizeH="0" baseline="0" dirty="0" smtClean="0">
                          <a:ln>
                            <a:noFill/>
                          </a:ln>
                          <a:solidFill>
                            <a:srgbClr val="000000"/>
                          </a:solidFill>
                          <a:effectLst>
                            <a:outerShdw blurRad="38100" dist="38100" dir="2700000" algn="tl">
                              <a:srgbClr val="FFFFFF"/>
                            </a:outerShdw>
                          </a:effectLst>
                          <a:latin typeface="Arial" charset="0"/>
                        </a:rPr>
                        <a:t>Kısa vadeli eylem planına alınarak giderilmeli</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805087">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00"/>
                          </a:solidFill>
                          <a:effectLst/>
                          <a:latin typeface="Arial" charset="0"/>
                        </a:rPr>
                        <a:t>5</a:t>
                      </a:r>
                    </a:p>
                  </a:txBody>
                  <a:tcPr marL="96640" marR="96640"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dirty="0" smtClean="0">
                          <a:ln>
                            <a:noFill/>
                          </a:ln>
                          <a:solidFill>
                            <a:srgbClr val="000000"/>
                          </a:solidFill>
                          <a:effectLst/>
                          <a:latin typeface="Arial" charset="0"/>
                        </a:rPr>
                        <a:t>R&gt;400</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1" i="0" u="none" strike="noStrike" cap="none" normalizeH="0" baseline="0" smtClean="0">
                          <a:ln>
                            <a:noFill/>
                          </a:ln>
                          <a:solidFill>
                            <a:srgbClr val="0000FF"/>
                          </a:solidFill>
                          <a:effectLst/>
                          <a:latin typeface="Arial" charset="0"/>
                        </a:rPr>
                        <a:t>Çok Yüksek Risk</a:t>
                      </a:r>
                    </a:p>
                  </a:txBody>
                  <a:tcPr marL="96640" marR="96640"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tr-TR" sz="2200" b="0" i="0" u="none" strike="noStrike" cap="none" normalizeH="0" baseline="0" dirty="0" smtClean="0">
                          <a:ln>
                            <a:noFill/>
                          </a:ln>
                          <a:solidFill>
                            <a:srgbClr val="000000"/>
                          </a:solidFill>
                          <a:effectLst>
                            <a:outerShdw blurRad="38100" dist="38100" dir="2700000" algn="tl">
                              <a:srgbClr val="FFFFFF"/>
                            </a:outerShdw>
                          </a:effectLst>
                          <a:latin typeface="Arial" charset="0"/>
                        </a:rPr>
                        <a:t>Çalışmaya ara verilerek derhal tedbir alınmalı</a:t>
                      </a:r>
                    </a:p>
                  </a:txBody>
                  <a:tcPr marL="96640" marR="96640"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42998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Nicel (Karma) </a:t>
            </a:r>
            <a:r>
              <a:rPr lang="tr-TR" b="1" dirty="0"/>
              <a:t>Risk Değerlendirme Metotları </a:t>
            </a:r>
            <a:r>
              <a:rPr lang="tr-TR" dirty="0"/>
              <a:t/>
            </a:r>
            <a:br>
              <a:rPr lang="tr-TR" dirty="0"/>
            </a:br>
            <a:endParaRPr lang="tr-TR" dirty="0"/>
          </a:p>
        </p:txBody>
      </p:sp>
      <p:sp>
        <p:nvSpPr>
          <p:cNvPr id="3" name="Content Placeholder 2"/>
          <p:cNvSpPr>
            <a:spLocks noGrp="1"/>
          </p:cNvSpPr>
          <p:nvPr>
            <p:ph idx="1"/>
          </p:nvPr>
        </p:nvSpPr>
        <p:spPr/>
        <p:txBody>
          <a:bodyPr/>
          <a:lstStyle/>
          <a:p>
            <a:endParaRPr lang="tr-TR" dirty="0"/>
          </a:p>
          <a:p>
            <a:r>
              <a:rPr lang="tr-TR" dirty="0" smtClean="0"/>
              <a:t>«</a:t>
            </a:r>
            <a:r>
              <a:rPr lang="tr-TR" dirty="0"/>
              <a:t>Kantitatif (Quantitative-Nicel) risk analizinde, risk hesaplanırken sayısal-rakamsal yöntemler kullanılır.» </a:t>
            </a:r>
            <a:endParaRPr lang="tr-TR" dirty="0" smtClean="0"/>
          </a:p>
          <a:p>
            <a:endParaRPr lang="tr-TR" dirty="0"/>
          </a:p>
          <a:p>
            <a:r>
              <a:rPr lang="tr-TR" dirty="0"/>
              <a:t>«Bu metotta tehdidin olma ihtimali ile tehdidin etkisine sayısal değerler verilir ve bu değerler matematiksel ve mantıksal metotlar ile proses edilip risk değeri bulunur.» </a:t>
            </a:r>
          </a:p>
        </p:txBody>
      </p:sp>
    </p:spTree>
    <p:extLst>
      <p:ext uri="{BB962C8B-B14F-4D97-AF65-F5344CB8AC3E}">
        <p14:creationId xmlns:p14="http://schemas.microsoft.com/office/powerpoint/2010/main" val="124532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KARMA RİSK DEĞERLENDİRME METOTLARI </a:t>
            </a:r>
            <a:br>
              <a:rPr lang="tr-TR" b="1" dirty="0"/>
            </a:b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dirty="0" smtClean="0"/>
              <a:t>• </a:t>
            </a:r>
            <a:r>
              <a:rPr lang="tr-TR" b="1" dirty="0"/>
              <a:t>Matris </a:t>
            </a:r>
            <a:endParaRPr lang="tr-TR" b="1" dirty="0" smtClean="0"/>
          </a:p>
          <a:p>
            <a:pPr marL="0" indent="0">
              <a:buNone/>
            </a:pPr>
            <a:endParaRPr lang="tr-TR" dirty="0"/>
          </a:p>
          <a:p>
            <a:pPr marL="0" indent="0">
              <a:buNone/>
            </a:pPr>
            <a:r>
              <a:rPr lang="tr-TR" dirty="0" smtClean="0"/>
              <a:t>• </a:t>
            </a:r>
            <a:r>
              <a:rPr lang="tr-TR" b="1" dirty="0"/>
              <a:t>Fine </a:t>
            </a:r>
            <a:r>
              <a:rPr lang="tr-TR" b="1" dirty="0" smtClean="0"/>
              <a:t>– Kinney</a:t>
            </a:r>
          </a:p>
          <a:p>
            <a:pPr marL="0" indent="0">
              <a:buNone/>
            </a:pPr>
            <a:endParaRPr lang="tr-TR" b="1" dirty="0"/>
          </a:p>
          <a:p>
            <a:pPr marL="0" indent="0">
              <a:buNone/>
            </a:pPr>
            <a:r>
              <a:rPr lang="tr-TR" b="1" dirty="0" smtClean="0"/>
              <a:t>Ridley Meotdu</a:t>
            </a:r>
          </a:p>
          <a:p>
            <a:pPr marL="0" indent="0">
              <a:buNone/>
            </a:pPr>
            <a:endParaRPr lang="tr-TR" dirty="0"/>
          </a:p>
          <a:p>
            <a:pPr marL="0" indent="0">
              <a:buNone/>
            </a:pPr>
            <a:r>
              <a:rPr lang="it-IT" dirty="0"/>
              <a:t>• Hata Modu ve Etkileri Analizi (FMEA) </a:t>
            </a:r>
            <a:endParaRPr lang="tr-TR" dirty="0" smtClean="0"/>
          </a:p>
          <a:p>
            <a:pPr marL="0" indent="0">
              <a:buNone/>
            </a:pPr>
            <a:endParaRPr lang="it-IT" dirty="0"/>
          </a:p>
          <a:p>
            <a:pPr marL="0" indent="0">
              <a:buNone/>
            </a:pPr>
            <a:r>
              <a:rPr lang="tr-TR" dirty="0"/>
              <a:t>• </a:t>
            </a:r>
            <a:r>
              <a:rPr lang="tr-TR" b="1" dirty="0"/>
              <a:t>Hata Ağacı Analizi (FTA) </a:t>
            </a:r>
            <a:endParaRPr lang="tr-TR" b="1" dirty="0" smtClean="0"/>
          </a:p>
          <a:p>
            <a:pPr marL="0" indent="0">
              <a:buNone/>
            </a:pPr>
            <a:endParaRPr lang="tr-TR" b="1" dirty="0" smtClean="0"/>
          </a:p>
          <a:p>
            <a:pPr marL="0" indent="0">
              <a:buNone/>
            </a:pPr>
            <a:r>
              <a:rPr lang="tr-TR" dirty="0" smtClean="0"/>
              <a:t>• </a:t>
            </a:r>
            <a:r>
              <a:rPr lang="tr-TR" b="1" dirty="0"/>
              <a:t>Kaza Sonuç Analizi (ETA) </a:t>
            </a:r>
          </a:p>
        </p:txBody>
      </p:sp>
    </p:spTree>
    <p:extLst>
      <p:ext uri="{BB962C8B-B14F-4D97-AF65-F5344CB8AC3E}">
        <p14:creationId xmlns:p14="http://schemas.microsoft.com/office/powerpoint/2010/main" val="302515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734" y="365125"/>
            <a:ext cx="10515600" cy="1325563"/>
          </a:xfrm>
        </p:spPr>
        <p:txBody>
          <a:bodyPr/>
          <a:lstStyle/>
          <a:p>
            <a:r>
              <a:rPr lang="tr-TR" dirty="0"/>
              <a:t>Risk Değerlendirme Yöntemlerinin Seçilmesi </a:t>
            </a:r>
          </a:p>
        </p:txBody>
      </p:sp>
      <p:sp>
        <p:nvSpPr>
          <p:cNvPr id="3" name="Content Placeholder 2"/>
          <p:cNvSpPr>
            <a:spLocks noGrp="1"/>
          </p:cNvSpPr>
          <p:nvPr>
            <p:ph idx="1"/>
          </p:nvPr>
        </p:nvSpPr>
        <p:spPr>
          <a:xfrm>
            <a:off x="874734" y="3256441"/>
            <a:ext cx="10515600" cy="2317641"/>
          </a:xfrm>
        </p:spPr>
        <p:txBody>
          <a:bodyPr/>
          <a:lstStyle/>
          <a:p>
            <a:pPr marL="0" indent="0">
              <a:buNone/>
            </a:pPr>
            <a:r>
              <a:rPr lang="tr-TR" dirty="0"/>
              <a:t>Tüm işyerlerine uyacak bir risk analiz metodu mevcut değildir. İş sağlığı ve güvenliği uzmanı mevcut işyerinin özelliklerine göre hangi metodu uygulayacağına karar verip o metodu uygulamalıdır. </a:t>
            </a:r>
          </a:p>
          <a:p>
            <a:pPr marL="0" indent="0">
              <a:buNone/>
            </a:pPr>
            <a:endParaRPr lang="tr-TR" dirty="0"/>
          </a:p>
        </p:txBody>
      </p:sp>
    </p:spTree>
    <p:extLst>
      <p:ext uri="{BB962C8B-B14F-4D97-AF65-F5344CB8AC3E}">
        <p14:creationId xmlns:p14="http://schemas.microsoft.com/office/powerpoint/2010/main" val="104339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Nitel Risk Analizine örnek;</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dirty="0" smtClean="0"/>
              <a:t>Check – List Risk Analizi</a:t>
            </a:r>
          </a:p>
          <a:p>
            <a:pPr marL="0" indent="0">
              <a:buNone/>
            </a:pPr>
            <a:endParaRPr lang="tr-TR" dirty="0"/>
          </a:p>
          <a:p>
            <a:endParaRPr lang="tr-TR" dirty="0"/>
          </a:p>
          <a:p>
            <a:r>
              <a:rPr lang="tr-TR" dirty="0"/>
              <a:t>Bir tesisin veya prosesin tüm donanımının </a:t>
            </a:r>
            <a:r>
              <a:rPr lang="tr-TR" dirty="0" smtClean="0"/>
              <a:t>ve </a:t>
            </a:r>
            <a:r>
              <a:rPr lang="tr-TR" dirty="0"/>
              <a:t>aletlerinin tam olup olmadığını veya </a:t>
            </a:r>
            <a:r>
              <a:rPr lang="tr-TR" dirty="0" smtClean="0"/>
              <a:t>kusursuz </a:t>
            </a:r>
            <a:r>
              <a:rPr lang="tr-TR" dirty="0"/>
              <a:t>işleyip işlemediğini saptar. </a:t>
            </a:r>
            <a:endParaRPr lang="tr-TR" dirty="0" smtClean="0"/>
          </a:p>
          <a:p>
            <a:endParaRPr lang="tr-TR" dirty="0"/>
          </a:p>
          <a:p>
            <a:r>
              <a:rPr lang="tr-TR" dirty="0" smtClean="0"/>
              <a:t>İki adımda </a:t>
            </a:r>
            <a:r>
              <a:rPr lang="tr-TR" dirty="0"/>
              <a:t>gerçekleştirilir. </a:t>
            </a:r>
          </a:p>
          <a:p>
            <a:r>
              <a:rPr lang="tr-TR" dirty="0" smtClean="0"/>
              <a:t>Check </a:t>
            </a:r>
            <a:r>
              <a:rPr lang="tr-TR" dirty="0"/>
              <a:t>listelerindeki özel sorularla, analizi yapılan tesisin eksiklikleri saptanır. </a:t>
            </a:r>
          </a:p>
          <a:p>
            <a:r>
              <a:rPr lang="tr-TR" dirty="0" smtClean="0"/>
              <a:t>Bir </a:t>
            </a:r>
            <a:r>
              <a:rPr lang="tr-TR" dirty="0"/>
              <a:t>önlemler katalogu ile, yapılması gereken düzeltmeler önerilir. </a:t>
            </a:r>
          </a:p>
          <a:p>
            <a:pPr marL="0" indent="0">
              <a:buNone/>
            </a:pPr>
            <a:endParaRPr lang="tr-TR" dirty="0"/>
          </a:p>
        </p:txBody>
      </p:sp>
    </p:spTree>
    <p:extLst>
      <p:ext uri="{BB962C8B-B14F-4D97-AF65-F5344CB8AC3E}">
        <p14:creationId xmlns:p14="http://schemas.microsoft.com/office/powerpoint/2010/main" val="87926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377863" y="210725"/>
            <a:ext cx="9961649" cy="6794912"/>
          </a:xfrm>
          <a:prstGeom prst="rect">
            <a:avLst/>
          </a:prstGeom>
        </p:spPr>
      </p:pic>
    </p:spTree>
    <p:extLst>
      <p:ext uri="{BB962C8B-B14F-4D97-AF65-F5344CB8AC3E}">
        <p14:creationId xmlns:p14="http://schemas.microsoft.com/office/powerpoint/2010/main" val="37907042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INFO" val="&lt;ThreeDShapeInfo&gt;&lt;uuid val=&quot;{BB32AEE4-4C9A-4CCA-BAED-73A8A2FD0B06}&quot;/&gt;&lt;filename val=&quot;D:\Users\ETHEM\AppData\Local\Temp\PR\data\asimages\{BB32AEE4-4C9A-4CCA-BAED-73A8A2FD0B06}.png&quot;/&gt;&lt;hasEffects val=&quot;1&quot;/&gt;&lt;left val=&quot;12.72&quot;/&gt;&lt;top val=&quot;90.72&quot;/&gt;&lt;width val=&quot;623.76&quot;/&gt;&lt;height val=&quot;331.2&quot;/&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ADE0C7F2-24F9-4906-8A1B-2260BE96FB26}&quot;/&gt;&lt;filename val=&quot;D:\Users\ETHEM\AppData\Local\Temp\PR\data\asimages\{ADE0C7F2-24F9-4906-8A1B-2260BE96FB26}.png&quot;/&gt;&lt;hasEffects val=&quot;0&quot;/&gt;&lt;left val=&quot;24.72&quot;/&gt;&lt;top val=&quot;69.84&quot;/&gt;&lt;width val=&quot;587.76&quot;/&gt;&lt;height val=&quot;38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72BEB4DC-79E0-4667-A1FF-1009291B963B}&quot;/&gt;&lt;filename val=&quot;D:\Users\ETHEM\AppData\Local\Temp\PR\data\asimages\{72BEB4DC-79E0-4667-A1FF-1009291B963B}.png&quot;/&gt;&lt;hasEffects val=&quot;1&quot;/&gt;&lt;left val=&quot;22.56&quot;/&gt;&lt;top val=&quot;-4.56&quot;/&gt;&lt;width val=&quot;699.36&quot;/&gt;&lt;height val=&quot;71.76&quot;/&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INFO" val="&lt;ThreeDShapeInfo&gt;&lt;uuid val=&quot;{304E75EC-ACE7-4273-8622-0F341813D7AC}&quot;/&gt;&lt;filename val=&quot;D:\Users\ETHEM\AppData\Local\Temp\PR\data\asimages\{304E75EC-ACE7-4273-8622-0F341813D7AC}.png&quot;/&gt;&lt;hasEffects val=&quot;0&quot;/&gt;&lt;left val=&quot;13.44&quot;/&gt;&lt;top val=&quot;75.84&quot;/&gt;&lt;width val=&quot;649.2&quot;/&gt;&lt;height val=&quot;383.76&quot;/&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INFO" val="&lt;ThreeDShapeInfo&gt;&lt;uuid val=&quot;{58A37D94-3167-46A4-B90E-5E803A09BE56}&quot;/&gt;&lt;filename val=&quot;D:\Users\ETHEM\AppData\Local\Temp\PR\data\asimages\{58A37D94-3167-46A4-B90E-5E803A09BE56}.png&quot;/&gt;&lt;hasEffects val=&quot;0&quot;/&gt;&lt;left val=&quot;-9.12&quot;/&gt;&lt;top val=&quot;114.72&quot;/&gt;&lt;width val=&quot;655.44&quot;/&gt;&lt;height val=&quot;363.6&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1831</Words>
  <Application>Microsoft Office PowerPoint</Application>
  <PresentationFormat>Widescreen</PresentationFormat>
  <Paragraphs>618</Paragraphs>
  <Slides>44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 Unicode MS</vt:lpstr>
      <vt:lpstr>Arial</vt:lpstr>
      <vt:lpstr>Calibri</vt:lpstr>
      <vt:lpstr>Calibri Light</vt:lpstr>
      <vt:lpstr>Cambria</vt:lpstr>
      <vt:lpstr>Constantia</vt:lpstr>
      <vt:lpstr>Times New Roman</vt:lpstr>
      <vt:lpstr>Wingdings 2</vt:lpstr>
      <vt:lpstr>Office Theme</vt:lpstr>
      <vt:lpstr>PowerPoint Presentation</vt:lpstr>
      <vt:lpstr>RİSK DEĞERLENDİRME METOTLARI</vt:lpstr>
      <vt:lpstr>Nitel (Kalitatif) Risk Değerlendirme Metotları</vt:lpstr>
      <vt:lpstr>NİTEL RİSK DEĞERLENDİRME METOTLARI  </vt:lpstr>
      <vt:lpstr>Nicel (Karma) Risk Değerlendirme Metotları  </vt:lpstr>
      <vt:lpstr>KARMA RİSK DEĞERLENDİRME METOTLARI  </vt:lpstr>
      <vt:lpstr>Risk Değerlendirme Yöntemlerinin Seçilmesi </vt:lpstr>
      <vt:lpstr>Nitel Risk Analizine örnek;</vt:lpstr>
      <vt:lpstr>PowerPoint Presentation</vt:lpstr>
      <vt:lpstr>Nitel Risk Analizine 2. örnek;</vt:lpstr>
      <vt:lpstr>PowerPoint Presentation</vt:lpstr>
      <vt:lpstr>PowerPoint Presentation</vt:lpstr>
      <vt:lpstr>Tehlike ve Çalışabilirlik Analizi (HAZOP - Hazard and Operability Studies) </vt:lpstr>
      <vt:lpstr>PowerPoint Presentation</vt:lpstr>
      <vt:lpstr>PowerPoint Presentation</vt:lpstr>
      <vt:lpstr>HAZOP UYGULAMA ŞEKLİ</vt:lpstr>
      <vt:lpstr>HAZOP UYGULAMA ŞEKLİ</vt:lpstr>
      <vt:lpstr>PowerPoint Presentation</vt:lpstr>
      <vt:lpstr>PowerPoint Presentation</vt:lpstr>
      <vt:lpstr>PowerPoint Presentation</vt:lpstr>
      <vt:lpstr>PowerPoint Presentation</vt:lpstr>
      <vt:lpstr>PowerPoint Presentation</vt:lpstr>
      <vt:lpstr>L-tipi Matris  </vt:lpstr>
      <vt:lpstr>PowerPoint Presentation</vt:lpstr>
      <vt:lpstr>PowerPoint Presentation</vt:lpstr>
      <vt:lpstr>L-tipi matrisler  Risk skor matrisi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Tablo: 3  Etki/Zarar-Sonuç Skalası</vt:lpstr>
      <vt:lpstr>Risk Düzeyine Göre Karar ve Eylem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Elif</dc:creator>
  <cp:lastModifiedBy>Review</cp:lastModifiedBy>
  <cp:revision>107</cp:revision>
  <dcterms:created xsi:type="dcterms:W3CDTF">2018-10-02T08:05:55Z</dcterms:created>
  <dcterms:modified xsi:type="dcterms:W3CDTF">2020-05-07T12:04:53Z</dcterms:modified>
</cp:coreProperties>
</file>