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18" r:id="rId1"/>
  </p:sldMasterIdLst>
  <p:sldIdLst>
    <p:sldId id="256" r:id="rId2"/>
    <p:sldId id="257" r:id="rId3"/>
    <p:sldId id="273" r:id="rId4"/>
    <p:sldId id="260" r:id="rId5"/>
    <p:sldId id="261" r:id="rId6"/>
    <p:sldId id="263" r:id="rId7"/>
    <p:sldId id="266" r:id="rId8"/>
    <p:sldId id="267" r:id="rId9"/>
    <p:sldId id="271" r:id="rId10"/>
    <p:sldId id="272" r:id="rId11"/>
    <p:sldId id="27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744"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5019" y="4953000"/>
            <a:ext cx="12197020"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53CB29DE-C046-47FD-BA3E-9F42796FD2B1}" type="datetimeFigureOut">
              <a:rPr lang="tr-TR" smtClean="0"/>
              <a:pPr/>
              <a:t>04.02.2020</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C1D74EA3-2ABC-4771-879A-F785ED99C62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1481330"/>
            <a:ext cx="109728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3CB29DE-C046-47FD-BA3E-9F42796FD2B1}" type="datetimeFigureOut">
              <a:rPr lang="tr-TR" smtClean="0"/>
              <a:pPr/>
              <a:t>04.02.2020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1D74EA3-2ABC-4771-879A-F785ED99C62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25351" y="274641"/>
            <a:ext cx="236996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41"/>
            <a:ext cx="84328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3CB29DE-C046-47FD-BA3E-9F42796FD2B1}" type="datetimeFigureOut">
              <a:rPr lang="tr-TR" smtClean="0"/>
              <a:pPr/>
              <a:t>04.02.2020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1D74EA3-2ABC-4771-879A-F785ED99C62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3CB29DE-C046-47FD-BA3E-9F42796FD2B1}" type="datetimeFigureOut">
              <a:rPr lang="tr-TR" smtClean="0"/>
              <a:pPr/>
              <a:t>04.02.2020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1D74EA3-2ABC-4771-879A-F785ED99C62C}"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53CB29DE-C046-47FD-BA3E-9F42796FD2B1}" type="datetimeFigureOut">
              <a:rPr lang="tr-TR" smtClean="0"/>
              <a:pPr/>
              <a:t>04.02.2020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1D74EA3-2ABC-4771-879A-F785ED99C62C}" type="slidenum">
              <a:rPr lang="tr-TR" smtClean="0"/>
              <a:pPr/>
              <a:t>‹#›</a:t>
            </a:fld>
            <a:endParaRPr lang="tr-TR"/>
          </a:p>
        </p:txBody>
      </p:sp>
      <p:sp>
        <p:nvSpPr>
          <p:cNvPr id="7" name="6 Köşeli Çift Ayraç"/>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53CB29DE-C046-47FD-BA3E-9F42796FD2B1}" type="datetimeFigureOut">
              <a:rPr lang="tr-TR" smtClean="0"/>
              <a:pPr/>
              <a:t>04.02.2020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1D74EA3-2ABC-4771-879A-F785ED99C62C}"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53CB29DE-C046-47FD-BA3E-9F42796FD2B1}" type="datetimeFigureOut">
              <a:rPr lang="tr-TR" smtClean="0"/>
              <a:pPr/>
              <a:t>04.02.2020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1D74EA3-2ABC-4771-879A-F785ED99C62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53CB29DE-C046-47FD-BA3E-9F42796FD2B1}" type="datetimeFigureOut">
              <a:rPr lang="tr-TR" smtClean="0"/>
              <a:pPr/>
              <a:t>04.02.2020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1D74EA3-2ABC-4771-879A-F785ED99C62C}"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53CB29DE-C046-47FD-BA3E-9F42796FD2B1}" type="datetimeFigureOut">
              <a:rPr lang="tr-TR" smtClean="0"/>
              <a:pPr/>
              <a:t>04.02.2020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1D74EA3-2ABC-4771-879A-F785ED99C62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8969376" y="6407944"/>
            <a:ext cx="2560320" cy="365760"/>
          </a:xfrm>
        </p:spPr>
        <p:txBody>
          <a:bodyPr/>
          <a:lstStyle>
            <a:extLst/>
          </a:lstStyle>
          <a:p>
            <a:fld id="{53CB29DE-C046-47FD-BA3E-9F42796FD2B1}" type="datetimeFigureOut">
              <a:rPr lang="tr-TR" smtClean="0"/>
              <a:pPr/>
              <a:t>04.02.2020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1D74EA3-2ABC-4771-879A-F785ED99C62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53CB29DE-C046-47FD-BA3E-9F42796FD2B1}" type="datetimeFigureOut">
              <a:rPr lang="tr-TR" smtClean="0"/>
              <a:pPr/>
              <a:t>04.02.2020</a:t>
            </a:fld>
            <a:endParaRPr lang="tr-TR"/>
          </a:p>
        </p:txBody>
      </p:sp>
      <p:sp>
        <p:nvSpPr>
          <p:cNvPr id="6" name="5 Altbilgi Yer Tutucusu"/>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C1D74EA3-2ABC-4771-879A-F785ED99C62C}" type="slidenum">
              <a:rPr lang="tr-TR" smtClean="0"/>
              <a:pPr/>
              <a:t>‹#›</a:t>
            </a:fld>
            <a:endParaRPr lang="tr-TR"/>
          </a:p>
        </p:txBody>
      </p:sp>
      <p:sp>
        <p:nvSpPr>
          <p:cNvPr id="2" name="1 Başlık"/>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53CB29DE-C046-47FD-BA3E-9F42796FD2B1}" type="datetimeFigureOut">
              <a:rPr lang="tr-TR" smtClean="0"/>
              <a:pPr/>
              <a:t>04.02.2020</a:t>
            </a:fld>
            <a:endParaRPr lang="tr-TR"/>
          </a:p>
        </p:txBody>
      </p:sp>
      <p:sp>
        <p:nvSpPr>
          <p:cNvPr id="22" name="21 Altbilgi Yer Tutucusu"/>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C1D74EA3-2ABC-4771-879A-F785ED99C62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Sosyal Bilimlerde Araştırma Yöntemleri-II</a:t>
            </a:r>
            <a:endParaRPr lang="tr-TR" dirty="0"/>
          </a:p>
        </p:txBody>
      </p:sp>
      <p:sp>
        <p:nvSpPr>
          <p:cNvPr id="4" name="3 Alt Başlık"/>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2936192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Hipotez</a:t>
            </a:r>
            <a:endParaRPr lang="tr-TR" dirty="0"/>
          </a:p>
        </p:txBody>
      </p:sp>
      <p:sp>
        <p:nvSpPr>
          <p:cNvPr id="3" name="İçerik Yer Tutucusu 2"/>
          <p:cNvSpPr>
            <a:spLocks noGrp="1"/>
          </p:cNvSpPr>
          <p:nvPr>
            <p:ph idx="1"/>
          </p:nvPr>
        </p:nvSpPr>
        <p:spPr/>
        <p:txBody>
          <a:bodyPr>
            <a:normAutofit/>
          </a:bodyPr>
          <a:lstStyle/>
          <a:p>
            <a:r>
              <a:rPr lang="tr-TR" dirty="0" smtClean="0"/>
              <a:t>Değişkenler arasındaki ilişkiler hakkında tahminde bulunmak üzere hipotezler iki farklı şekilde kurulabilir. </a:t>
            </a:r>
          </a:p>
          <a:p>
            <a:r>
              <a:rPr lang="tr-TR" dirty="0" smtClean="0"/>
              <a:t>Sıfır hipotez (</a:t>
            </a:r>
            <a:r>
              <a:rPr lang="tr-TR" dirty="0" err="1" smtClean="0"/>
              <a:t>null</a:t>
            </a:r>
            <a:r>
              <a:rPr lang="tr-TR" dirty="0" smtClean="0"/>
              <a:t> hipotez)</a:t>
            </a:r>
          </a:p>
          <a:p>
            <a:r>
              <a:rPr lang="tr-TR" dirty="0" smtClean="0"/>
              <a:t>Alternatif hipotez (araştırma hipotezi)</a:t>
            </a:r>
          </a:p>
          <a:p>
            <a:endParaRPr lang="tr-TR" dirty="0" smtClean="0"/>
          </a:p>
          <a:p>
            <a:r>
              <a:rPr lang="tr-TR" dirty="0" smtClean="0"/>
              <a:t>Sıfır hipotez, değişkenler arasında bir farkın ya da ilişkinin olmadığını belirtir. </a:t>
            </a:r>
          </a:p>
          <a:p>
            <a:r>
              <a:rPr lang="tr-TR" dirty="0" smtClean="0"/>
              <a:t>Alternatif hipotez ise, değişkenler arasında farkın ya da ilişkinin olduğunu belirtir. </a:t>
            </a:r>
          </a:p>
        </p:txBody>
      </p:sp>
    </p:spTree>
    <p:extLst>
      <p:ext uri="{BB962C8B-B14F-4D97-AF65-F5344CB8AC3E}">
        <p14:creationId xmlns="" xmlns:p14="http://schemas.microsoft.com/office/powerpoint/2010/main" val="656989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err="1" smtClean="0"/>
              <a:t>Büyüköztürk</a:t>
            </a:r>
            <a:r>
              <a:rPr lang="tr-TR" dirty="0" smtClean="0"/>
              <a:t>, Şener </a:t>
            </a:r>
            <a:r>
              <a:rPr lang="tr-TR" dirty="0" err="1" smtClean="0"/>
              <a:t>vd</a:t>
            </a:r>
            <a:r>
              <a:rPr lang="tr-TR" dirty="0" smtClean="0"/>
              <a:t>. (2014). </a:t>
            </a:r>
            <a:r>
              <a:rPr lang="tr-TR" i="1" dirty="0" smtClean="0"/>
              <a:t>Bilimsel Araştırma Yöntemleri. </a:t>
            </a:r>
            <a:r>
              <a:rPr lang="tr-TR" dirty="0" smtClean="0"/>
              <a:t>Ankara: </a:t>
            </a:r>
            <a:r>
              <a:rPr lang="tr-TR" dirty="0" err="1" smtClean="0"/>
              <a:t>Pegem</a:t>
            </a:r>
            <a:r>
              <a:rPr lang="tr-TR" dirty="0" smtClean="0"/>
              <a:t>. </a:t>
            </a:r>
          </a:p>
          <a:p>
            <a:r>
              <a:rPr lang="tr-TR" dirty="0" err="1" smtClean="0"/>
              <a:t>Creswell</a:t>
            </a:r>
            <a:r>
              <a:rPr lang="tr-TR" dirty="0" smtClean="0"/>
              <a:t>, John W. (2016). </a:t>
            </a:r>
            <a:r>
              <a:rPr lang="tr-TR" i="1" dirty="0" smtClean="0"/>
              <a:t>Araştırma Deseni: Nitel, Nicel ve Karma Yöntem Yaklaşımları, </a:t>
            </a:r>
            <a:r>
              <a:rPr lang="tr-TR" dirty="0" smtClean="0"/>
              <a:t>2. Baskı. Ankara: Eğiten Kitap.</a:t>
            </a:r>
          </a:p>
          <a:p>
            <a:r>
              <a:rPr lang="tr-TR" dirty="0" err="1" smtClean="0"/>
              <a:t>Geray</a:t>
            </a:r>
            <a:r>
              <a:rPr lang="tr-TR" dirty="0" smtClean="0"/>
              <a:t>, Haluk (2006). </a:t>
            </a:r>
            <a:r>
              <a:rPr lang="tr-TR" i="1" dirty="0" smtClean="0"/>
              <a:t>Toplumsal Araştırmalarda Nicel ve Nitel Yöntemlere Giriş. </a:t>
            </a:r>
            <a:r>
              <a:rPr lang="tr-TR" dirty="0" smtClean="0"/>
              <a:t>Ankara: Siyasal </a:t>
            </a:r>
            <a:r>
              <a:rPr lang="tr-TR" dirty="0" err="1" smtClean="0"/>
              <a:t>Kitabevi</a:t>
            </a:r>
            <a:r>
              <a:rPr lang="tr-TR" dirty="0" smtClean="0"/>
              <a:t>.</a:t>
            </a:r>
          </a:p>
          <a:p>
            <a:r>
              <a:rPr lang="tr-TR" dirty="0" err="1" smtClean="0"/>
              <a:t>Neuman</a:t>
            </a:r>
            <a:r>
              <a:rPr lang="tr-TR" dirty="0" smtClean="0"/>
              <a:t>,  W. Lawrence (2007). </a:t>
            </a:r>
            <a:r>
              <a:rPr lang="tr-TR" i="1" dirty="0" smtClean="0"/>
              <a:t>Toplumsal Araştırma Yöntemleri, Nitel ve Nicel Yaklaşımlar.</a:t>
            </a:r>
            <a:r>
              <a:rPr lang="tr-TR" dirty="0" smtClean="0"/>
              <a:t> </a:t>
            </a:r>
            <a:r>
              <a:rPr lang="tr-TR" dirty="0" err="1" smtClean="0"/>
              <a:t>Çev</a:t>
            </a:r>
            <a:r>
              <a:rPr lang="tr-TR" dirty="0" smtClean="0"/>
              <a:t>. S. Özge.</a:t>
            </a:r>
            <a:r>
              <a:rPr lang="tr-TR" i="1" dirty="0" smtClean="0"/>
              <a:t> </a:t>
            </a:r>
            <a:r>
              <a:rPr lang="tr-TR" dirty="0" smtClean="0"/>
              <a:t>İstanbul: </a:t>
            </a:r>
            <a:r>
              <a:rPr lang="tr-TR" dirty="0" err="1" smtClean="0"/>
              <a:t>Yayınodası</a:t>
            </a:r>
            <a:r>
              <a:rPr lang="tr-TR" dirty="0" smtClean="0"/>
              <a:t>.</a:t>
            </a:r>
          </a:p>
          <a:p>
            <a:r>
              <a:rPr lang="tr-TR" dirty="0" smtClean="0"/>
              <a:t> </a:t>
            </a:r>
          </a:p>
          <a:p>
            <a:endParaRPr lang="tr-TR" dirty="0"/>
          </a:p>
        </p:txBody>
      </p:sp>
      <p:sp>
        <p:nvSpPr>
          <p:cNvPr id="3" name="2 Başlık"/>
          <p:cNvSpPr>
            <a:spLocks noGrp="1"/>
          </p:cNvSpPr>
          <p:nvPr>
            <p:ph type="title"/>
          </p:nvPr>
        </p:nvSpPr>
        <p:spPr/>
        <p:txBody>
          <a:bodyPr/>
          <a:lstStyle/>
          <a:p>
            <a:r>
              <a:rPr lang="tr-TR" dirty="0" smtClean="0"/>
              <a:t>Yararlanılan kaynaklar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smtClean="0"/>
              <a:t>Konuyu </a:t>
            </a:r>
            <a:r>
              <a:rPr lang="tr-TR" dirty="0" smtClean="0"/>
              <a:t>araştırma problemine daraltma teknikleri </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pPr marL="514350" indent="-514350">
              <a:buAutoNum type="arabicParenR"/>
            </a:pPr>
            <a:r>
              <a:rPr lang="tr-TR" b="1" dirty="0" smtClean="0"/>
              <a:t>Literatürü inceleyin</a:t>
            </a:r>
          </a:p>
          <a:p>
            <a:pPr marL="0" indent="0">
              <a:buNone/>
            </a:pPr>
            <a:r>
              <a:rPr lang="tr-TR" b="1" dirty="0" smtClean="0"/>
              <a:t>2) Başkalarıyla fikirler hakkında konuşun </a:t>
            </a:r>
          </a:p>
          <a:p>
            <a:pPr marL="0" indent="0">
              <a:buNone/>
            </a:pPr>
            <a:endParaRPr lang="tr-TR" b="1" dirty="0" smtClean="0"/>
          </a:p>
          <a:p>
            <a:pPr marL="0" indent="0">
              <a:buNone/>
            </a:pPr>
            <a:r>
              <a:rPr lang="tr-TR" b="1" dirty="0" smtClean="0"/>
              <a:t>3) Belirli bir bağlama uygulayın </a:t>
            </a:r>
          </a:p>
          <a:p>
            <a:pPr marL="0" indent="0">
              <a:buNone/>
            </a:pPr>
            <a:endParaRPr lang="tr-TR" dirty="0" smtClean="0"/>
          </a:p>
          <a:p>
            <a:pPr marL="0" indent="0">
              <a:buNone/>
            </a:pPr>
            <a:r>
              <a:rPr lang="tr-TR" dirty="0" smtClean="0"/>
              <a:t>Zaman</a:t>
            </a:r>
          </a:p>
          <a:p>
            <a:pPr marL="0" indent="0">
              <a:buNone/>
            </a:pPr>
            <a:r>
              <a:rPr lang="tr-TR" dirty="0" smtClean="0"/>
              <a:t>Yer</a:t>
            </a:r>
          </a:p>
          <a:p>
            <a:pPr marL="0" indent="0">
              <a:buNone/>
            </a:pPr>
            <a:r>
              <a:rPr lang="tr-TR" dirty="0" smtClean="0"/>
              <a:t>Alt gruplar/insan kategorileri</a:t>
            </a:r>
          </a:p>
          <a:p>
            <a:pPr marL="0" indent="0">
              <a:buNone/>
            </a:pPr>
            <a:endParaRPr lang="tr-TR" dirty="0" smtClean="0"/>
          </a:p>
          <a:p>
            <a:pPr marL="0" indent="0">
              <a:buNone/>
            </a:pPr>
            <a:r>
              <a:rPr lang="tr-TR" b="1" dirty="0" smtClean="0"/>
              <a:t>4) Çalışmanın hedefini veya istenen sonucunu tanımlayın </a:t>
            </a:r>
            <a:endParaRPr lang="tr-TR" dirty="0" smtClean="0"/>
          </a:p>
          <a:p>
            <a:pPr marL="514350" indent="-514350">
              <a:buAutoNum type="arabicParenR"/>
            </a:pPr>
            <a:endParaRPr lang="tr-TR" dirty="0" smtClean="0"/>
          </a:p>
          <a:p>
            <a:pPr>
              <a:buFont typeface="Wingdings" panose="05000000000000000000" pitchFamily="2" charset="2"/>
              <a:buChar char="§"/>
            </a:pPr>
            <a:endParaRPr lang="tr-TR" dirty="0"/>
          </a:p>
        </p:txBody>
      </p:sp>
    </p:spTree>
    <p:extLst>
      <p:ext uri="{BB962C8B-B14F-4D97-AF65-F5344CB8AC3E}">
        <p14:creationId xmlns="" xmlns:p14="http://schemas.microsoft.com/office/powerpoint/2010/main" val="3762779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Araştırma konusu, araştırma problemi ve araştırma soruları  birbiriyle ilintilidir, ancak aynı şey değildir. </a:t>
            </a:r>
          </a:p>
          <a:p>
            <a:r>
              <a:rPr lang="tr-TR" dirty="0" smtClean="0"/>
              <a:t>Araştırma problemi, araştırma konusuna «ne’si, hangi yönü, hangi boyutu” vb. soruları yönelttiğimizde aldığımız yanıttır.</a:t>
            </a:r>
          </a:p>
          <a:p>
            <a:r>
              <a:rPr lang="tr-TR" dirty="0" smtClean="0"/>
              <a:t>Araştırma konusu, en genel çalışma sahasıdır ve bir çalışma yürütmek için son derece geniştir. </a:t>
            </a:r>
          </a:p>
          <a:p>
            <a:endParaRPr lang="tr-TR" dirty="0"/>
          </a:p>
        </p:txBody>
      </p:sp>
      <p:sp>
        <p:nvSpPr>
          <p:cNvPr id="3" name="2 Başlık"/>
          <p:cNvSpPr>
            <a:spLocks noGrp="1"/>
          </p:cNvSpPr>
          <p:nvPr>
            <p:ph type="title"/>
          </p:nvPr>
        </p:nvSpPr>
        <p:spPr/>
        <p:txBody>
          <a:bodyPr>
            <a:normAutofit fontScale="90000"/>
          </a:bodyPr>
          <a:lstStyle/>
          <a:p>
            <a:r>
              <a:rPr lang="tr-TR" dirty="0" smtClean="0"/>
              <a:t>Araştırma problemi, konusu ve araştırma soruları</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Araştırma soruları</a:t>
            </a:r>
            <a:endParaRPr lang="tr-TR" dirty="0"/>
          </a:p>
        </p:txBody>
      </p:sp>
      <p:sp>
        <p:nvSpPr>
          <p:cNvPr id="3" name="İçerik Yer Tutucusu 2"/>
          <p:cNvSpPr>
            <a:spLocks noGrp="1"/>
          </p:cNvSpPr>
          <p:nvPr>
            <p:ph idx="1"/>
          </p:nvPr>
        </p:nvSpPr>
        <p:spPr/>
        <p:txBody>
          <a:bodyPr/>
          <a:lstStyle/>
          <a:p>
            <a:r>
              <a:rPr lang="tr-TR" dirty="0"/>
              <a:t>Araştırma soruları oluşturmanın yararları:</a:t>
            </a:r>
          </a:p>
          <a:p>
            <a:pPr marL="625475" lvl="0" indent="92075">
              <a:buFont typeface="Wingdings" panose="05000000000000000000" pitchFamily="2" charset="2"/>
              <a:buChar char="§"/>
            </a:pPr>
            <a:r>
              <a:rPr lang="tr-TR" dirty="0"/>
              <a:t>Araştırmanın örgütlenmesine yardımcı olur, ona yön verir ve tutarlılık sağlar.</a:t>
            </a:r>
          </a:p>
          <a:p>
            <a:pPr marL="625475" lvl="0" indent="92075">
              <a:buFont typeface="Wingdings" panose="05000000000000000000" pitchFamily="2" charset="2"/>
              <a:buChar char="§"/>
            </a:pPr>
            <a:r>
              <a:rPr lang="tr-TR" dirty="0"/>
              <a:t>Araştırma projesinin sınırlandırılmasını sağlar.</a:t>
            </a:r>
          </a:p>
          <a:p>
            <a:pPr marL="625475" lvl="0" indent="92075">
              <a:buFont typeface="Wingdings" panose="05000000000000000000" pitchFamily="2" charset="2"/>
              <a:buChar char="§"/>
            </a:pPr>
            <a:r>
              <a:rPr lang="tr-TR" dirty="0"/>
              <a:t>Araştırmanın yazılması için çerçeve oluşturulmuş olur.</a:t>
            </a:r>
          </a:p>
          <a:p>
            <a:pPr marL="625475" lvl="0" indent="92075">
              <a:buFont typeface="Wingdings" panose="05000000000000000000" pitchFamily="2" charset="2"/>
              <a:buChar char="§"/>
            </a:pPr>
            <a:r>
              <a:rPr lang="tr-TR" dirty="0"/>
              <a:t>Gereksinme duyulan verilerin ne olacağını gösterir.</a:t>
            </a:r>
          </a:p>
          <a:p>
            <a:endParaRPr lang="tr-TR" dirty="0"/>
          </a:p>
        </p:txBody>
      </p:sp>
    </p:spTree>
    <p:extLst>
      <p:ext uri="{BB962C8B-B14F-4D97-AF65-F5344CB8AC3E}">
        <p14:creationId xmlns="" xmlns:p14="http://schemas.microsoft.com/office/powerpoint/2010/main" val="747340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Araştırma soruları</a:t>
            </a:r>
            <a:endParaRPr lang="tr-TR" dirty="0"/>
          </a:p>
        </p:txBody>
      </p:sp>
      <p:sp>
        <p:nvSpPr>
          <p:cNvPr id="8" name="İçerik Yer Tutucusu 7"/>
          <p:cNvSpPr>
            <a:spLocks noGrp="1"/>
          </p:cNvSpPr>
          <p:nvPr>
            <p:ph idx="1"/>
          </p:nvPr>
        </p:nvSpPr>
        <p:spPr/>
        <p:txBody>
          <a:bodyPr/>
          <a:lstStyle/>
          <a:p>
            <a:r>
              <a:rPr lang="tr-TR" dirty="0" smtClean="0"/>
              <a:t>Araştırma sorularının </a:t>
            </a:r>
            <a:r>
              <a:rPr lang="tr-TR" dirty="0"/>
              <a:t>şu özelliklere sahip olması gerekir:</a:t>
            </a:r>
          </a:p>
          <a:p>
            <a:pPr lvl="0" fontAlgn="auto">
              <a:buFont typeface="Wingdings" panose="05000000000000000000" pitchFamily="2" charset="2"/>
              <a:buChar char="§"/>
            </a:pPr>
            <a:r>
              <a:rPr lang="tr-TR" dirty="0"/>
              <a:t>Araştırılmaya değer olmalı ve araştırıldığında ilgili alana bilgi, deneyim ve uygulama anlamında katkı getirebilmelidir. </a:t>
            </a:r>
          </a:p>
          <a:p>
            <a:pPr lvl="0" fontAlgn="auto">
              <a:buFont typeface="Wingdings" panose="05000000000000000000" pitchFamily="2" charset="2"/>
              <a:buChar char="§"/>
            </a:pPr>
            <a:r>
              <a:rPr lang="tr-TR" dirty="0"/>
              <a:t>Özgün olmalıdır.</a:t>
            </a:r>
          </a:p>
          <a:p>
            <a:pPr lvl="0" fontAlgn="auto">
              <a:buFont typeface="Wingdings" panose="05000000000000000000" pitchFamily="2" charset="2"/>
              <a:buChar char="§"/>
            </a:pPr>
            <a:r>
              <a:rPr lang="tr-TR" dirty="0"/>
              <a:t>Birbiriyle ilişkili olmalıdır.</a:t>
            </a:r>
          </a:p>
          <a:p>
            <a:pPr lvl="0" fontAlgn="auto">
              <a:buFont typeface="Wingdings" panose="05000000000000000000" pitchFamily="2" charset="2"/>
              <a:buChar char="§"/>
            </a:pPr>
            <a:r>
              <a:rPr lang="tr-TR" dirty="0"/>
              <a:t>Açık ve anlaşılır olmalıdır. Belirsizlik içermemelidir. </a:t>
            </a:r>
          </a:p>
          <a:p>
            <a:pPr lvl="0" fontAlgn="auto">
              <a:buFont typeface="Wingdings" panose="05000000000000000000" pitchFamily="2" charset="2"/>
              <a:buChar char="§"/>
            </a:pPr>
            <a:r>
              <a:rPr lang="tr-TR" dirty="0"/>
              <a:t>Çok geniş ya da çok dar kapsamlı olmamalıdır. </a:t>
            </a:r>
          </a:p>
          <a:p>
            <a:pPr marL="0" indent="0">
              <a:buNone/>
            </a:pPr>
            <a:endParaRPr lang="tr-TR" dirty="0"/>
          </a:p>
        </p:txBody>
      </p:sp>
    </p:spTree>
    <p:extLst>
      <p:ext uri="{BB962C8B-B14F-4D97-AF65-F5344CB8AC3E}">
        <p14:creationId xmlns="" xmlns:p14="http://schemas.microsoft.com/office/powerpoint/2010/main" val="1435597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Nitel araştırma soruları</a:t>
            </a:r>
            <a:endParaRPr lang="tr-TR" dirty="0"/>
          </a:p>
        </p:txBody>
      </p:sp>
      <p:sp>
        <p:nvSpPr>
          <p:cNvPr id="3" name="İçerik Yer Tutucusu 2"/>
          <p:cNvSpPr>
            <a:spLocks noGrp="1"/>
          </p:cNvSpPr>
          <p:nvPr>
            <p:ph idx="1"/>
          </p:nvPr>
        </p:nvSpPr>
        <p:spPr/>
        <p:txBody>
          <a:bodyPr>
            <a:normAutofit fontScale="85000" lnSpcReduction="10000"/>
          </a:bodyPr>
          <a:lstStyle/>
          <a:p>
            <a:pPr marL="0" indent="0">
              <a:buNone/>
            </a:pPr>
            <a:r>
              <a:rPr lang="tr-TR" dirty="0" smtClean="0"/>
              <a:t>Araştırma soruları, temel soru ve bağlantılı soru olarak iki şekilde karşımıza çıkar.</a:t>
            </a:r>
          </a:p>
          <a:p>
            <a:pPr marL="0" indent="0">
              <a:buNone/>
            </a:pPr>
            <a:r>
              <a:rPr lang="tr-TR" i="1" dirty="0"/>
              <a:t>Bir ya da iki temel araştırma sorusu sorun.</a:t>
            </a:r>
          </a:p>
          <a:p>
            <a:pPr marL="0" indent="0">
              <a:buNone/>
            </a:pPr>
            <a:r>
              <a:rPr lang="tr-TR" dirty="0" smtClean="0"/>
              <a:t>Temel soru bir çalışmadaki merkezi fenomenin ya da kavramın incelenmesini talep eden geniş bir sorudur. Temel soruya şöyle ulaşılır: «bu çalışmada sorabileceğim en genel soru nedir?»</a:t>
            </a:r>
          </a:p>
          <a:p>
            <a:pPr marL="0" indent="0">
              <a:buNone/>
            </a:pPr>
            <a:r>
              <a:rPr lang="tr-TR" i="1" dirty="0" smtClean="0"/>
              <a:t>Temel sorulara ek birkaç alt soru sorun. </a:t>
            </a:r>
            <a:r>
              <a:rPr lang="tr-TR" dirty="0" smtClean="0"/>
              <a:t>Her bir temel soruyu birkaç alt soru takip eder. Bu alt sorular çalışmanın odağını daraltır. </a:t>
            </a:r>
          </a:p>
          <a:p>
            <a:pPr marL="0" indent="0">
              <a:buNone/>
            </a:pPr>
            <a:r>
              <a:rPr lang="tr-TR" i="1" dirty="0" smtClean="0"/>
              <a:t>Katılımcıları ve araştırmanın yerini belirtin.</a:t>
            </a:r>
          </a:p>
          <a:p>
            <a:pPr marL="0" indent="0">
              <a:buNone/>
            </a:pPr>
            <a:r>
              <a:rPr lang="tr-TR" i="1" dirty="0" smtClean="0"/>
              <a:t>Nitel araştırmalara uygun fiiller kullanın: </a:t>
            </a:r>
            <a:r>
              <a:rPr lang="tr-TR" dirty="0" smtClean="0"/>
              <a:t>hikayeleri rapor etmek, keşfetmek, bir süreci incelemek… daha çok keşfedici nitelikte olan fiilleri, yönlü değil yönsüz kelimeleri seçmek gerekir. Örneğin etkilemek, tesir etmek, belirlemek, saptamak, sebep olmak gibi fiillerin kullanılması uygun değildir.</a:t>
            </a:r>
          </a:p>
        </p:txBody>
      </p:sp>
    </p:spTree>
    <p:extLst>
      <p:ext uri="{BB962C8B-B14F-4D97-AF65-F5344CB8AC3E}">
        <p14:creationId xmlns="" xmlns:p14="http://schemas.microsoft.com/office/powerpoint/2010/main" val="165753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Nicel araştırma soruları</a:t>
            </a:r>
            <a:endParaRPr lang="tr-TR" dirty="0"/>
          </a:p>
        </p:txBody>
      </p:sp>
      <p:sp>
        <p:nvSpPr>
          <p:cNvPr id="3" name="İçerik Yer Tutucusu 2"/>
          <p:cNvSpPr>
            <a:spLocks noGrp="1"/>
          </p:cNvSpPr>
          <p:nvPr>
            <p:ph idx="1"/>
          </p:nvPr>
        </p:nvSpPr>
        <p:spPr/>
        <p:txBody>
          <a:bodyPr>
            <a:normAutofit lnSpcReduction="10000"/>
          </a:bodyPr>
          <a:lstStyle/>
          <a:p>
            <a:r>
              <a:rPr lang="tr-TR" dirty="0" smtClean="0"/>
              <a:t>Nicel çalışmalarda araştırmacılar çalışmanın odağını belirlemek amacıyla nicel araştırma soruları ya da hipotezler belirler. </a:t>
            </a:r>
          </a:p>
          <a:p>
            <a:r>
              <a:rPr lang="tr-TR" dirty="0" smtClean="0"/>
              <a:t>Nicel araştırma soruları, araştırmacının bilmek istediği konudaki değişkenler arasındaki ilişkiyi inceler. </a:t>
            </a:r>
          </a:p>
          <a:p>
            <a:r>
              <a:rPr lang="tr-TR" dirty="0" smtClean="0"/>
              <a:t>Değişkenler arası ilişkiyi inceleyen nicel bir araştırma soru için şablon:</a:t>
            </a:r>
          </a:p>
          <a:p>
            <a:r>
              <a:rPr lang="tr-TR" dirty="0" smtClean="0"/>
              <a:t>………….(kontrol değişkeni)’</a:t>
            </a:r>
            <a:r>
              <a:rPr lang="tr-TR" dirty="0" err="1" smtClean="0"/>
              <a:t>nin</a:t>
            </a:r>
            <a:r>
              <a:rPr lang="tr-TR" dirty="0" smtClean="0"/>
              <a:t> etkisi kontrol edildiğinde……………..(teorinin adı)……………….. (bağımsız değişken) ile ………………….(bağımlı değişken) arasındaki ilişkiyi açıklar mı?</a:t>
            </a:r>
          </a:p>
          <a:p>
            <a:endParaRPr lang="tr-TR" dirty="0"/>
          </a:p>
        </p:txBody>
      </p:sp>
    </p:spTree>
    <p:extLst>
      <p:ext uri="{BB962C8B-B14F-4D97-AF65-F5344CB8AC3E}">
        <p14:creationId xmlns="" xmlns:p14="http://schemas.microsoft.com/office/powerpoint/2010/main" val="2242736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Değişken</a:t>
            </a:r>
            <a:endParaRPr lang="tr-TR" dirty="0"/>
          </a:p>
        </p:txBody>
      </p:sp>
      <p:sp>
        <p:nvSpPr>
          <p:cNvPr id="3" name="İçerik Yer Tutucusu 2"/>
          <p:cNvSpPr>
            <a:spLocks noGrp="1"/>
          </p:cNvSpPr>
          <p:nvPr>
            <p:ph idx="1"/>
          </p:nvPr>
        </p:nvSpPr>
        <p:spPr/>
        <p:txBody>
          <a:bodyPr/>
          <a:lstStyle/>
          <a:p>
            <a:r>
              <a:rPr lang="tr-TR" dirty="0"/>
              <a:t>Herhangi bir deneğe ait birden çok değer alabilen bir </a:t>
            </a:r>
            <a:r>
              <a:rPr lang="tr-TR" dirty="0" smtClean="0"/>
              <a:t>özellik anlamına gelir.</a:t>
            </a:r>
          </a:p>
          <a:p>
            <a:r>
              <a:rPr lang="tr-TR" dirty="0"/>
              <a:t>Bir araştırmada evreni oluşturan birimlerin farklı değerler ile ifade edilebilen özellikleri olarak ifade edilebilir.</a:t>
            </a:r>
          </a:p>
          <a:p>
            <a:r>
              <a:rPr lang="tr-TR" dirty="0" smtClean="0"/>
              <a:t>Değişebilen </a:t>
            </a:r>
            <a:r>
              <a:rPr lang="tr-TR" dirty="0"/>
              <a:t>yani birden çok değer alabilen her şey değişkendir. </a:t>
            </a:r>
            <a:endParaRPr lang="tr-TR" dirty="0" smtClean="0"/>
          </a:p>
          <a:p>
            <a:r>
              <a:rPr lang="tr-TR" dirty="0" smtClean="0"/>
              <a:t>Buna </a:t>
            </a:r>
            <a:r>
              <a:rPr lang="tr-TR" dirty="0"/>
              <a:t>göre </a:t>
            </a:r>
            <a:r>
              <a:rPr lang="tr-TR" dirty="0" smtClean="0"/>
              <a:t>örneğin </a:t>
            </a:r>
            <a:r>
              <a:rPr lang="tr-TR" dirty="0"/>
              <a:t>cinsiyet (kadın-erkek),  yaş (bir, iki, üç gibi), eğitim durumu (ilkokul, üniversite) birer </a:t>
            </a:r>
            <a:r>
              <a:rPr lang="tr-TR" dirty="0" smtClean="0"/>
              <a:t>değişkendir. </a:t>
            </a:r>
          </a:p>
          <a:p>
            <a:endParaRPr lang="tr-TR" dirty="0"/>
          </a:p>
        </p:txBody>
      </p:sp>
    </p:spTree>
    <p:extLst>
      <p:ext uri="{BB962C8B-B14F-4D97-AF65-F5344CB8AC3E}">
        <p14:creationId xmlns="" xmlns:p14="http://schemas.microsoft.com/office/powerpoint/2010/main" val="3767473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Hipotez (Denence)</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Denence </a:t>
            </a:r>
            <a:r>
              <a:rPr lang="tr-TR" dirty="0"/>
              <a:t>veya hipotez, basitçe, araştırma sorusuna önceden verilmiş bir yanıt olarak tanımlanabilir. </a:t>
            </a:r>
            <a:endParaRPr lang="tr-TR" dirty="0" smtClean="0"/>
          </a:p>
          <a:p>
            <a:endParaRPr lang="tr-TR" dirty="0" smtClean="0"/>
          </a:p>
          <a:p>
            <a:r>
              <a:rPr lang="tr-TR" dirty="0" smtClean="0"/>
              <a:t>Hipotez, sıklıkla varsayım sözcüğü ile eş anlamlı olarak kullanılmaktadır. Ancak bu kullanım yanlıştır. </a:t>
            </a:r>
          </a:p>
          <a:p>
            <a:endParaRPr lang="tr-TR" dirty="0" smtClean="0"/>
          </a:p>
          <a:p>
            <a:r>
              <a:rPr lang="tr-TR" dirty="0" smtClean="0"/>
              <a:t>Hipotez yazmak, yürüttüğünüz araştırmanın kuramsal temellerinden hareketle tahminler yürütmenize yardımcı olur. </a:t>
            </a:r>
          </a:p>
          <a:p>
            <a:endParaRPr lang="tr-TR" dirty="0" smtClean="0"/>
          </a:p>
        </p:txBody>
      </p:sp>
    </p:spTree>
    <p:extLst>
      <p:ext uri="{BB962C8B-B14F-4D97-AF65-F5344CB8AC3E}">
        <p14:creationId xmlns="" xmlns:p14="http://schemas.microsoft.com/office/powerpoint/2010/main" val="8877006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1096</TotalTime>
  <Words>639</Words>
  <Application>Microsoft Office PowerPoint</Application>
  <PresentationFormat>Özel</PresentationFormat>
  <Paragraphs>65</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Kalabalık</vt:lpstr>
      <vt:lpstr>Sosyal Bilimlerde Araştırma Yöntemleri-II</vt:lpstr>
      <vt:lpstr> Konuyu araştırma problemine daraltma teknikleri  </vt:lpstr>
      <vt:lpstr>Araştırma problemi, konusu ve araştırma soruları</vt:lpstr>
      <vt:lpstr>Araştırma soruları</vt:lpstr>
      <vt:lpstr>Araştırma soruları</vt:lpstr>
      <vt:lpstr>Nitel araştırma soruları</vt:lpstr>
      <vt:lpstr>Nicel araştırma soruları</vt:lpstr>
      <vt:lpstr>Değişken</vt:lpstr>
      <vt:lpstr>Hipotez (Denence) </vt:lpstr>
      <vt:lpstr>Hipotez</vt:lpstr>
      <vt:lpstr>Yararlanılan 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Methods in Social Sciences-II</dc:title>
  <dc:creator>Çağla Kubilay</dc:creator>
  <cp:lastModifiedBy>CAGLA KUBILAY</cp:lastModifiedBy>
  <cp:revision>53</cp:revision>
  <dcterms:created xsi:type="dcterms:W3CDTF">2019-03-10T12:28:32Z</dcterms:created>
  <dcterms:modified xsi:type="dcterms:W3CDTF">2020-02-04T12:14:52Z</dcterms:modified>
</cp:coreProperties>
</file>