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orsagundem.com/anlik-borsa-haberleri/20180209122512"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a:xfrm>
            <a:off x="685800" y="2130425"/>
            <a:ext cx="7772400" cy="3458815"/>
          </a:xfrm>
        </p:spPr>
        <p:txBody>
          <a:bodyPr>
            <a:normAutofit/>
          </a:bodyPr>
          <a:lstStyle/>
          <a:p>
            <a:r>
              <a:rPr lang="tr-TR" dirty="0"/>
              <a:t>KONU 14</a:t>
            </a:r>
            <a:br>
              <a:rPr lang="tr-TR" dirty="0"/>
            </a:br>
            <a:r>
              <a:rPr lang="tr-TR" dirty="0"/>
              <a:t>Yeni İletişim Teknolojileri Halkla </a:t>
            </a:r>
            <a:r>
              <a:rPr lang="tr-TR"/>
              <a:t>İlişkileri Özgürleştirir mi? </a:t>
            </a:r>
            <a:endParaRPr lang="tr-TR" dirty="0"/>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dirty="0"/>
              <a:t>Reklam endüstrisinin interneti yeni bir reklam mecrası olarak belirlemeye yönelik isteği kapitalist birikim rejimi ve onun gereklilikleriyle yakından ilgilidir. Kapitalist ekonomi, bugün sermayenin küresel düzeydeki faaliyetlerini yürütmesinde iletişim teknolojilerine ve internet gibi küresel ağlara ihtiyaç duymaktadır.  Ayrıca sayısal teknoloji ve sayısal iletişim kapitalist ekonominin sermaye birikimin devamı için de gereklidir.</a:t>
            </a:r>
          </a:p>
          <a:p>
            <a:pPr marL="0" indent="0">
              <a:buNone/>
            </a:pPr>
            <a:endParaRPr lang="tr-TR" dirty="0"/>
          </a:p>
        </p:txBody>
      </p:sp>
    </p:spTree>
    <p:extLst>
      <p:ext uri="{BB962C8B-B14F-4D97-AF65-F5344CB8AC3E}">
        <p14:creationId xmlns:p14="http://schemas.microsoft.com/office/powerpoint/2010/main" val="2591485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dirty="0"/>
              <a:t>İnternetin ticarileşmesi süreci: </a:t>
            </a:r>
          </a:p>
          <a:p>
            <a:pPr algn="just">
              <a:lnSpc>
                <a:spcPct val="90000"/>
              </a:lnSpc>
            </a:pPr>
            <a:r>
              <a:rPr lang="tr-TR" altLang="en-US" dirty="0"/>
              <a:t>1. aşama: yarı-kamuya ait yapılanmanın özel sektöre devredilmesi</a:t>
            </a:r>
          </a:p>
          <a:p>
            <a:pPr algn="just">
              <a:lnSpc>
                <a:spcPct val="90000"/>
              </a:lnSpc>
            </a:pPr>
            <a:r>
              <a:rPr lang="tr-TR" altLang="en-US" dirty="0"/>
              <a:t>2. aşama: internetin erişim, içerik alanlarında yatırım yapacak dikey bütünleşmiş şirket kontrolünün oluşturulması</a:t>
            </a:r>
          </a:p>
          <a:p>
            <a:pPr algn="just">
              <a:lnSpc>
                <a:spcPct val="90000"/>
              </a:lnSpc>
            </a:pPr>
            <a:r>
              <a:rPr lang="tr-TR" altLang="en-US" dirty="0"/>
              <a:t>3. aşama: </a:t>
            </a:r>
            <a:r>
              <a:rPr lang="tr-TR" altLang="en-US" dirty="0" err="1"/>
              <a:t>reklamverenlerin</a:t>
            </a:r>
            <a:r>
              <a:rPr lang="tr-TR" altLang="en-US" dirty="0"/>
              <a:t> tüm pazarlama stratejileri içinde interneti dikkate alan bütünleşik pazarlama faaliyetlerini uygulamaları</a:t>
            </a:r>
            <a:endParaRPr lang="tr-TR" dirty="0"/>
          </a:p>
        </p:txBody>
      </p:sp>
    </p:spTree>
    <p:extLst>
      <p:ext uri="{BB962C8B-B14F-4D97-AF65-F5344CB8AC3E}">
        <p14:creationId xmlns:p14="http://schemas.microsoft.com/office/powerpoint/2010/main" val="3440574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dirty="0"/>
              <a:t>İnternet Reklam Endüstrisinin Mevcut Durumu</a:t>
            </a:r>
          </a:p>
          <a:p>
            <a:pPr marL="0" indent="0" algn="just">
              <a:buNone/>
            </a:pPr>
            <a:r>
              <a:rPr lang="tr-TR" altLang="en-US" dirty="0"/>
              <a:t>İnternet reklamcılığında standartlaşma olamamaktadır. Bunun nedenleri:</a:t>
            </a:r>
          </a:p>
          <a:p>
            <a:pPr marL="533400" indent="-533400" algn="just">
              <a:buFont typeface="Wingdings" panose="05000000000000000000" pitchFamily="2" charset="2"/>
              <a:buAutoNum type="arabicPeriod"/>
            </a:pPr>
            <a:r>
              <a:rPr lang="tr-TR" altLang="en-US" dirty="0"/>
              <a:t>Web siteleri üzerindeki trafiği ölçme ilkeleri yokluğu,</a:t>
            </a:r>
          </a:p>
          <a:p>
            <a:pPr marL="533400" indent="-533400" algn="just">
              <a:buFont typeface="Wingdings" panose="05000000000000000000" pitchFamily="2" charset="2"/>
              <a:buAutoNum type="arabicPeriod"/>
            </a:pPr>
            <a:r>
              <a:rPr lang="tr-TR" altLang="en-US" dirty="0"/>
              <a:t>Tüketicinin reklamlara verdiği tepkiyi ölçecek standart bir yöntemin olmaması</a:t>
            </a:r>
          </a:p>
          <a:p>
            <a:pPr marL="533400" indent="-533400" algn="just">
              <a:buFont typeface="Wingdings" panose="05000000000000000000" pitchFamily="2" charset="2"/>
              <a:buAutoNum type="arabicPeriod"/>
            </a:pPr>
            <a:r>
              <a:rPr lang="tr-TR" altLang="en-US" dirty="0"/>
              <a:t>İdeal medya ücretlendirmesinin olmaması</a:t>
            </a:r>
          </a:p>
          <a:p>
            <a:pPr marL="533400" indent="-533400" algn="just">
              <a:buFont typeface="Wingdings" panose="05000000000000000000" pitchFamily="2" charset="2"/>
              <a:buAutoNum type="arabicPeriod"/>
            </a:pPr>
            <a:r>
              <a:rPr lang="tr-TR" altLang="en-US" dirty="0"/>
              <a:t>Genel olarak mecranın kendisinin karmaşık olması standartlaşmayı engellemektedir</a:t>
            </a:r>
          </a:p>
          <a:p>
            <a:pPr marL="0" indent="0">
              <a:buNone/>
            </a:pPr>
            <a:endParaRPr lang="tr-TR" dirty="0"/>
          </a:p>
        </p:txBody>
      </p:sp>
    </p:spTree>
    <p:extLst>
      <p:ext uri="{BB962C8B-B14F-4D97-AF65-F5344CB8AC3E}">
        <p14:creationId xmlns:p14="http://schemas.microsoft.com/office/powerpoint/2010/main" val="3297229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algn="just"/>
            <a:r>
              <a:rPr lang="tr-TR" altLang="en-US" dirty="0"/>
              <a:t>Sayısal bir reklam formatı olarak “arama” </a:t>
            </a:r>
            <a:r>
              <a:rPr lang="tr-TR" altLang="en-US" dirty="0" err="1"/>
              <a:t>reklamverenlerin</a:t>
            </a:r>
            <a:r>
              <a:rPr lang="tr-TR" altLang="en-US" dirty="0"/>
              <a:t> internet şirketlerine site alan adını belirli bir arama kelimesi ve/veya terimi ile ilişkilendirmesi ve/veya listelemesi için ödedikleri ücret bazında yapılmaktadır.</a:t>
            </a:r>
          </a:p>
          <a:p>
            <a:pPr algn="just"/>
            <a:r>
              <a:rPr lang="tr-TR" altLang="en-US" dirty="0"/>
              <a:t>Arama formatı 4 kategoride uygulanmaktadır:</a:t>
            </a:r>
          </a:p>
          <a:p>
            <a:pPr algn="just">
              <a:buNone/>
            </a:pPr>
            <a:r>
              <a:rPr lang="tr-TR" altLang="en-US" dirty="0"/>
              <a:t>   	-ücretli listeleme, </a:t>
            </a:r>
          </a:p>
          <a:p>
            <a:pPr algn="just">
              <a:buNone/>
            </a:pPr>
            <a:r>
              <a:rPr lang="tr-TR" altLang="en-US" dirty="0"/>
              <a:t>	-bağlamsal arama, </a:t>
            </a:r>
          </a:p>
          <a:p>
            <a:pPr algn="just">
              <a:buNone/>
            </a:pPr>
            <a:r>
              <a:rPr lang="tr-TR" altLang="en-US" dirty="0"/>
              <a:t>	-ücretli kapsama, </a:t>
            </a:r>
          </a:p>
          <a:p>
            <a:pPr algn="just">
              <a:buNone/>
            </a:pPr>
            <a:r>
              <a:rPr lang="tr-TR" altLang="en-US" dirty="0"/>
              <a:t>	-site optimizasyonu</a:t>
            </a:r>
          </a:p>
          <a:p>
            <a:pPr marL="0" indent="0">
              <a:buNone/>
            </a:pPr>
            <a:endParaRPr lang="tr-TR" dirty="0"/>
          </a:p>
        </p:txBody>
      </p:sp>
    </p:spTree>
    <p:extLst>
      <p:ext uri="{BB962C8B-B14F-4D97-AF65-F5344CB8AC3E}">
        <p14:creationId xmlns:p14="http://schemas.microsoft.com/office/powerpoint/2010/main" val="1832110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lgn="just">
              <a:buNone/>
            </a:pPr>
            <a:r>
              <a:rPr lang="tr-TR" altLang="en-US" dirty="0"/>
              <a:t>Arama motorlarının internet reklamcılığı için geliştirdiği uygulamalar:</a:t>
            </a:r>
          </a:p>
          <a:p>
            <a:pPr>
              <a:buNone/>
            </a:pPr>
            <a:endParaRPr lang="tr-TR" altLang="en-US" dirty="0"/>
          </a:p>
          <a:p>
            <a:pPr algn="ctr">
              <a:buNone/>
            </a:pPr>
            <a:r>
              <a:rPr lang="tr-TR" altLang="en-US" dirty="0" err="1"/>
              <a:t>Adwords</a:t>
            </a:r>
            <a:endParaRPr lang="tr-TR" altLang="en-US" dirty="0"/>
          </a:p>
          <a:p>
            <a:pPr algn="ctr">
              <a:buNone/>
            </a:pPr>
            <a:r>
              <a:rPr lang="tr-TR" altLang="en-US" dirty="0" err="1"/>
              <a:t>Adsense</a:t>
            </a:r>
            <a:endParaRPr lang="tr-TR" altLang="en-US" dirty="0"/>
          </a:p>
          <a:p>
            <a:pPr marL="0" indent="0">
              <a:buNone/>
            </a:pPr>
            <a:endParaRPr lang="tr-TR" dirty="0"/>
          </a:p>
        </p:txBody>
      </p:sp>
    </p:spTree>
    <p:extLst>
      <p:ext uri="{BB962C8B-B14F-4D97-AF65-F5344CB8AC3E}">
        <p14:creationId xmlns:p14="http://schemas.microsoft.com/office/powerpoint/2010/main" val="1423961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b="1" dirty="0"/>
              <a:t>Derinleşen Ticarileşme: Sosyal Ağlar ve </a:t>
            </a:r>
            <a:r>
              <a:rPr lang="tr-TR" altLang="en-US" b="1" dirty="0" err="1"/>
              <a:t>Viral</a:t>
            </a:r>
            <a:r>
              <a:rPr lang="tr-TR" altLang="en-US" b="1" dirty="0"/>
              <a:t> Reklamcılık</a:t>
            </a:r>
          </a:p>
          <a:p>
            <a:pPr marL="0" indent="0" algn="just">
              <a:lnSpc>
                <a:spcPct val="80000"/>
              </a:lnSpc>
              <a:buNone/>
            </a:pPr>
            <a:r>
              <a:rPr lang="tr-TR" altLang="en-US" dirty="0" err="1"/>
              <a:t>Reklamverenler</a:t>
            </a:r>
            <a:r>
              <a:rPr lang="tr-TR" altLang="en-US" dirty="0"/>
              <a:t>, reklamlarının olabildiğince çok sayıda tüketici tarafından, olabildiğince çok sayıda görülmesini ve tüketici sadakatini yaratmaya çalışırlar.</a:t>
            </a:r>
          </a:p>
          <a:p>
            <a:pPr marL="0" indent="0" algn="just">
              <a:lnSpc>
                <a:spcPct val="80000"/>
              </a:lnSpc>
              <a:buNone/>
            </a:pPr>
            <a:r>
              <a:rPr lang="tr-TR" altLang="en-US" dirty="0"/>
              <a:t>Profesyonel anlamda içerik üretici olmayanların, profesyonel sürece katılmaları veya kendilerinin içerik üreterek internet üzerindeki sosyal paylaşım platformlarında paylaşmaları son yıllarda reklam endüstrisinde yoğun olarak kullanılmaktadır. Bu tür reklam kampanyaları içinde en çok bilineni 2007 de </a:t>
            </a:r>
            <a:r>
              <a:rPr lang="tr-TR" altLang="en-US" dirty="0" err="1"/>
              <a:t>Dove</a:t>
            </a:r>
            <a:r>
              <a:rPr lang="tr-TR" altLang="en-US" dirty="0"/>
              <a:t> markası için yapılan uygulamadır</a:t>
            </a:r>
            <a:endParaRPr lang="tr-TR" dirty="0"/>
          </a:p>
        </p:txBody>
      </p:sp>
    </p:spTree>
    <p:extLst>
      <p:ext uri="{BB962C8B-B14F-4D97-AF65-F5344CB8AC3E}">
        <p14:creationId xmlns:p14="http://schemas.microsoft.com/office/powerpoint/2010/main" val="348725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altLang="en-US" dirty="0"/>
              <a:t>Kullanıcının ürettiği reklamcılık eğiliminin bir yansıması olarak düşünülebilecek </a:t>
            </a:r>
            <a:r>
              <a:rPr lang="tr-TR" altLang="en-US" dirty="0" err="1"/>
              <a:t>viral</a:t>
            </a:r>
            <a:r>
              <a:rPr lang="tr-TR" altLang="en-US" dirty="0"/>
              <a:t> reklamcılık, ağırlıklı olarak internet ortamında video formatında uygulanmaktadır. Bunun ülkemizdeki en iyi örnekleri: “Eski Sevgiliye Kapak ve Gitti Gidiyor”</a:t>
            </a:r>
          </a:p>
          <a:p>
            <a:pPr>
              <a:lnSpc>
                <a:spcPct val="90000"/>
              </a:lnSpc>
            </a:pPr>
            <a:r>
              <a:rPr lang="tr-TR" altLang="en-US" dirty="0"/>
              <a:t>Twitter kullanıcılarının % 36’sı günde en az 1 kez </a:t>
            </a:r>
            <a:r>
              <a:rPr lang="tr-TR" altLang="en-US" dirty="0" err="1"/>
              <a:t>tweet’liyor</a:t>
            </a:r>
            <a:r>
              <a:rPr lang="tr-TR" altLang="en-US" dirty="0"/>
              <a:t>.</a:t>
            </a:r>
          </a:p>
          <a:p>
            <a:pPr>
              <a:lnSpc>
                <a:spcPct val="90000"/>
              </a:lnSpc>
            </a:pPr>
            <a:r>
              <a:rPr lang="tr-TR" altLang="en-US" dirty="0" err="1"/>
              <a:t>Digital</a:t>
            </a:r>
            <a:r>
              <a:rPr lang="tr-TR" altLang="en-US" dirty="0"/>
              <a:t> ortamda içeriğin %73’ü sosyal medya üzerinden dağıtılıyor.</a:t>
            </a:r>
          </a:p>
          <a:p>
            <a:pPr>
              <a:lnSpc>
                <a:spcPct val="90000"/>
              </a:lnSpc>
            </a:pPr>
            <a:r>
              <a:rPr lang="tr-TR" altLang="en-US" dirty="0"/>
              <a:t>Youtube’da günde 4 milyar video seyrediliyor</a:t>
            </a:r>
          </a:p>
          <a:p>
            <a:pPr>
              <a:lnSpc>
                <a:spcPct val="90000"/>
              </a:lnSpc>
            </a:pPr>
            <a:r>
              <a:rPr lang="tr-TR" altLang="en-US" dirty="0"/>
              <a:t>Youtube ziyaretçileri sitede ayda 2,9 milyar saat harcıyor.</a:t>
            </a:r>
          </a:p>
          <a:p>
            <a:pPr>
              <a:lnSpc>
                <a:spcPct val="90000"/>
              </a:lnSpc>
            </a:pPr>
            <a:r>
              <a:rPr lang="tr-TR" altLang="en-US" dirty="0"/>
              <a:t>Facebook’a ayda 20 milyon video yükleniyor.</a:t>
            </a:r>
          </a:p>
          <a:p>
            <a:pPr>
              <a:lnSpc>
                <a:spcPct val="90000"/>
              </a:lnSpc>
            </a:pPr>
            <a:r>
              <a:rPr lang="tr-TR" altLang="en-US" dirty="0"/>
              <a:t>Facebook’ta her kullanıcı ayda ortalama 70 içerik paylaşıyor.</a:t>
            </a:r>
          </a:p>
          <a:p>
            <a:pPr algn="ctr">
              <a:lnSpc>
                <a:spcPct val="90000"/>
              </a:lnSpc>
              <a:buNone/>
            </a:pPr>
            <a:r>
              <a:rPr lang="tr-TR" altLang="en-US" dirty="0"/>
              <a:t>(Aralık 2012, </a:t>
            </a:r>
            <a:r>
              <a:rPr lang="tr-TR" altLang="en-US" dirty="0" err="1"/>
              <a:t>Digital</a:t>
            </a:r>
            <a:r>
              <a:rPr lang="tr-TR" altLang="en-US" dirty="0"/>
              <a:t> Age)</a:t>
            </a:r>
          </a:p>
          <a:p>
            <a:pPr marL="0" indent="0">
              <a:buNone/>
            </a:pPr>
            <a:endParaRPr lang="tr-TR" dirty="0"/>
          </a:p>
        </p:txBody>
      </p:sp>
    </p:spTree>
    <p:extLst>
      <p:ext uri="{BB962C8B-B14F-4D97-AF65-F5344CB8AC3E}">
        <p14:creationId xmlns:p14="http://schemas.microsoft.com/office/powerpoint/2010/main" val="3824528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altLang="en-US" dirty="0" err="1"/>
              <a:t>Nielsen’in</a:t>
            </a:r>
            <a:r>
              <a:rPr lang="tr-TR" altLang="en-US" dirty="0"/>
              <a:t> dünya çapında 56 ülkeden katılımcıyla gerçekleştirdiği </a:t>
            </a:r>
            <a:r>
              <a:rPr lang="tr-TR" altLang="en-US" dirty="0" err="1"/>
              <a:t>digitalin</a:t>
            </a:r>
            <a:r>
              <a:rPr lang="tr-TR" altLang="en-US" dirty="0"/>
              <a:t> market alışverişleri üzerindeki etkisini sorguladığı araştırmaya göre son iki yıl içinde global tüketicilerin online kaynaklar üzerinden gıda ve içecek kategorisinde alışveriş yapma niyetleri %44 arttı. (Ekim 2012, </a:t>
            </a:r>
            <a:r>
              <a:rPr lang="tr-TR" altLang="en-US" dirty="0" err="1"/>
              <a:t>Digital</a:t>
            </a:r>
            <a:r>
              <a:rPr lang="tr-TR" altLang="en-US" dirty="0"/>
              <a:t> Age)</a:t>
            </a:r>
          </a:p>
          <a:p>
            <a:pPr marL="0" indent="0">
              <a:buNone/>
            </a:pPr>
            <a:endParaRPr lang="tr-TR" dirty="0"/>
          </a:p>
        </p:txBody>
      </p:sp>
    </p:spTree>
    <p:extLst>
      <p:ext uri="{BB962C8B-B14F-4D97-AF65-F5344CB8AC3E}">
        <p14:creationId xmlns:p14="http://schemas.microsoft.com/office/powerpoint/2010/main" val="3042952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algn="just"/>
            <a:r>
              <a:rPr lang="tr-TR" altLang="en-US" dirty="0"/>
              <a:t>Sosyal ağların reklam endüstrisi ile birleşmesine örnek gösterilebilecek uygulama: </a:t>
            </a:r>
            <a:r>
              <a:rPr lang="tr-TR" altLang="en-US" dirty="0" err="1"/>
              <a:t>facebook</a:t>
            </a:r>
            <a:r>
              <a:rPr lang="tr-TR" altLang="en-US" dirty="0"/>
              <a:t> ve amazon.com birleşmesidir. </a:t>
            </a:r>
          </a:p>
          <a:p>
            <a:pPr algn="just">
              <a:buNone/>
            </a:pPr>
            <a:endParaRPr lang="tr-TR" altLang="en-US" dirty="0"/>
          </a:p>
          <a:p>
            <a:pPr algn="just"/>
            <a:r>
              <a:rPr lang="tr-TR" altLang="en-US" dirty="0"/>
              <a:t>Facebook’un kurucusu sosyal alışveriş kavramının çalışma prensibini: “İnsanlar insanları etkiler. Bir kişiyi güvenilir bir arkadaşın verdiği tavsiyeden daha fazla etkileyen başka bir şey de yoktur” olarak açıklamıştır. </a:t>
            </a:r>
          </a:p>
          <a:p>
            <a:pPr marL="0" indent="0">
              <a:buNone/>
            </a:pPr>
            <a:endParaRPr lang="tr-TR" dirty="0"/>
          </a:p>
        </p:txBody>
      </p:sp>
    </p:spTree>
    <p:extLst>
      <p:ext uri="{BB962C8B-B14F-4D97-AF65-F5344CB8AC3E}">
        <p14:creationId xmlns:p14="http://schemas.microsoft.com/office/powerpoint/2010/main" val="4238206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altLang="en-US" dirty="0"/>
              <a:t>Sosyal ağlar ve paylaşım sitelerinin internet reklamcılığında bir başka kullanımı hedeflenmiş reklamdır. Bu uygulamaya örnek olarak </a:t>
            </a:r>
            <a:r>
              <a:rPr lang="tr-TR" altLang="en-US" dirty="0" err="1"/>
              <a:t>Myspace</a:t>
            </a:r>
            <a:r>
              <a:rPr lang="tr-TR" altLang="en-US" dirty="0"/>
              <a:t> ve </a:t>
            </a:r>
            <a:r>
              <a:rPr lang="tr-TR" altLang="en-US" dirty="0" err="1"/>
              <a:t>Yahoo</a:t>
            </a:r>
            <a:r>
              <a:rPr lang="tr-TR" altLang="en-US" dirty="0"/>
              <a:t> verilebilir.</a:t>
            </a:r>
          </a:p>
          <a:p>
            <a:pPr marL="0" indent="0" algn="just">
              <a:lnSpc>
                <a:spcPct val="80000"/>
              </a:lnSpc>
              <a:buNone/>
            </a:pPr>
            <a:r>
              <a:rPr lang="tr-TR" dirty="0"/>
              <a:t>ÖZETLE;</a:t>
            </a:r>
          </a:p>
          <a:p>
            <a:pPr marL="0" indent="0" algn="just">
              <a:lnSpc>
                <a:spcPct val="80000"/>
              </a:lnSpc>
              <a:buNone/>
            </a:pPr>
            <a:r>
              <a:rPr lang="tr-TR" altLang="en-US" dirty="0"/>
              <a:t>-Daha az maliyetle daha iyi sonuç imkanı veren internet reklamcılığı uygulamaları, doğrudan tüketicinin kendisini dağıtıcı konumuna getirmesi nedeniyle eleştiriye açık bir formattır. Ayrıca kullanıcıların yetenekleri bu uygulamalarla ticarileştirilmektedir. </a:t>
            </a:r>
          </a:p>
          <a:p>
            <a:pPr marL="0" indent="0" algn="just">
              <a:lnSpc>
                <a:spcPct val="80000"/>
              </a:lnSpc>
              <a:buNone/>
            </a:pPr>
            <a:r>
              <a:rPr lang="tr-TR" altLang="en-US" dirty="0"/>
              <a:t>-İnternet reklamcılığı pazarında pay dağılımında adaletsizlik vardır. </a:t>
            </a:r>
          </a:p>
          <a:p>
            <a:pPr marL="0" indent="0" algn="just">
              <a:lnSpc>
                <a:spcPct val="80000"/>
              </a:lnSpc>
              <a:buNone/>
            </a:pPr>
            <a:r>
              <a:rPr lang="tr-TR" altLang="en-US" dirty="0"/>
              <a:t>-Son olarak internet reklamcılığı dünyasındaki ticarileşmenin kaygı verici olduğunu söylemek mümkündür.</a:t>
            </a:r>
          </a:p>
          <a:p>
            <a:pPr marL="0" indent="0">
              <a:buNone/>
            </a:pPr>
            <a:endParaRPr lang="tr-TR" dirty="0"/>
          </a:p>
        </p:txBody>
      </p:sp>
    </p:spTree>
    <p:extLst>
      <p:ext uri="{BB962C8B-B14F-4D97-AF65-F5344CB8AC3E}">
        <p14:creationId xmlns:p14="http://schemas.microsoft.com/office/powerpoint/2010/main" val="4003291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a:t>Teknolojinin toplum ve sosyal sistemler üzerindeki etkisi:</a:t>
            </a:r>
          </a:p>
          <a:p>
            <a:pPr marL="0" indent="0">
              <a:buNone/>
            </a:pPr>
            <a:r>
              <a:rPr lang="tr-TR" dirty="0"/>
              <a:t> </a:t>
            </a:r>
            <a:r>
              <a:rPr lang="tr-TR" b="1" dirty="0"/>
              <a:t>**“</a:t>
            </a:r>
            <a:r>
              <a:rPr lang="tr-TR" b="1" dirty="0" err="1"/>
              <a:t>tekno</a:t>
            </a:r>
            <a:r>
              <a:rPr lang="tr-TR" b="1" dirty="0"/>
              <a:t>-iyimserler”</a:t>
            </a:r>
          </a:p>
          <a:p>
            <a:pPr marL="0" indent="0">
              <a:buNone/>
            </a:pPr>
            <a:r>
              <a:rPr lang="tr-TR" dirty="0"/>
              <a:t>-teknolojinin potansiyeli</a:t>
            </a:r>
          </a:p>
          <a:p>
            <a:pPr marL="0" indent="0">
              <a:buNone/>
            </a:pPr>
            <a:r>
              <a:rPr lang="tr-TR" dirty="0"/>
              <a:t>-katılımcı etkisi</a:t>
            </a:r>
          </a:p>
          <a:p>
            <a:pPr marL="0" indent="0">
              <a:buNone/>
            </a:pPr>
            <a:r>
              <a:rPr lang="tr-TR" dirty="0"/>
              <a:t>-demokratik nitelikler </a:t>
            </a:r>
            <a:r>
              <a:rPr lang="tr-TR" dirty="0">
                <a:sym typeface="Wingdings" panose="05000000000000000000" pitchFamily="2" charset="2"/>
              </a:rPr>
              <a:t> toplumlar demokratikleşecek</a:t>
            </a:r>
          </a:p>
          <a:p>
            <a:pPr marL="0" indent="0">
              <a:buNone/>
            </a:pPr>
            <a:r>
              <a:rPr lang="tr-TR" b="1" dirty="0">
                <a:sym typeface="Wingdings" panose="05000000000000000000" pitchFamily="2" charset="2"/>
              </a:rPr>
              <a:t>**</a:t>
            </a:r>
            <a:r>
              <a:rPr lang="tr-TR" b="1" dirty="0"/>
              <a:t>“</a:t>
            </a:r>
            <a:r>
              <a:rPr lang="tr-TR" b="1" dirty="0" err="1"/>
              <a:t>tekno</a:t>
            </a:r>
            <a:r>
              <a:rPr lang="tr-TR" b="1" dirty="0"/>
              <a:t>-kötümserler”</a:t>
            </a:r>
          </a:p>
          <a:p>
            <a:pPr marL="0" indent="0">
              <a:buNone/>
            </a:pPr>
            <a:r>
              <a:rPr lang="tr-TR" dirty="0"/>
              <a:t>-aracın metalaşması, </a:t>
            </a:r>
          </a:p>
          <a:p>
            <a:pPr marL="0" indent="0">
              <a:buNone/>
            </a:pPr>
            <a:r>
              <a:rPr lang="tr-TR" dirty="0"/>
              <a:t>-gözetim, </a:t>
            </a:r>
          </a:p>
          <a:p>
            <a:pPr marL="0" indent="0">
              <a:buNone/>
            </a:pPr>
            <a:r>
              <a:rPr lang="tr-TR" dirty="0"/>
              <a:t>-aracın sahipliği </a:t>
            </a:r>
          </a:p>
          <a:p>
            <a:pPr marL="0" indent="0">
              <a:buNone/>
            </a:pPr>
            <a:r>
              <a:rPr lang="tr-TR" dirty="0"/>
              <a:t>-iktidar ilişkileri </a:t>
            </a:r>
            <a:r>
              <a:rPr lang="tr-TR" dirty="0">
                <a:sym typeface="Wingdings" panose="05000000000000000000" pitchFamily="2" charset="2"/>
              </a:rPr>
              <a:t></a:t>
            </a:r>
            <a:r>
              <a:rPr lang="tr-TR" dirty="0"/>
              <a:t> var olan eşitsizlikler artacak</a:t>
            </a:r>
          </a:p>
        </p:txBody>
      </p:sp>
    </p:spTree>
    <p:extLst>
      <p:ext uri="{BB962C8B-B14F-4D97-AF65-F5344CB8AC3E}">
        <p14:creationId xmlns:p14="http://schemas.microsoft.com/office/powerpoint/2010/main" val="330080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Sanal Ortamda Gerçek Amaçlar: İnternet Reklamcılığının Ekonomi Politik Analizi</a:t>
            </a:r>
          </a:p>
          <a:p>
            <a:pPr marL="0" indent="0">
              <a:buNone/>
            </a:pPr>
            <a:r>
              <a:rPr lang="tr-TR" altLang="en-US" b="1" dirty="0"/>
              <a:t>Yazar</a:t>
            </a:r>
            <a:r>
              <a:rPr lang="tr-TR" altLang="en-US" dirty="0"/>
              <a:t>: AYLİN AYDOĞAN- ÖZGÜN DİNÇER</a:t>
            </a:r>
          </a:p>
          <a:p>
            <a:pPr marL="0" indent="0">
              <a:buNone/>
            </a:pPr>
            <a:r>
              <a:rPr lang="tr-TR" altLang="en-US" dirty="0"/>
              <a:t>İçinde: Becerikli, Sema (2011).  </a:t>
            </a:r>
            <a:r>
              <a:rPr lang="tr-TR" altLang="en-US" i="1" dirty="0"/>
              <a:t>Halkla İlişkiler ve Reklamın Anatomisi, Eleştirel Bir Kavrayış</a:t>
            </a:r>
            <a:r>
              <a:rPr lang="tr-TR" altLang="en-US" dirty="0"/>
              <a:t>, Ankara, Ütopya</a:t>
            </a:r>
          </a:p>
          <a:p>
            <a:pPr marL="0" indent="0">
              <a:buNone/>
            </a:pPr>
            <a:r>
              <a:rPr lang="tr-TR" dirty="0" err="1"/>
              <a:t>ss</a:t>
            </a:r>
            <a:r>
              <a:rPr lang="tr-TR" dirty="0"/>
              <a:t>. 244-263</a:t>
            </a:r>
          </a:p>
        </p:txBody>
      </p:sp>
    </p:spTree>
    <p:extLst>
      <p:ext uri="{BB962C8B-B14F-4D97-AF65-F5344CB8AC3E}">
        <p14:creationId xmlns:p14="http://schemas.microsoft.com/office/powerpoint/2010/main" val="4152817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Teknolojik ilerlemeler, ekonomik, toplumsal ve siyasal bir dizi gelişmeyle birlikte kitle iletişimden farklı yeni bir iletişim ortamının doğuşunda ve medya endüstrisinde değişimde etkili olmuştur. </a:t>
            </a:r>
          </a:p>
          <a:p>
            <a:pPr marL="0" indent="0">
              <a:buNone/>
            </a:pPr>
            <a:endParaRPr lang="tr-TR" dirty="0"/>
          </a:p>
          <a:p>
            <a:pPr marL="0" indent="0">
              <a:buNone/>
            </a:pPr>
            <a:r>
              <a:rPr lang="tr-TR" dirty="0"/>
              <a:t>Teknolojik </a:t>
            </a:r>
            <a:r>
              <a:rPr lang="tr-TR" dirty="0" err="1"/>
              <a:t>yöndeşme</a:t>
            </a:r>
            <a:r>
              <a:rPr lang="tr-TR" dirty="0"/>
              <a:t> olarak adlandırılabilecek bu değişim daha önceleri farklı içerik ve hizmet uygulamaları için kullanılan farklı alt yapılar arasındaki sınırların aşındığı ve kitle iletişimi, noktadan noktaya iletişim gibi ayrımların gereksiz hale geldiği bir teknolojik yeniden yapılanmaya işaret etmektedir. </a:t>
            </a:r>
          </a:p>
        </p:txBody>
      </p:sp>
    </p:spTree>
    <p:extLst>
      <p:ext uri="{BB962C8B-B14F-4D97-AF65-F5344CB8AC3E}">
        <p14:creationId xmlns:p14="http://schemas.microsoft.com/office/powerpoint/2010/main" val="2882586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dirty="0"/>
              <a:t>Teknolojik </a:t>
            </a:r>
            <a:r>
              <a:rPr lang="tr-TR" dirty="0" err="1"/>
              <a:t>yöndeşme</a:t>
            </a:r>
            <a:r>
              <a:rPr lang="tr-TR" dirty="0"/>
              <a:t> sürecinden beklenen ekonomik kazanım: internet gibi yeni iletişim teknolojileri aracılığıyla sunulan yeni içerik ve hizmet uygulamaları, medya endüstrisi yatırımcıları için yeni fırsatlar oldu. Bu ortamdan en üst düzeyde faydalanan endüstrilerden biri de “reklam endüstrisi” </a:t>
            </a:r>
            <a:r>
              <a:rPr lang="tr-TR" dirty="0" err="1"/>
              <a:t>dir</a:t>
            </a:r>
            <a:r>
              <a:rPr lang="tr-TR" dirty="0"/>
              <a:t>.</a:t>
            </a:r>
          </a:p>
          <a:p>
            <a:pPr marL="0" indent="0">
              <a:buNone/>
            </a:pPr>
            <a:r>
              <a:rPr lang="tr-TR" altLang="en-US" dirty="0"/>
              <a:t>Reklam endüstrisi;</a:t>
            </a:r>
          </a:p>
          <a:p>
            <a:pPr marL="0" indent="0">
              <a:buNone/>
            </a:pPr>
            <a:r>
              <a:rPr lang="tr-TR" dirty="0"/>
              <a:t>-İnternetin enformasyon toplama, işleme, saklama, dağıtma süreçlerine hız ve geniş kapasitesi</a:t>
            </a:r>
          </a:p>
          <a:p>
            <a:pPr marL="0" indent="0">
              <a:buNone/>
            </a:pPr>
            <a:r>
              <a:rPr lang="tr-TR" dirty="0"/>
              <a:t>-İnternet kullanıcılarının ağ üzerindeki faaliyetlerini takip edebilen yazılımlar,</a:t>
            </a:r>
          </a:p>
          <a:p>
            <a:pPr marL="0" indent="0">
              <a:buNone/>
            </a:pPr>
            <a:r>
              <a:rPr lang="tr-TR" dirty="0"/>
              <a:t>-Farklı medya ortamlarında kodlanmış verileri aktarabilme özellikleri reklamcılık alanına avantajlar sağlamıştır.</a:t>
            </a:r>
          </a:p>
          <a:p>
            <a:pPr marL="0" indent="0">
              <a:buNone/>
            </a:pPr>
            <a:endParaRPr lang="tr-TR" dirty="0"/>
          </a:p>
        </p:txBody>
      </p:sp>
    </p:spTree>
    <p:extLst>
      <p:ext uri="{BB962C8B-B14F-4D97-AF65-F5344CB8AC3E}">
        <p14:creationId xmlns:p14="http://schemas.microsoft.com/office/powerpoint/2010/main" val="490420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algn="just"/>
            <a:r>
              <a:rPr lang="tr-TR" altLang="en-US" dirty="0"/>
              <a:t>Reklam bugün ağ üzerindeki uygulamaların en büyük gelir kaynağıdır. </a:t>
            </a:r>
          </a:p>
          <a:p>
            <a:pPr algn="just"/>
            <a:r>
              <a:rPr lang="tr-TR" altLang="en-US" dirty="0"/>
              <a:t>Dünya Gazeteciler Birliği’nin dünya toplam reklam pazarının 2009 yılında 479 milyar dolara, 2010 yılında 500 milyar dolara ulaşmasını beklediğini açıklamıştır. Bu Pazar içinde internetin payı gittikçe artmaktadır.</a:t>
            </a:r>
          </a:p>
          <a:p>
            <a:pPr marL="0" indent="0">
              <a:buNone/>
            </a:pPr>
            <a:endParaRPr lang="tr-TR" dirty="0"/>
          </a:p>
        </p:txBody>
      </p:sp>
    </p:spTree>
    <p:extLst>
      <p:ext uri="{BB962C8B-B14F-4D97-AF65-F5344CB8AC3E}">
        <p14:creationId xmlns:p14="http://schemas.microsoft.com/office/powerpoint/2010/main" val="75685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88640"/>
            <a:ext cx="8856984" cy="6624736"/>
          </a:xfrm>
        </p:spPr>
        <p:txBody>
          <a:bodyPr>
            <a:normAutofit fontScale="92500" lnSpcReduction="20000"/>
          </a:bodyPr>
          <a:lstStyle/>
          <a:p>
            <a:pPr marL="0" indent="0">
              <a:buNone/>
            </a:pPr>
            <a:r>
              <a:rPr lang="tr-TR" b="1" dirty="0"/>
              <a:t>Dünya'da dijital reklam pazarı 40,1 milyar dolara ulaştı </a:t>
            </a:r>
          </a:p>
          <a:p>
            <a:pPr marL="0" indent="0">
              <a:buNone/>
            </a:pPr>
            <a:r>
              <a:rPr lang="en-GB" dirty="0"/>
              <a:t>09 </a:t>
            </a:r>
            <a:r>
              <a:rPr lang="en-GB" dirty="0" err="1"/>
              <a:t>Şubat</a:t>
            </a:r>
            <a:r>
              <a:rPr lang="en-GB" dirty="0"/>
              <a:t> 2018</a:t>
            </a:r>
            <a:endParaRPr lang="tr-TR" dirty="0"/>
          </a:p>
          <a:p>
            <a:pPr marL="0" indent="0">
              <a:buNone/>
            </a:pPr>
            <a:r>
              <a:rPr lang="en-GB" b="1" dirty="0" err="1"/>
              <a:t>Dijital</a:t>
            </a:r>
            <a:r>
              <a:rPr lang="en-GB" b="1" dirty="0"/>
              <a:t> </a:t>
            </a:r>
            <a:r>
              <a:rPr lang="en-GB" b="1" dirty="0" err="1"/>
              <a:t>reklamlar</a:t>
            </a:r>
            <a:r>
              <a:rPr lang="en-GB" b="1" dirty="0"/>
              <a:t> </a:t>
            </a:r>
            <a:r>
              <a:rPr lang="en-GB" dirty="0" err="1"/>
              <a:t>yıllar</a:t>
            </a:r>
            <a:r>
              <a:rPr lang="en-GB" dirty="0"/>
              <a:t> </a:t>
            </a:r>
            <a:r>
              <a:rPr lang="en-GB" dirty="0" err="1"/>
              <a:t>içinde</a:t>
            </a:r>
            <a:r>
              <a:rPr lang="en-GB" dirty="0"/>
              <a:t> </a:t>
            </a:r>
            <a:r>
              <a:rPr lang="en-GB" dirty="0" err="1"/>
              <a:t>gösterdiği</a:t>
            </a:r>
            <a:r>
              <a:rPr lang="en-GB" dirty="0"/>
              <a:t> </a:t>
            </a:r>
            <a:r>
              <a:rPr lang="en-GB" dirty="0" err="1"/>
              <a:t>gelişimle</a:t>
            </a:r>
            <a:r>
              <a:rPr lang="en-GB" dirty="0"/>
              <a:t> </a:t>
            </a:r>
            <a:r>
              <a:rPr lang="en-GB" dirty="0" err="1"/>
              <a:t>beraber</a:t>
            </a:r>
            <a:r>
              <a:rPr lang="tr-TR" dirty="0"/>
              <a:t> </a:t>
            </a:r>
            <a:r>
              <a:rPr lang="en-GB" dirty="0" err="1"/>
              <a:t>toplamdan</a:t>
            </a:r>
            <a:r>
              <a:rPr lang="en-GB" dirty="0"/>
              <a:t> </a:t>
            </a:r>
            <a:r>
              <a:rPr lang="en-GB" dirty="0" err="1"/>
              <a:t>aldığı</a:t>
            </a:r>
            <a:r>
              <a:rPr lang="en-GB" dirty="0"/>
              <a:t> </a:t>
            </a:r>
            <a:r>
              <a:rPr lang="en-GB" dirty="0" err="1"/>
              <a:t>payı</a:t>
            </a:r>
            <a:r>
              <a:rPr lang="en-GB" dirty="0"/>
              <a:t> </a:t>
            </a:r>
            <a:r>
              <a:rPr lang="en-GB" dirty="0" err="1"/>
              <a:t>arttırarak</a:t>
            </a:r>
            <a:r>
              <a:rPr lang="en-GB" dirty="0"/>
              <a:t> </a:t>
            </a:r>
            <a:r>
              <a:rPr lang="en-GB" b="1" dirty="0" err="1"/>
              <a:t>ikinci</a:t>
            </a:r>
            <a:r>
              <a:rPr lang="en-GB" b="1" dirty="0"/>
              <a:t> </a:t>
            </a:r>
            <a:r>
              <a:rPr lang="en-GB" b="1" dirty="0" err="1"/>
              <a:t>büyük</a:t>
            </a:r>
            <a:r>
              <a:rPr lang="en-GB" b="1" dirty="0"/>
              <a:t> </a:t>
            </a:r>
            <a:r>
              <a:rPr lang="tr-TR" b="1" dirty="0"/>
              <a:t> </a:t>
            </a:r>
            <a:r>
              <a:rPr lang="en-GB" b="1" dirty="0" err="1"/>
              <a:t>mecra</a:t>
            </a:r>
            <a:r>
              <a:rPr lang="en-GB" b="1" dirty="0"/>
              <a:t> </a:t>
            </a:r>
            <a:r>
              <a:rPr lang="en-GB" dirty="0" err="1"/>
              <a:t>konumunda</a:t>
            </a:r>
            <a:r>
              <a:rPr lang="en-GB" dirty="0"/>
              <a:t> </a:t>
            </a:r>
            <a:r>
              <a:rPr lang="en-GB" dirty="0" err="1"/>
              <a:t>yer</a:t>
            </a:r>
            <a:r>
              <a:rPr lang="tr-TR" dirty="0"/>
              <a:t> </a:t>
            </a:r>
            <a:r>
              <a:rPr lang="en-GB" dirty="0" err="1"/>
              <a:t>alıyor</a:t>
            </a:r>
            <a:r>
              <a:rPr lang="en-GB" dirty="0"/>
              <a:t>. </a:t>
            </a:r>
            <a:r>
              <a:rPr lang="en-GB" dirty="0" err="1"/>
              <a:t>Tüm</a:t>
            </a:r>
            <a:r>
              <a:rPr lang="en-GB" dirty="0"/>
              <a:t> </a:t>
            </a:r>
            <a:r>
              <a:rPr lang="en-GB" dirty="0" err="1"/>
              <a:t>dünyada</a:t>
            </a:r>
            <a:r>
              <a:rPr lang="en-GB" dirty="0"/>
              <a:t> </a:t>
            </a:r>
            <a:r>
              <a:rPr lang="en-GB" dirty="0" err="1"/>
              <a:t>olduğu</a:t>
            </a:r>
            <a:r>
              <a:rPr lang="en-GB" dirty="0"/>
              <a:t> </a:t>
            </a:r>
            <a:r>
              <a:rPr lang="en-GB" dirty="0" err="1"/>
              <a:t>gibi</a:t>
            </a:r>
            <a:r>
              <a:rPr lang="en-GB" dirty="0"/>
              <a:t> </a:t>
            </a:r>
            <a:r>
              <a:rPr lang="tr-TR" dirty="0"/>
              <a:t> </a:t>
            </a:r>
            <a:r>
              <a:rPr lang="en-GB" dirty="0" err="1"/>
              <a:t>Türkiye'de</a:t>
            </a:r>
            <a:r>
              <a:rPr lang="en-GB" dirty="0"/>
              <a:t> </a:t>
            </a:r>
            <a:r>
              <a:rPr lang="en-GB" dirty="0" err="1"/>
              <a:t>bu</a:t>
            </a:r>
            <a:r>
              <a:rPr lang="en-GB" dirty="0"/>
              <a:t> </a:t>
            </a:r>
            <a:r>
              <a:rPr lang="en-GB" dirty="0" err="1"/>
              <a:t>çekim</a:t>
            </a:r>
            <a:r>
              <a:rPr lang="en-GB" dirty="0"/>
              <a:t> </a:t>
            </a:r>
            <a:r>
              <a:rPr lang="en-GB" dirty="0" err="1"/>
              <a:t>gücünden</a:t>
            </a:r>
            <a:r>
              <a:rPr lang="tr-TR" dirty="0"/>
              <a:t> </a:t>
            </a:r>
            <a:r>
              <a:rPr lang="en-GB" dirty="0" err="1"/>
              <a:t>etkilenerek</a:t>
            </a:r>
            <a:r>
              <a:rPr lang="en-GB" dirty="0"/>
              <a:t> </a:t>
            </a:r>
            <a:r>
              <a:rPr lang="en-GB" dirty="0" err="1"/>
              <a:t>dijital</a:t>
            </a:r>
            <a:r>
              <a:rPr lang="en-GB" dirty="0"/>
              <a:t> </a:t>
            </a:r>
            <a:r>
              <a:rPr lang="en-GB" dirty="0" err="1"/>
              <a:t>reklam</a:t>
            </a:r>
            <a:r>
              <a:rPr lang="en-GB" dirty="0"/>
              <a:t> </a:t>
            </a:r>
            <a:r>
              <a:rPr lang="tr-TR" dirty="0"/>
              <a:t> </a:t>
            </a:r>
            <a:r>
              <a:rPr lang="en-GB" dirty="0" err="1"/>
              <a:t>pazarına</a:t>
            </a:r>
            <a:r>
              <a:rPr lang="en-GB" dirty="0"/>
              <a:t> her </a:t>
            </a:r>
            <a:r>
              <a:rPr lang="en-GB" dirty="0" err="1"/>
              <a:t>geçen</a:t>
            </a:r>
            <a:r>
              <a:rPr lang="en-GB" dirty="0"/>
              <a:t> </a:t>
            </a:r>
            <a:r>
              <a:rPr lang="en-GB" dirty="0" err="1"/>
              <a:t>gün</a:t>
            </a:r>
            <a:r>
              <a:rPr lang="en-GB" dirty="0"/>
              <a:t> </a:t>
            </a:r>
            <a:r>
              <a:rPr lang="en-GB" dirty="0" err="1"/>
              <a:t>daha</a:t>
            </a:r>
            <a:r>
              <a:rPr lang="en-GB" dirty="0"/>
              <a:t> </a:t>
            </a:r>
            <a:r>
              <a:rPr lang="en-GB" dirty="0" err="1"/>
              <a:t>çok</a:t>
            </a:r>
            <a:r>
              <a:rPr lang="en-GB" dirty="0"/>
              <a:t> </a:t>
            </a:r>
            <a:r>
              <a:rPr lang="en-GB" dirty="0" err="1"/>
              <a:t>dahil</a:t>
            </a:r>
            <a:r>
              <a:rPr lang="tr-TR" dirty="0"/>
              <a:t> </a:t>
            </a:r>
            <a:r>
              <a:rPr lang="en-GB" dirty="0" err="1"/>
              <a:t>oluyor</a:t>
            </a:r>
            <a:r>
              <a:rPr lang="en-GB" dirty="0"/>
              <a:t>. </a:t>
            </a:r>
            <a:r>
              <a:rPr lang="en-GB" b="1" dirty="0" err="1"/>
              <a:t>Dünya’da</a:t>
            </a:r>
            <a:r>
              <a:rPr lang="en-GB" dirty="0"/>
              <a:t> </a:t>
            </a:r>
            <a:r>
              <a:rPr lang="tr-TR" dirty="0"/>
              <a:t> </a:t>
            </a:r>
            <a:r>
              <a:rPr lang="en-GB" dirty="0" err="1"/>
              <a:t>ise</a:t>
            </a:r>
            <a:r>
              <a:rPr lang="en-GB" dirty="0"/>
              <a:t> durum </a:t>
            </a:r>
            <a:r>
              <a:rPr lang="en-GB" dirty="0" err="1"/>
              <a:t>ABD'nin</a:t>
            </a:r>
            <a:r>
              <a:rPr lang="en-GB" dirty="0"/>
              <a:t> </a:t>
            </a:r>
            <a:r>
              <a:rPr lang="en-GB" dirty="0" err="1"/>
              <a:t>hazırladığı</a:t>
            </a:r>
            <a:r>
              <a:rPr lang="en-GB" dirty="0"/>
              <a:t> </a:t>
            </a:r>
            <a:r>
              <a:rPr lang="en-GB" dirty="0" err="1"/>
              <a:t>rapora</a:t>
            </a:r>
            <a:r>
              <a:rPr lang="en-GB" dirty="0"/>
              <a:t> </a:t>
            </a:r>
            <a:r>
              <a:rPr lang="en-GB" dirty="0" err="1"/>
              <a:t>göre</a:t>
            </a:r>
            <a:r>
              <a:rPr lang="en-GB" dirty="0"/>
              <a:t> </a:t>
            </a:r>
            <a:r>
              <a:rPr lang="en-GB" b="1" dirty="0" err="1"/>
              <a:t>yüzde</a:t>
            </a:r>
            <a:r>
              <a:rPr lang="en-GB" b="1" dirty="0"/>
              <a:t> 23</a:t>
            </a:r>
            <a:r>
              <a:rPr lang="tr-TR" b="1" dirty="0"/>
              <a:t> </a:t>
            </a:r>
            <a:r>
              <a:rPr lang="en-GB" b="1" dirty="0" err="1"/>
              <a:t>büyüyerek</a:t>
            </a:r>
            <a:r>
              <a:rPr lang="en-GB" b="1" dirty="0"/>
              <a:t> 40,1 </a:t>
            </a:r>
            <a:r>
              <a:rPr lang="en-GB" b="1" dirty="0" err="1"/>
              <a:t>milyar</a:t>
            </a:r>
            <a:r>
              <a:rPr lang="en-GB" b="1" dirty="0"/>
              <a:t> </a:t>
            </a:r>
            <a:r>
              <a:rPr lang="en-GB" b="1" dirty="0" err="1"/>
              <a:t>dolara</a:t>
            </a:r>
            <a:r>
              <a:rPr lang="en-GB" dirty="0"/>
              <a:t> </a:t>
            </a:r>
            <a:r>
              <a:rPr lang="en-GB" dirty="0" err="1"/>
              <a:t>ulaştı</a:t>
            </a:r>
            <a:r>
              <a:rPr lang="en-GB" dirty="0"/>
              <a:t>.</a:t>
            </a:r>
            <a:br>
              <a:rPr lang="en-GB" dirty="0"/>
            </a:br>
            <a:r>
              <a:rPr lang="en-GB" dirty="0" err="1"/>
              <a:t>Türkiye'de</a:t>
            </a:r>
            <a:r>
              <a:rPr lang="en-GB" dirty="0"/>
              <a:t> </a:t>
            </a:r>
            <a:r>
              <a:rPr lang="en-GB" dirty="0" err="1"/>
              <a:t>dijital</a:t>
            </a:r>
            <a:r>
              <a:rPr lang="en-GB" dirty="0"/>
              <a:t> </a:t>
            </a:r>
            <a:r>
              <a:rPr lang="en-GB" dirty="0" err="1"/>
              <a:t>reklam</a:t>
            </a:r>
            <a:r>
              <a:rPr lang="en-GB" dirty="0"/>
              <a:t> </a:t>
            </a:r>
            <a:r>
              <a:rPr lang="en-GB" dirty="0" err="1"/>
              <a:t>pazarı</a:t>
            </a:r>
            <a:r>
              <a:rPr lang="en-GB" dirty="0"/>
              <a:t> </a:t>
            </a:r>
            <a:r>
              <a:rPr lang="en-GB" dirty="0" err="1"/>
              <a:t>ise</a:t>
            </a:r>
            <a:r>
              <a:rPr lang="en-GB" dirty="0"/>
              <a:t> her </a:t>
            </a:r>
            <a:r>
              <a:rPr lang="en-GB" dirty="0" err="1"/>
              <a:t>geçen</a:t>
            </a:r>
            <a:r>
              <a:rPr lang="en-GB" dirty="0"/>
              <a:t> </a:t>
            </a:r>
            <a:r>
              <a:rPr lang="en-GB" dirty="0" err="1"/>
              <a:t>yıl</a:t>
            </a:r>
            <a:r>
              <a:rPr lang="en-GB" dirty="0"/>
              <a:t> </a:t>
            </a:r>
            <a:r>
              <a:rPr lang="en-GB" dirty="0" err="1"/>
              <a:t>çift</a:t>
            </a:r>
            <a:r>
              <a:rPr lang="en-GB" dirty="0"/>
              <a:t> </a:t>
            </a:r>
            <a:r>
              <a:rPr lang="en-GB" dirty="0" err="1"/>
              <a:t>haneli</a:t>
            </a:r>
            <a:r>
              <a:rPr lang="tr-TR" dirty="0"/>
              <a:t> </a:t>
            </a:r>
            <a:r>
              <a:rPr lang="en-GB" dirty="0" err="1"/>
              <a:t>büyümesini</a:t>
            </a:r>
            <a:r>
              <a:rPr lang="en-GB" dirty="0"/>
              <a:t> </a:t>
            </a:r>
            <a:r>
              <a:rPr lang="en-GB" dirty="0" err="1"/>
              <a:t>sürdürüyor</a:t>
            </a:r>
            <a:r>
              <a:rPr lang="en-GB" dirty="0"/>
              <a:t>. </a:t>
            </a:r>
            <a:r>
              <a:rPr lang="en-GB" dirty="0" err="1"/>
              <a:t>Dijital</a:t>
            </a:r>
            <a:r>
              <a:rPr lang="en-GB" dirty="0"/>
              <a:t> </a:t>
            </a:r>
            <a:r>
              <a:rPr lang="en-GB" dirty="0" err="1"/>
              <a:t>reklam</a:t>
            </a:r>
            <a:r>
              <a:rPr lang="en-GB" dirty="0"/>
              <a:t> </a:t>
            </a:r>
            <a:r>
              <a:rPr lang="en-GB" dirty="0" err="1"/>
              <a:t>yatırımları</a:t>
            </a:r>
            <a:r>
              <a:rPr lang="en-GB" dirty="0"/>
              <a:t> </a:t>
            </a:r>
            <a:r>
              <a:rPr lang="en-GB" dirty="0" err="1"/>
              <a:t>açıklanan</a:t>
            </a:r>
            <a:r>
              <a:rPr lang="en-GB" dirty="0"/>
              <a:t> son</a:t>
            </a:r>
            <a:r>
              <a:rPr lang="tr-TR" dirty="0"/>
              <a:t> </a:t>
            </a:r>
            <a:r>
              <a:rPr lang="en-GB" dirty="0" err="1"/>
              <a:t>verilere</a:t>
            </a:r>
            <a:r>
              <a:rPr lang="en-GB" dirty="0"/>
              <a:t> </a:t>
            </a:r>
            <a:r>
              <a:rPr lang="en-GB" dirty="0" err="1"/>
              <a:t>göre</a:t>
            </a:r>
            <a:r>
              <a:rPr lang="en-GB" dirty="0"/>
              <a:t>, </a:t>
            </a:r>
            <a:r>
              <a:rPr lang="en-GB" dirty="0" err="1"/>
              <a:t>Türkiye'de</a:t>
            </a:r>
            <a:r>
              <a:rPr lang="en-GB" dirty="0"/>
              <a:t> 2017 </a:t>
            </a:r>
            <a:r>
              <a:rPr lang="en-GB" dirty="0" err="1"/>
              <a:t>döneminde</a:t>
            </a:r>
            <a:r>
              <a:rPr lang="en-GB" dirty="0"/>
              <a:t> </a:t>
            </a:r>
            <a:r>
              <a:rPr lang="en-GB" dirty="0" err="1"/>
              <a:t>yüzde</a:t>
            </a:r>
            <a:r>
              <a:rPr lang="en-GB" dirty="0"/>
              <a:t> 14,6 </a:t>
            </a:r>
            <a:r>
              <a:rPr lang="en-GB" dirty="0" err="1"/>
              <a:t>oranında</a:t>
            </a:r>
            <a:r>
              <a:rPr lang="en-GB" dirty="0"/>
              <a:t> </a:t>
            </a:r>
            <a:r>
              <a:rPr lang="en-GB" dirty="0" err="1"/>
              <a:t>büyüme</a:t>
            </a:r>
            <a:r>
              <a:rPr lang="tr-TR" dirty="0"/>
              <a:t> </a:t>
            </a:r>
            <a:r>
              <a:rPr lang="en-GB" dirty="0" err="1"/>
              <a:t>göstererek</a:t>
            </a:r>
            <a:r>
              <a:rPr lang="en-GB" dirty="0"/>
              <a:t> 1.063 </a:t>
            </a:r>
            <a:r>
              <a:rPr lang="en-GB" dirty="0" err="1"/>
              <a:t>Milyon</a:t>
            </a:r>
            <a:r>
              <a:rPr lang="en-GB" dirty="0"/>
              <a:t> </a:t>
            </a:r>
            <a:r>
              <a:rPr lang="en-GB" dirty="0" err="1"/>
              <a:t>TL'ye</a:t>
            </a:r>
            <a:r>
              <a:rPr lang="en-GB" dirty="0"/>
              <a:t> </a:t>
            </a:r>
            <a:r>
              <a:rPr lang="en-GB" dirty="0" err="1"/>
              <a:t>ulaştı</a:t>
            </a:r>
            <a:r>
              <a:rPr lang="en-GB" dirty="0"/>
              <a:t>. </a:t>
            </a:r>
            <a:r>
              <a:rPr lang="en-GB" dirty="0" err="1"/>
              <a:t>Dijital</a:t>
            </a:r>
            <a:r>
              <a:rPr lang="en-GB" dirty="0"/>
              <a:t> </a:t>
            </a:r>
            <a:r>
              <a:rPr lang="en-GB" dirty="0" err="1"/>
              <a:t>tüm</a:t>
            </a:r>
            <a:r>
              <a:rPr lang="en-GB" dirty="0"/>
              <a:t> </a:t>
            </a:r>
            <a:r>
              <a:rPr lang="en-GB" dirty="0" err="1"/>
              <a:t>dünyada</a:t>
            </a:r>
            <a:r>
              <a:rPr lang="en-GB" dirty="0"/>
              <a:t> </a:t>
            </a:r>
            <a:r>
              <a:rPr lang="en-GB" dirty="0" err="1"/>
              <a:t>olduğu</a:t>
            </a:r>
            <a:r>
              <a:rPr lang="en-GB" dirty="0"/>
              <a:t> </a:t>
            </a:r>
            <a:r>
              <a:rPr lang="en-GB" dirty="0" err="1"/>
              <a:t>gibi</a:t>
            </a:r>
            <a:r>
              <a:rPr lang="tr-TR" dirty="0"/>
              <a:t> </a:t>
            </a:r>
            <a:r>
              <a:rPr lang="en-GB" dirty="0" err="1"/>
              <a:t>Türkiye'de</a:t>
            </a:r>
            <a:r>
              <a:rPr lang="en-GB" dirty="0"/>
              <a:t> de </a:t>
            </a:r>
            <a:r>
              <a:rPr lang="en-GB" dirty="0" err="1"/>
              <a:t>reklam</a:t>
            </a:r>
            <a:r>
              <a:rPr lang="en-GB" dirty="0"/>
              <a:t> </a:t>
            </a:r>
            <a:r>
              <a:rPr lang="en-GB" dirty="0" err="1"/>
              <a:t>pazarının</a:t>
            </a:r>
            <a:r>
              <a:rPr lang="en-GB" dirty="0"/>
              <a:t> </a:t>
            </a:r>
            <a:r>
              <a:rPr lang="tr-TR" dirty="0"/>
              <a:t> </a:t>
            </a:r>
            <a:r>
              <a:rPr lang="en-GB" dirty="0" err="1"/>
              <a:t>çekici</a:t>
            </a:r>
            <a:r>
              <a:rPr lang="en-GB" dirty="0"/>
              <a:t> </a:t>
            </a:r>
            <a:r>
              <a:rPr lang="en-GB" dirty="0" err="1"/>
              <a:t>gücü</a:t>
            </a:r>
            <a:r>
              <a:rPr lang="en-GB" dirty="0"/>
              <a:t> </a:t>
            </a:r>
            <a:r>
              <a:rPr lang="en-GB" dirty="0" err="1"/>
              <a:t>olmaya</a:t>
            </a:r>
            <a:r>
              <a:rPr lang="en-GB" dirty="0"/>
              <a:t> </a:t>
            </a:r>
            <a:r>
              <a:rPr lang="en-GB" dirty="0" err="1"/>
              <a:t>devam</a:t>
            </a:r>
            <a:r>
              <a:rPr lang="en-GB" dirty="0"/>
              <a:t> </a:t>
            </a:r>
            <a:r>
              <a:rPr lang="en-GB" dirty="0" err="1"/>
              <a:t>ediyor</a:t>
            </a:r>
            <a:r>
              <a:rPr lang="en-GB" dirty="0"/>
              <a:t>.</a:t>
            </a:r>
            <a:endParaRPr lang="tr-TR" dirty="0"/>
          </a:p>
          <a:p>
            <a:pPr marL="0" indent="0">
              <a:buNone/>
            </a:pPr>
            <a:r>
              <a:rPr lang="en-GB" dirty="0">
                <a:hlinkClick r:id="rId2"/>
              </a:rPr>
              <a:t>https://www.borsagundem.com/anlik-borsa-haberleri/20180209122512</a:t>
            </a:r>
            <a:endParaRPr lang="tr-TR" b="1" dirty="0"/>
          </a:p>
        </p:txBody>
      </p:sp>
    </p:spTree>
    <p:extLst>
      <p:ext uri="{BB962C8B-B14F-4D97-AF65-F5344CB8AC3E}">
        <p14:creationId xmlns:p14="http://schemas.microsoft.com/office/powerpoint/2010/main" val="1771744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İnternetin Reklam Mecrası Olarak Kurulması: Temel Dinamikler</a:t>
            </a:r>
          </a:p>
          <a:p>
            <a:pPr marL="0" indent="0">
              <a:buNone/>
            </a:pPr>
            <a:r>
              <a:rPr lang="tr-TR" altLang="en-US" dirty="0"/>
              <a:t>P&amp;G İcra Kurulu Başkanı </a:t>
            </a:r>
            <a:r>
              <a:rPr lang="tr-TR" altLang="en-US" dirty="0" err="1"/>
              <a:t>Edwin</a:t>
            </a:r>
            <a:r>
              <a:rPr lang="tr-TR" altLang="en-US" dirty="0"/>
              <a:t> </a:t>
            </a:r>
            <a:r>
              <a:rPr lang="tr-TR" altLang="en-US" dirty="0" err="1"/>
              <a:t>Arzt’ın</a:t>
            </a:r>
            <a:r>
              <a:rPr lang="tr-TR" altLang="en-US" dirty="0"/>
              <a:t> Amerikan Reklam Ajansları </a:t>
            </a:r>
            <a:r>
              <a:rPr lang="tr-TR" altLang="en-US" dirty="0" err="1"/>
              <a:t>derneği’nin</a:t>
            </a:r>
            <a:r>
              <a:rPr lang="tr-TR" altLang="en-US" dirty="0"/>
              <a:t> “Reklamın Geleceği” konulu konuşmasında “bir kez daha bu yeni teknolojileri ele geçirelim ve reklam için bir bolluğa dönüştürelim” sözü ile yeni iletişim teknolojilerine işgalci yaklaşımı pek çok akademik çalışmada tartışılmıştır.</a:t>
            </a:r>
          </a:p>
          <a:p>
            <a:pPr marL="0" indent="0">
              <a:buNone/>
            </a:pPr>
            <a:endParaRPr lang="tr-TR" dirty="0"/>
          </a:p>
        </p:txBody>
      </p:sp>
    </p:spTree>
    <p:extLst>
      <p:ext uri="{BB962C8B-B14F-4D97-AF65-F5344CB8AC3E}">
        <p14:creationId xmlns:p14="http://schemas.microsoft.com/office/powerpoint/2010/main" val="669896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altLang="en-US" dirty="0" err="1"/>
              <a:t>Arzt’ın</a:t>
            </a:r>
            <a:r>
              <a:rPr lang="tr-TR" altLang="en-US" dirty="0"/>
              <a:t> konuşmasında </a:t>
            </a:r>
            <a:r>
              <a:rPr lang="tr-TR" altLang="en-US" dirty="0" err="1"/>
              <a:t>Schiller’in</a:t>
            </a:r>
            <a:r>
              <a:rPr lang="tr-TR" altLang="en-US" dirty="0"/>
              <a:t> reklam endüstrisine yönelik çıkarım yaptığı tehdit ve fırsatlar:</a:t>
            </a:r>
          </a:p>
          <a:p>
            <a:pPr algn="just"/>
            <a:r>
              <a:rPr lang="tr-TR" altLang="en-US" dirty="0"/>
              <a:t>Yeni iletişim teknolojileri kişiselleştirilmiş ve kullanıcıya sunulan hizmetler içinden tercih yapma ve satın alma olanağı sunulmaktadır.</a:t>
            </a:r>
          </a:p>
          <a:p>
            <a:pPr algn="just"/>
            <a:r>
              <a:rPr lang="tr-TR" altLang="en-US" dirty="0"/>
              <a:t>Yeni iletişim teknolojileri tek tek bireylere erişebilme, daha etkin reklam sunumu sağlamaktadır.</a:t>
            </a:r>
          </a:p>
          <a:p>
            <a:pPr algn="just"/>
            <a:r>
              <a:rPr lang="tr-TR" altLang="en-US" dirty="0"/>
              <a:t>Ancak yeni iletişim teknolojileri sadece kullanıcının ödediği ücretle finanse edilebilecek bir medya sistemi oluşturma potansiyeline sahiptir.</a:t>
            </a:r>
          </a:p>
          <a:p>
            <a:pPr algn="just"/>
            <a:r>
              <a:rPr lang="tr-TR" altLang="en-US" dirty="0"/>
              <a:t>Tüketicilerin birebir tüketim alışkanlıkları, demografik özelliklerini saptamak  kolaylaşmıştır. Bunun için uzmanlar “</a:t>
            </a:r>
            <a:r>
              <a:rPr lang="tr-TR" altLang="en-US" dirty="0" err="1"/>
              <a:t>cookie</a:t>
            </a:r>
            <a:r>
              <a:rPr lang="tr-TR" altLang="en-US" dirty="0"/>
              <a:t>” yazılımını ve “kişiselleştirme” uygulamasını kullanmaktadır.</a:t>
            </a:r>
          </a:p>
          <a:p>
            <a:pPr algn="just"/>
            <a:endParaRPr lang="tr-TR" altLang="en-US" dirty="0"/>
          </a:p>
          <a:p>
            <a:pPr marL="0" indent="0">
              <a:buNone/>
            </a:pPr>
            <a:endParaRPr lang="tr-TR" dirty="0"/>
          </a:p>
        </p:txBody>
      </p:sp>
    </p:spTree>
    <p:extLst>
      <p:ext uri="{BB962C8B-B14F-4D97-AF65-F5344CB8AC3E}">
        <p14:creationId xmlns:p14="http://schemas.microsoft.com/office/powerpoint/2010/main" val="27136827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1004</Words>
  <Application>Microsoft Office PowerPoint</Application>
  <PresentationFormat>Ekran Gösterisi (4:3)</PresentationFormat>
  <Paragraphs>77</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Wingdings</vt:lpstr>
      <vt:lpstr>Ofis Teması</vt:lpstr>
      <vt:lpstr>KONU 14 Yeni İletişim Teknolojileri Halkla İlişkileri Özgürleştirir 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11</cp:revision>
  <dcterms:created xsi:type="dcterms:W3CDTF">2019-10-01T09:54:08Z</dcterms:created>
  <dcterms:modified xsi:type="dcterms:W3CDTF">2019-10-03T09:03:48Z</dcterms:modified>
</cp:coreProperties>
</file>