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653" r:id="rId2"/>
    <p:sldId id="514" r:id="rId3"/>
    <p:sldId id="515" r:id="rId4"/>
    <p:sldId id="516" r:id="rId5"/>
    <p:sldId id="517" r:id="rId6"/>
    <p:sldId id="654" r:id="rId7"/>
    <p:sldId id="742" r:id="rId8"/>
    <p:sldId id="743" r:id="rId9"/>
    <p:sldId id="744" r:id="rId10"/>
    <p:sldId id="745" r:id="rId11"/>
    <p:sldId id="415" r:id="rId12"/>
    <p:sldId id="402" r:id="rId13"/>
    <p:sldId id="403" r:id="rId14"/>
    <p:sldId id="416" r:id="rId15"/>
    <p:sldId id="417" r:id="rId16"/>
    <p:sldId id="404" r:id="rId17"/>
    <p:sldId id="405" r:id="rId18"/>
    <p:sldId id="406" r:id="rId19"/>
    <p:sldId id="407" r:id="rId20"/>
    <p:sldId id="408" r:id="rId21"/>
    <p:sldId id="409" r:id="rId22"/>
    <p:sldId id="410" r:id="rId23"/>
    <p:sldId id="411" r:id="rId24"/>
    <p:sldId id="655" r:id="rId25"/>
    <p:sldId id="353" r:id="rId26"/>
    <p:sldId id="354" r:id="rId27"/>
    <p:sldId id="355" r:id="rId28"/>
    <p:sldId id="541" r:id="rId29"/>
    <p:sldId id="356"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8254CD-36EA-4D24-B683-265EF6B415DD}"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35E6E-F7B6-4566-A24C-4A525CD1B109}" type="slidenum">
              <a:rPr lang="tr-TR" smtClean="0"/>
              <a:t>‹#›</a:t>
            </a:fld>
            <a:endParaRPr lang="tr-TR"/>
          </a:p>
        </p:txBody>
      </p:sp>
    </p:spTree>
    <p:extLst>
      <p:ext uri="{BB962C8B-B14F-4D97-AF65-F5344CB8AC3E}">
        <p14:creationId xmlns:p14="http://schemas.microsoft.com/office/powerpoint/2010/main" val="389695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1 Slayt Görüntüsü Yer Tutucusu">
            <a:extLst>
              <a:ext uri="{FF2B5EF4-FFF2-40B4-BE49-F238E27FC236}">
                <a16:creationId xmlns:a16="http://schemas.microsoft.com/office/drawing/2014/main" id="{98E0BBCE-30EE-4476-A2BC-2C4E2123C5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3" name="2 Not Yer Tutucusu">
            <a:extLst>
              <a:ext uri="{FF2B5EF4-FFF2-40B4-BE49-F238E27FC236}">
                <a16:creationId xmlns:a16="http://schemas.microsoft.com/office/drawing/2014/main" id="{1E0EA2C8-B319-4C50-AB19-998F28049D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09924" name="3 Slayt Numarası Yer Tutucusu">
            <a:extLst>
              <a:ext uri="{FF2B5EF4-FFF2-40B4-BE49-F238E27FC236}">
                <a16:creationId xmlns:a16="http://schemas.microsoft.com/office/drawing/2014/main" id="{5A94DFA8-54A4-421D-BA54-CEE91696A6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DF6BBD7-BC13-4A65-B24F-AD0F8EF612B1}" type="slidenum">
              <a:rPr lang="tr-TR" altLang="tr-TR" sz="1200"/>
              <a:pPr/>
              <a:t>2</a:t>
            </a:fld>
            <a:endParaRPr lang="tr-TR" altLang="tr-TR"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1 Slayt Görüntüsü Yer Tutucusu">
            <a:extLst>
              <a:ext uri="{FF2B5EF4-FFF2-40B4-BE49-F238E27FC236}">
                <a16:creationId xmlns:a16="http://schemas.microsoft.com/office/drawing/2014/main" id="{65D8B15B-7C3A-4770-A3CC-0EB08A3EA5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9379" name="2 Not Yer Tutucusu">
            <a:extLst>
              <a:ext uri="{FF2B5EF4-FFF2-40B4-BE49-F238E27FC236}">
                <a16:creationId xmlns:a16="http://schemas.microsoft.com/office/drawing/2014/main" id="{813BEB74-ED25-4AD4-8D45-AC19ABC430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9380" name="3 Slayt Numarası Yer Tutucusu">
            <a:extLst>
              <a:ext uri="{FF2B5EF4-FFF2-40B4-BE49-F238E27FC236}">
                <a16:creationId xmlns:a16="http://schemas.microsoft.com/office/drawing/2014/main" id="{5D3C14E1-A8FB-473F-BD73-9B675BFA37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C5922F8-A6EB-4708-A7C4-3CCA5BB26911}" type="slidenum">
              <a:rPr lang="tr-TR" altLang="tr-TR" sz="1200"/>
              <a:pPr/>
              <a:t>12</a:t>
            </a:fld>
            <a:endParaRPr lang="tr-TR" altLang="tr-T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1 Slayt Görüntüsü Yer Tutucusu">
            <a:extLst>
              <a:ext uri="{FF2B5EF4-FFF2-40B4-BE49-F238E27FC236}">
                <a16:creationId xmlns:a16="http://schemas.microsoft.com/office/drawing/2014/main" id="{93E1A995-FE97-4F78-8B58-F856A250F1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1427" name="2 Not Yer Tutucusu">
            <a:extLst>
              <a:ext uri="{FF2B5EF4-FFF2-40B4-BE49-F238E27FC236}">
                <a16:creationId xmlns:a16="http://schemas.microsoft.com/office/drawing/2014/main" id="{4B945345-B4D5-40D9-ACB7-9F35F929DA0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31428" name="3 Slayt Numarası Yer Tutucusu">
            <a:extLst>
              <a:ext uri="{FF2B5EF4-FFF2-40B4-BE49-F238E27FC236}">
                <a16:creationId xmlns:a16="http://schemas.microsoft.com/office/drawing/2014/main" id="{B1F404F5-4110-4937-91E4-11FA141BC4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C9E164F-80A0-40EE-8ABA-E68DAD5B342F}" type="slidenum">
              <a:rPr lang="tr-TR" altLang="tr-TR" sz="1200"/>
              <a:pPr/>
              <a:t>13</a:t>
            </a:fld>
            <a:endParaRPr lang="tr-TR" altLang="tr-TR"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1 Slayt Görüntüsü Yer Tutucusu">
            <a:extLst>
              <a:ext uri="{FF2B5EF4-FFF2-40B4-BE49-F238E27FC236}">
                <a16:creationId xmlns:a16="http://schemas.microsoft.com/office/drawing/2014/main" id="{08D5370C-EB8C-4233-B1A5-88A1BF7D18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3475" name="2 Not Yer Tutucusu">
            <a:extLst>
              <a:ext uri="{FF2B5EF4-FFF2-40B4-BE49-F238E27FC236}">
                <a16:creationId xmlns:a16="http://schemas.microsoft.com/office/drawing/2014/main" id="{DEE9827A-E18C-4EE9-8F92-D96E53BD05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33476" name="3 Slayt Numarası Yer Tutucusu">
            <a:extLst>
              <a:ext uri="{FF2B5EF4-FFF2-40B4-BE49-F238E27FC236}">
                <a16:creationId xmlns:a16="http://schemas.microsoft.com/office/drawing/2014/main" id="{0EF6E710-D37D-4D0E-88C2-AB1D873E0B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5FDC705-765D-4655-8EB8-CE2DA8BD0966}" type="slidenum">
              <a:rPr lang="tr-TR" altLang="tr-TR" sz="1200"/>
              <a:pPr/>
              <a:t>14</a:t>
            </a:fld>
            <a:endParaRPr lang="tr-TR" altLang="tr-TR"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1 Slayt Görüntüsü Yer Tutucusu">
            <a:extLst>
              <a:ext uri="{FF2B5EF4-FFF2-40B4-BE49-F238E27FC236}">
                <a16:creationId xmlns:a16="http://schemas.microsoft.com/office/drawing/2014/main" id="{FA3ECC45-E346-43B1-AF32-B6CE4A5E11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23" name="2 Not Yer Tutucusu">
            <a:extLst>
              <a:ext uri="{FF2B5EF4-FFF2-40B4-BE49-F238E27FC236}">
                <a16:creationId xmlns:a16="http://schemas.microsoft.com/office/drawing/2014/main" id="{782302B1-EBCD-4EA3-B645-47BE5D35C8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35524" name="3 Slayt Numarası Yer Tutucusu">
            <a:extLst>
              <a:ext uri="{FF2B5EF4-FFF2-40B4-BE49-F238E27FC236}">
                <a16:creationId xmlns:a16="http://schemas.microsoft.com/office/drawing/2014/main" id="{6993FE44-7319-449B-AFA6-6295AC5AED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59906B-CA1F-4FC6-8FFC-019A428EF133}" type="slidenum">
              <a:rPr lang="tr-TR" altLang="tr-TR" sz="1200"/>
              <a:pPr/>
              <a:t>15</a:t>
            </a:fld>
            <a:endParaRPr lang="tr-TR" altLang="tr-T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1 Slayt Görüntüsü Yer Tutucusu">
            <a:extLst>
              <a:ext uri="{FF2B5EF4-FFF2-40B4-BE49-F238E27FC236}">
                <a16:creationId xmlns:a16="http://schemas.microsoft.com/office/drawing/2014/main" id="{7FF1B6FB-FA28-4C17-B325-7C56561731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7571" name="2 Not Yer Tutucusu">
            <a:extLst>
              <a:ext uri="{FF2B5EF4-FFF2-40B4-BE49-F238E27FC236}">
                <a16:creationId xmlns:a16="http://schemas.microsoft.com/office/drawing/2014/main" id="{66204A7F-738D-43D3-AE94-A60E0932B50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37572" name="3 Slayt Numarası Yer Tutucusu">
            <a:extLst>
              <a:ext uri="{FF2B5EF4-FFF2-40B4-BE49-F238E27FC236}">
                <a16:creationId xmlns:a16="http://schemas.microsoft.com/office/drawing/2014/main" id="{25EF2D5F-C744-47FB-AD08-2222CAB461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6FE6642-6AB7-4EB2-9102-54839B16721A}" type="slidenum">
              <a:rPr lang="tr-TR" altLang="tr-TR" sz="1200"/>
              <a:pPr/>
              <a:t>16</a:t>
            </a:fld>
            <a:endParaRPr lang="tr-TR" altLang="tr-T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1 Slayt Görüntüsü Yer Tutucusu">
            <a:extLst>
              <a:ext uri="{FF2B5EF4-FFF2-40B4-BE49-F238E27FC236}">
                <a16:creationId xmlns:a16="http://schemas.microsoft.com/office/drawing/2014/main" id="{CE32BEAA-52FF-4AF1-A4ED-05F1EA20E8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9619" name="2 Not Yer Tutucusu">
            <a:extLst>
              <a:ext uri="{FF2B5EF4-FFF2-40B4-BE49-F238E27FC236}">
                <a16:creationId xmlns:a16="http://schemas.microsoft.com/office/drawing/2014/main" id="{DD8E0E51-24D2-4891-A94C-F545614903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39620" name="3 Slayt Numarası Yer Tutucusu">
            <a:extLst>
              <a:ext uri="{FF2B5EF4-FFF2-40B4-BE49-F238E27FC236}">
                <a16:creationId xmlns:a16="http://schemas.microsoft.com/office/drawing/2014/main" id="{87F482DA-55E5-4F44-B184-B65CEEAFFC4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1FC28E1-EECD-426D-BF21-2FF743BCEF26}" type="slidenum">
              <a:rPr lang="tr-TR" altLang="tr-TR" sz="1200"/>
              <a:pPr/>
              <a:t>17</a:t>
            </a:fld>
            <a:endParaRPr lang="tr-TR" altLang="tr-T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1 Slayt Görüntüsü Yer Tutucusu">
            <a:extLst>
              <a:ext uri="{FF2B5EF4-FFF2-40B4-BE49-F238E27FC236}">
                <a16:creationId xmlns:a16="http://schemas.microsoft.com/office/drawing/2014/main" id="{FFF6C595-52D3-4486-89FB-D04359ED22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1667" name="2 Not Yer Tutucusu">
            <a:extLst>
              <a:ext uri="{FF2B5EF4-FFF2-40B4-BE49-F238E27FC236}">
                <a16:creationId xmlns:a16="http://schemas.microsoft.com/office/drawing/2014/main" id="{A86D2D83-9958-4302-8FF2-03C802D84B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1668" name="3 Slayt Numarası Yer Tutucusu">
            <a:extLst>
              <a:ext uri="{FF2B5EF4-FFF2-40B4-BE49-F238E27FC236}">
                <a16:creationId xmlns:a16="http://schemas.microsoft.com/office/drawing/2014/main" id="{3DB2DA32-8D51-4DAE-B042-617D954F83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2044700-60F2-493A-AEC6-992B4F7ACE06}" type="slidenum">
              <a:rPr lang="tr-TR" altLang="tr-TR" sz="1200"/>
              <a:pPr/>
              <a:t>18</a:t>
            </a:fld>
            <a:endParaRPr lang="tr-TR" altLang="tr-T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1 Slayt Görüntüsü Yer Tutucusu">
            <a:extLst>
              <a:ext uri="{FF2B5EF4-FFF2-40B4-BE49-F238E27FC236}">
                <a16:creationId xmlns:a16="http://schemas.microsoft.com/office/drawing/2014/main" id="{CF440ADA-46FA-4F47-AB99-0C261B1314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3715" name="2 Not Yer Tutucusu">
            <a:extLst>
              <a:ext uri="{FF2B5EF4-FFF2-40B4-BE49-F238E27FC236}">
                <a16:creationId xmlns:a16="http://schemas.microsoft.com/office/drawing/2014/main" id="{052F7211-6512-4DCF-AE5F-4183FE8A82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3716" name="3 Slayt Numarası Yer Tutucusu">
            <a:extLst>
              <a:ext uri="{FF2B5EF4-FFF2-40B4-BE49-F238E27FC236}">
                <a16:creationId xmlns:a16="http://schemas.microsoft.com/office/drawing/2014/main" id="{6ECED9D5-F90E-467E-93FA-6DC8CA760A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BECCF25-1029-45CF-8DB5-F9E87644FF13}" type="slidenum">
              <a:rPr lang="tr-TR" altLang="tr-TR" sz="1200"/>
              <a:pPr/>
              <a:t>19</a:t>
            </a:fld>
            <a:endParaRPr lang="tr-TR" altLang="tr-TR"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1 Slayt Görüntüsü Yer Tutucusu">
            <a:extLst>
              <a:ext uri="{FF2B5EF4-FFF2-40B4-BE49-F238E27FC236}">
                <a16:creationId xmlns:a16="http://schemas.microsoft.com/office/drawing/2014/main" id="{12D7AFEC-00A4-4B18-91B6-A01460F0A5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63" name="2 Not Yer Tutucusu">
            <a:extLst>
              <a:ext uri="{FF2B5EF4-FFF2-40B4-BE49-F238E27FC236}">
                <a16:creationId xmlns:a16="http://schemas.microsoft.com/office/drawing/2014/main" id="{06CCC716-2CEF-4AF5-B9BC-80BA0EFC7E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5764" name="3 Slayt Numarası Yer Tutucusu">
            <a:extLst>
              <a:ext uri="{FF2B5EF4-FFF2-40B4-BE49-F238E27FC236}">
                <a16:creationId xmlns:a16="http://schemas.microsoft.com/office/drawing/2014/main" id="{683050DC-35A9-4A34-8A0F-79FA9CEA15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220A133-0902-47AA-BB7D-04326223D4A1}" type="slidenum">
              <a:rPr lang="tr-TR" altLang="tr-TR" sz="1200"/>
              <a:pPr/>
              <a:t>20</a:t>
            </a:fld>
            <a:endParaRPr lang="tr-TR" altLang="tr-T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1 Slayt Görüntüsü Yer Tutucusu">
            <a:extLst>
              <a:ext uri="{FF2B5EF4-FFF2-40B4-BE49-F238E27FC236}">
                <a16:creationId xmlns:a16="http://schemas.microsoft.com/office/drawing/2014/main" id="{6BEED2D8-7257-4DAD-AB47-FCFA0C1360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7811" name="2 Not Yer Tutucusu">
            <a:extLst>
              <a:ext uri="{FF2B5EF4-FFF2-40B4-BE49-F238E27FC236}">
                <a16:creationId xmlns:a16="http://schemas.microsoft.com/office/drawing/2014/main" id="{07B7ECCE-1AF1-4B12-AC4F-2B0F428E0C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7812" name="3 Slayt Numarası Yer Tutucusu">
            <a:extLst>
              <a:ext uri="{FF2B5EF4-FFF2-40B4-BE49-F238E27FC236}">
                <a16:creationId xmlns:a16="http://schemas.microsoft.com/office/drawing/2014/main" id="{6EC680BA-1791-4489-8354-3E7DE933D46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2167570-5428-4226-BED5-AA5E88B25EA5}" type="slidenum">
              <a:rPr lang="tr-TR" altLang="tr-TR" sz="1200"/>
              <a:pPr/>
              <a:t>21</a:t>
            </a:fld>
            <a:endParaRPr lang="tr-TR" altLang="tr-T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1 Slayt Görüntüsü Yer Tutucusu">
            <a:extLst>
              <a:ext uri="{FF2B5EF4-FFF2-40B4-BE49-F238E27FC236}">
                <a16:creationId xmlns:a16="http://schemas.microsoft.com/office/drawing/2014/main" id="{1245CEDE-B7A1-4EB0-9196-E13BFF91E9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1" name="2 Not Yer Tutucusu">
            <a:extLst>
              <a:ext uri="{FF2B5EF4-FFF2-40B4-BE49-F238E27FC236}">
                <a16:creationId xmlns:a16="http://schemas.microsoft.com/office/drawing/2014/main" id="{5253DB08-A7F9-453B-95D4-EC68B1220F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11972" name="3 Slayt Numarası Yer Tutucusu">
            <a:extLst>
              <a:ext uri="{FF2B5EF4-FFF2-40B4-BE49-F238E27FC236}">
                <a16:creationId xmlns:a16="http://schemas.microsoft.com/office/drawing/2014/main" id="{DE37A618-47E6-40EB-B089-788CA0EF60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BB8E65E-6A92-4FC3-BDE3-92CF503FF9F0}" type="slidenum">
              <a:rPr lang="tr-TR" altLang="tr-TR" sz="1200"/>
              <a:pPr/>
              <a:t>3</a:t>
            </a:fld>
            <a:endParaRPr lang="tr-TR" altLang="tr-TR"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1 Slayt Görüntüsü Yer Tutucusu">
            <a:extLst>
              <a:ext uri="{FF2B5EF4-FFF2-40B4-BE49-F238E27FC236}">
                <a16:creationId xmlns:a16="http://schemas.microsoft.com/office/drawing/2014/main" id="{95B9B150-55A6-4F14-AFFC-37697C9B72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9859" name="2 Not Yer Tutucusu">
            <a:extLst>
              <a:ext uri="{FF2B5EF4-FFF2-40B4-BE49-F238E27FC236}">
                <a16:creationId xmlns:a16="http://schemas.microsoft.com/office/drawing/2014/main" id="{FC9A3EED-7A92-4549-A8A2-36A3106825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9860" name="3 Slayt Numarası Yer Tutucusu">
            <a:extLst>
              <a:ext uri="{FF2B5EF4-FFF2-40B4-BE49-F238E27FC236}">
                <a16:creationId xmlns:a16="http://schemas.microsoft.com/office/drawing/2014/main" id="{C302DA76-5DDA-4311-965D-8471C5DA86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33F640D-F25F-4867-9698-C527C992F487}" type="slidenum">
              <a:rPr lang="tr-TR" altLang="tr-TR" sz="1200"/>
              <a:pPr/>
              <a:t>22</a:t>
            </a:fld>
            <a:endParaRPr lang="tr-TR" altLang="tr-TR"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1 Slayt Görüntüsü Yer Tutucusu">
            <a:extLst>
              <a:ext uri="{FF2B5EF4-FFF2-40B4-BE49-F238E27FC236}">
                <a16:creationId xmlns:a16="http://schemas.microsoft.com/office/drawing/2014/main" id="{BE470FE6-A386-4DA3-BA23-2B4B36695F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1907" name="2 Not Yer Tutucusu">
            <a:extLst>
              <a:ext uri="{FF2B5EF4-FFF2-40B4-BE49-F238E27FC236}">
                <a16:creationId xmlns:a16="http://schemas.microsoft.com/office/drawing/2014/main" id="{0C5DFB01-D940-4B82-9828-8D485D94FE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51908" name="3 Slayt Numarası Yer Tutucusu">
            <a:extLst>
              <a:ext uri="{FF2B5EF4-FFF2-40B4-BE49-F238E27FC236}">
                <a16:creationId xmlns:a16="http://schemas.microsoft.com/office/drawing/2014/main" id="{9C3E4FEC-B223-42F8-AB05-CF1C92AD09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2912843-86B5-44DA-9ED6-9F1146FAAA05}" type="slidenum">
              <a:rPr lang="tr-TR" altLang="tr-TR" sz="1200"/>
              <a:pPr/>
              <a:t>23</a:t>
            </a:fld>
            <a:endParaRPr lang="tr-TR" altLang="tr-TR"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1 Slayt Görüntüsü Yer Tutucusu">
            <a:extLst>
              <a:ext uri="{FF2B5EF4-FFF2-40B4-BE49-F238E27FC236}">
                <a16:creationId xmlns:a16="http://schemas.microsoft.com/office/drawing/2014/main" id="{5277DFB0-6C17-40CC-9F4E-62A745BE0D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4979" name="2 Not Yer Tutucusu">
            <a:extLst>
              <a:ext uri="{FF2B5EF4-FFF2-40B4-BE49-F238E27FC236}">
                <a16:creationId xmlns:a16="http://schemas.microsoft.com/office/drawing/2014/main" id="{F7C0033C-8D16-4D26-A4DF-0A2D8DCDD2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54980" name="3 Slayt Numarası Yer Tutucusu">
            <a:extLst>
              <a:ext uri="{FF2B5EF4-FFF2-40B4-BE49-F238E27FC236}">
                <a16:creationId xmlns:a16="http://schemas.microsoft.com/office/drawing/2014/main" id="{03A1E35B-C908-46D6-8463-91A821F1FC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175B76B-6D4A-4FDD-AE6A-5D31801DBDE5}" type="slidenum">
              <a:rPr lang="tr-TR" altLang="tr-TR" sz="1200"/>
              <a:pPr/>
              <a:t>25</a:t>
            </a:fld>
            <a:endParaRPr lang="tr-TR" altLang="tr-TR"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1 Slayt Görüntüsü Yer Tutucusu">
            <a:extLst>
              <a:ext uri="{FF2B5EF4-FFF2-40B4-BE49-F238E27FC236}">
                <a16:creationId xmlns:a16="http://schemas.microsoft.com/office/drawing/2014/main" id="{772E1B8C-A4B7-43D7-AD7A-DD3EF6DFC3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7027" name="2 Not Yer Tutucusu">
            <a:extLst>
              <a:ext uri="{FF2B5EF4-FFF2-40B4-BE49-F238E27FC236}">
                <a16:creationId xmlns:a16="http://schemas.microsoft.com/office/drawing/2014/main" id="{938BBBC8-7731-4592-B9C3-A2BC57F2EC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57028" name="3 Slayt Numarası Yer Tutucusu">
            <a:extLst>
              <a:ext uri="{FF2B5EF4-FFF2-40B4-BE49-F238E27FC236}">
                <a16:creationId xmlns:a16="http://schemas.microsoft.com/office/drawing/2014/main" id="{5E2D8300-8AAA-4BB4-BDDF-6C7C416925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DBF5EF8-429F-4A8F-802B-020AD3A445B8}" type="slidenum">
              <a:rPr lang="tr-TR" altLang="tr-TR" sz="1200"/>
              <a:pPr/>
              <a:t>26</a:t>
            </a:fld>
            <a:endParaRPr lang="tr-TR" altLang="tr-T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1 Slayt Görüntüsü Yer Tutucusu">
            <a:extLst>
              <a:ext uri="{FF2B5EF4-FFF2-40B4-BE49-F238E27FC236}">
                <a16:creationId xmlns:a16="http://schemas.microsoft.com/office/drawing/2014/main" id="{5E16D064-C91F-4E36-BD54-4AF82D29BF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9075" name="2 Not Yer Tutucusu">
            <a:extLst>
              <a:ext uri="{FF2B5EF4-FFF2-40B4-BE49-F238E27FC236}">
                <a16:creationId xmlns:a16="http://schemas.microsoft.com/office/drawing/2014/main" id="{D69840A7-2655-4031-A2C1-CD56C7294D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59076" name="3 Slayt Numarası Yer Tutucusu">
            <a:extLst>
              <a:ext uri="{FF2B5EF4-FFF2-40B4-BE49-F238E27FC236}">
                <a16:creationId xmlns:a16="http://schemas.microsoft.com/office/drawing/2014/main" id="{B4C956F5-6E89-44B9-950F-281827030E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45EBE3A-1EE7-48A4-AEC6-88C8F88395DA}" type="slidenum">
              <a:rPr lang="tr-TR" altLang="tr-TR" sz="1200"/>
              <a:pPr/>
              <a:t>27</a:t>
            </a:fld>
            <a:endParaRPr lang="tr-TR" altLang="tr-TR"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1 Slayt Görüntüsü Yer Tutucusu">
            <a:extLst>
              <a:ext uri="{FF2B5EF4-FFF2-40B4-BE49-F238E27FC236}">
                <a16:creationId xmlns:a16="http://schemas.microsoft.com/office/drawing/2014/main" id="{52D303BB-BC43-43BD-9C83-01FF4E1C43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1123" name="2 Not Yer Tutucusu">
            <a:extLst>
              <a:ext uri="{FF2B5EF4-FFF2-40B4-BE49-F238E27FC236}">
                <a16:creationId xmlns:a16="http://schemas.microsoft.com/office/drawing/2014/main" id="{465C9331-E2E8-490A-A0FB-9A3028D286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61124" name="3 Slayt Numarası Yer Tutucusu">
            <a:extLst>
              <a:ext uri="{FF2B5EF4-FFF2-40B4-BE49-F238E27FC236}">
                <a16:creationId xmlns:a16="http://schemas.microsoft.com/office/drawing/2014/main" id="{F36DECEC-5D32-45CD-BC82-10B51E7A72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6D89897-F0F2-47D4-828D-8BA7C62C8AC7}" type="slidenum">
              <a:rPr lang="tr-TR" altLang="tr-TR" sz="1200"/>
              <a:pPr/>
              <a:t>28</a:t>
            </a:fld>
            <a:endParaRPr lang="tr-TR" altLang="tr-TR"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1 Slayt Görüntüsü Yer Tutucusu">
            <a:extLst>
              <a:ext uri="{FF2B5EF4-FFF2-40B4-BE49-F238E27FC236}">
                <a16:creationId xmlns:a16="http://schemas.microsoft.com/office/drawing/2014/main" id="{605A0281-521C-4710-B33B-45C017518F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3171" name="2 Not Yer Tutucusu">
            <a:extLst>
              <a:ext uri="{FF2B5EF4-FFF2-40B4-BE49-F238E27FC236}">
                <a16:creationId xmlns:a16="http://schemas.microsoft.com/office/drawing/2014/main" id="{580D18E3-C212-4756-8F42-62FE1D6286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63172" name="3 Slayt Numarası Yer Tutucusu">
            <a:extLst>
              <a:ext uri="{FF2B5EF4-FFF2-40B4-BE49-F238E27FC236}">
                <a16:creationId xmlns:a16="http://schemas.microsoft.com/office/drawing/2014/main" id="{2E5A0D76-65CB-4544-96F7-F616B173DD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E0F3A81-435E-40AA-B348-791260AB573C}" type="slidenum">
              <a:rPr lang="tr-TR" altLang="tr-TR" sz="1200"/>
              <a:pPr/>
              <a:t>29</a:t>
            </a:fld>
            <a:endParaRPr lang="tr-TR" altLang="tr-T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1 Slayt Görüntüsü Yer Tutucusu">
            <a:extLst>
              <a:ext uri="{FF2B5EF4-FFF2-40B4-BE49-F238E27FC236}">
                <a16:creationId xmlns:a16="http://schemas.microsoft.com/office/drawing/2014/main" id="{61F3760F-EBBB-4FCB-BFBA-DBCBEE6EB4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19" name="2 Not Yer Tutucusu">
            <a:extLst>
              <a:ext uri="{FF2B5EF4-FFF2-40B4-BE49-F238E27FC236}">
                <a16:creationId xmlns:a16="http://schemas.microsoft.com/office/drawing/2014/main" id="{66AA5500-231C-4699-8EFA-E25DB912AA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14020" name="3 Slayt Numarası Yer Tutucusu">
            <a:extLst>
              <a:ext uri="{FF2B5EF4-FFF2-40B4-BE49-F238E27FC236}">
                <a16:creationId xmlns:a16="http://schemas.microsoft.com/office/drawing/2014/main" id="{C004C574-639A-45D8-B47D-E4772CED75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55083F6-03F6-4305-B479-FF32EBD82081}" type="slidenum">
              <a:rPr lang="tr-TR" altLang="tr-TR" sz="1200"/>
              <a:pPr/>
              <a:t>4</a:t>
            </a:fld>
            <a:endParaRPr lang="tr-TR" altLang="tr-T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1 Slayt Görüntüsü Yer Tutucusu">
            <a:extLst>
              <a:ext uri="{FF2B5EF4-FFF2-40B4-BE49-F238E27FC236}">
                <a16:creationId xmlns:a16="http://schemas.microsoft.com/office/drawing/2014/main" id="{1C2D60CF-7C9B-4FD0-8E65-59E297DA88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6067" name="2 Not Yer Tutucusu">
            <a:extLst>
              <a:ext uri="{FF2B5EF4-FFF2-40B4-BE49-F238E27FC236}">
                <a16:creationId xmlns:a16="http://schemas.microsoft.com/office/drawing/2014/main" id="{155C44DA-0F4E-4D23-B02F-8901BD5842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16068" name="3 Slayt Numarası Yer Tutucusu">
            <a:extLst>
              <a:ext uri="{FF2B5EF4-FFF2-40B4-BE49-F238E27FC236}">
                <a16:creationId xmlns:a16="http://schemas.microsoft.com/office/drawing/2014/main" id="{DC6DDED3-F2A4-4016-B0CE-1B614984A4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CD96EBE-FA8E-43A8-9089-FE6114A2DF49}" type="slidenum">
              <a:rPr lang="tr-TR" altLang="tr-TR" sz="1200"/>
              <a:pPr/>
              <a:t>5</a:t>
            </a:fld>
            <a:endParaRPr lang="tr-TR" altLang="tr-T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1 Slayt Görüntüsü Yer Tutucusu">
            <a:extLst>
              <a:ext uri="{FF2B5EF4-FFF2-40B4-BE49-F238E27FC236}">
                <a16:creationId xmlns:a16="http://schemas.microsoft.com/office/drawing/2014/main" id="{C109B41F-7301-4574-B751-7A15EF8E19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9139" name="2 Not Yer Tutucusu">
            <a:extLst>
              <a:ext uri="{FF2B5EF4-FFF2-40B4-BE49-F238E27FC236}">
                <a16:creationId xmlns:a16="http://schemas.microsoft.com/office/drawing/2014/main" id="{7CC15CCD-04B2-40E3-B699-63CC63FD13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19140" name="3 Slayt Numarası Yer Tutucusu">
            <a:extLst>
              <a:ext uri="{FF2B5EF4-FFF2-40B4-BE49-F238E27FC236}">
                <a16:creationId xmlns:a16="http://schemas.microsoft.com/office/drawing/2014/main" id="{327A19A4-2483-4435-B36F-E8F425B263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137725D-F8CF-4815-9D48-D2F435C164B3}" type="slidenum">
              <a:rPr lang="tr-TR" altLang="tr-TR" sz="1200"/>
              <a:pPr/>
              <a:t>7</a:t>
            </a:fld>
            <a:endParaRPr lang="tr-TR" altLang="tr-T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1 Slayt Görüntüsü Yer Tutucusu">
            <a:extLst>
              <a:ext uri="{FF2B5EF4-FFF2-40B4-BE49-F238E27FC236}">
                <a16:creationId xmlns:a16="http://schemas.microsoft.com/office/drawing/2014/main" id="{5F9E3B8A-C5E0-48E1-89B5-19EE054AB9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7" name="2 Not Yer Tutucusu">
            <a:extLst>
              <a:ext uri="{FF2B5EF4-FFF2-40B4-BE49-F238E27FC236}">
                <a16:creationId xmlns:a16="http://schemas.microsoft.com/office/drawing/2014/main" id="{3A5D5869-9A01-4919-A13F-2337D021D2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1188" name="3 Slayt Numarası Yer Tutucusu">
            <a:extLst>
              <a:ext uri="{FF2B5EF4-FFF2-40B4-BE49-F238E27FC236}">
                <a16:creationId xmlns:a16="http://schemas.microsoft.com/office/drawing/2014/main" id="{D67F9C17-C6DA-4EE7-93EF-4CB7AC17AA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620992F-1177-460A-8B18-BD20238172EC}" type="slidenum">
              <a:rPr lang="tr-TR" altLang="tr-TR" sz="1200"/>
              <a:pPr/>
              <a:t>8</a:t>
            </a:fld>
            <a:endParaRPr lang="tr-TR" altLang="tr-T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1 Slayt Görüntüsü Yer Tutucusu">
            <a:extLst>
              <a:ext uri="{FF2B5EF4-FFF2-40B4-BE49-F238E27FC236}">
                <a16:creationId xmlns:a16="http://schemas.microsoft.com/office/drawing/2014/main" id="{D156747C-E3E6-45D3-9F08-123637F0F28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5" name="2 Not Yer Tutucusu">
            <a:extLst>
              <a:ext uri="{FF2B5EF4-FFF2-40B4-BE49-F238E27FC236}">
                <a16:creationId xmlns:a16="http://schemas.microsoft.com/office/drawing/2014/main" id="{4D31A096-3FD6-42C4-9A24-CDB0A4A034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3236" name="3 Slayt Numarası Yer Tutucusu">
            <a:extLst>
              <a:ext uri="{FF2B5EF4-FFF2-40B4-BE49-F238E27FC236}">
                <a16:creationId xmlns:a16="http://schemas.microsoft.com/office/drawing/2014/main" id="{F7E89E11-639C-4616-BAC3-1CD67B1C7F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B9CFAF1-B67A-4800-AB5F-05D041476A35}" type="slidenum">
              <a:rPr lang="tr-TR" altLang="tr-TR" sz="1200"/>
              <a:pPr/>
              <a:t>9</a:t>
            </a:fld>
            <a:endParaRPr lang="tr-TR" altLang="tr-T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1 Slayt Görüntüsü Yer Tutucusu">
            <a:extLst>
              <a:ext uri="{FF2B5EF4-FFF2-40B4-BE49-F238E27FC236}">
                <a16:creationId xmlns:a16="http://schemas.microsoft.com/office/drawing/2014/main" id="{01B8F3EF-D173-4D13-8D5D-A93CCE9E32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3" name="2 Not Yer Tutucusu">
            <a:extLst>
              <a:ext uri="{FF2B5EF4-FFF2-40B4-BE49-F238E27FC236}">
                <a16:creationId xmlns:a16="http://schemas.microsoft.com/office/drawing/2014/main" id="{72A6FE3C-0829-4632-99D0-048D8DA41D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5284" name="3 Slayt Numarası Yer Tutucusu">
            <a:extLst>
              <a:ext uri="{FF2B5EF4-FFF2-40B4-BE49-F238E27FC236}">
                <a16:creationId xmlns:a16="http://schemas.microsoft.com/office/drawing/2014/main" id="{490446F0-52C7-4537-BD6C-F57E41D8F3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76087D1-222F-4F36-9698-1F8098D67DA7}" type="slidenum">
              <a:rPr lang="tr-TR" altLang="tr-TR" sz="1200"/>
              <a:pPr/>
              <a:t>10</a:t>
            </a:fld>
            <a:endParaRPr lang="tr-TR" altLang="tr-T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1 Slayt Görüntüsü Yer Tutucusu">
            <a:extLst>
              <a:ext uri="{FF2B5EF4-FFF2-40B4-BE49-F238E27FC236}">
                <a16:creationId xmlns:a16="http://schemas.microsoft.com/office/drawing/2014/main" id="{EF85ED61-244E-476B-BFED-C670E08205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1" name="2 Not Yer Tutucusu">
            <a:extLst>
              <a:ext uri="{FF2B5EF4-FFF2-40B4-BE49-F238E27FC236}">
                <a16:creationId xmlns:a16="http://schemas.microsoft.com/office/drawing/2014/main" id="{EA74F8C1-2B8E-4257-B7F7-62250907BC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7332" name="3 Slayt Numarası Yer Tutucusu">
            <a:extLst>
              <a:ext uri="{FF2B5EF4-FFF2-40B4-BE49-F238E27FC236}">
                <a16:creationId xmlns:a16="http://schemas.microsoft.com/office/drawing/2014/main" id="{1670E294-EA0C-42F1-90A1-3A1FF70B41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6DFE5CB-B95B-4EC2-B6BC-177FCDD92DC3}" type="slidenum">
              <a:rPr lang="tr-TR" altLang="tr-TR" sz="1200"/>
              <a:pPr/>
              <a:t>11</a:t>
            </a:fld>
            <a:endParaRPr lang="tr-TR" altLang="tr-T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70FA0991-77E6-4A54-9AE1-56CB8E1B864F}"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E832E3A4-BBE0-4A1F-9F57-ADD7C2180F11}"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14461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0FA0991-77E6-4A54-9AE1-56CB8E1B864F}"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280722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0FA0991-77E6-4A54-9AE1-56CB8E1B864F}"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41878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0FA0991-77E6-4A54-9AE1-56CB8E1B864F}"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3890314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70FA0991-77E6-4A54-9AE1-56CB8E1B864F}"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E832E3A4-BBE0-4A1F-9F57-ADD7C2180F11}"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2436626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0FA0991-77E6-4A54-9AE1-56CB8E1B864F}"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81776351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0FA0991-77E6-4A54-9AE1-56CB8E1B864F}"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217319608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0FA0991-77E6-4A54-9AE1-56CB8E1B864F}"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343961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FA0991-77E6-4A54-9AE1-56CB8E1B864F}"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4232537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70FA0991-77E6-4A54-9AE1-56CB8E1B864F}"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E832E3A4-BBE0-4A1F-9F57-ADD7C2180F11}"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098985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70FA0991-77E6-4A54-9AE1-56CB8E1B864F}"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E832E3A4-BBE0-4A1F-9F57-ADD7C2180F11}" type="slidenum">
              <a:rPr lang="tr-TR" smtClean="0"/>
              <a:t>‹#›</a:t>
            </a:fld>
            <a:endParaRPr lang="tr-TR"/>
          </a:p>
        </p:txBody>
      </p:sp>
    </p:spTree>
    <p:extLst>
      <p:ext uri="{BB962C8B-B14F-4D97-AF65-F5344CB8AC3E}">
        <p14:creationId xmlns:p14="http://schemas.microsoft.com/office/powerpoint/2010/main" val="4035504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70FA0991-77E6-4A54-9AE1-56CB8E1B864F}"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E832E3A4-BBE0-4A1F-9F57-ADD7C2180F11}"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1632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1 Slayt Numarası Yer Tutucusu">
            <a:extLst>
              <a:ext uri="{FF2B5EF4-FFF2-40B4-BE49-F238E27FC236}">
                <a16:creationId xmlns:a16="http://schemas.microsoft.com/office/drawing/2014/main" id="{F596898A-0A6F-43A0-9694-E02BC4FC726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589A847-0798-4F3C-AF59-27F5976168CA}" type="slidenum">
              <a:rPr kumimoji="0" lang="tr-TR" altLang="tr-TR" sz="1400"/>
              <a:pPr>
                <a:spcBef>
                  <a:spcPct val="50000"/>
                </a:spcBef>
                <a:buClrTx/>
                <a:buSzTx/>
                <a:buFontTx/>
                <a:buNone/>
              </a:pPr>
              <a:t>1</a:t>
            </a:fld>
            <a:endParaRPr kumimoji="0" lang="tr-TR" altLang="tr-TR" sz="1400"/>
          </a:p>
        </p:txBody>
      </p:sp>
      <p:sp>
        <p:nvSpPr>
          <p:cNvPr id="3" name="2 Dikdörtgen">
            <a:extLst>
              <a:ext uri="{FF2B5EF4-FFF2-40B4-BE49-F238E27FC236}">
                <a16:creationId xmlns:a16="http://schemas.microsoft.com/office/drawing/2014/main" id="{4A10DDD7-BB98-4C3B-9F85-140CAD332707}"/>
              </a:ext>
            </a:extLst>
          </p:cNvPr>
          <p:cNvSpPr/>
          <p:nvPr/>
        </p:nvSpPr>
        <p:spPr>
          <a:xfrm>
            <a:off x="3359151" y="2276475"/>
            <a:ext cx="6265863" cy="1570038"/>
          </a:xfrm>
          <a:prstGeom prst="rect">
            <a:avLst/>
          </a:prstGeom>
        </p:spPr>
        <p:txBody>
          <a:bodyPr>
            <a:spAutoFit/>
          </a:bodyPr>
          <a:lstStyle/>
          <a:p>
            <a:pPr algn="ctr">
              <a:defRPr/>
            </a:pPr>
            <a:r>
              <a:rPr lang="tr-TR" sz="3200" b="1" dirty="0">
                <a:solidFill>
                  <a:srgbClr val="FF0000"/>
                </a:solidFill>
              </a:rPr>
              <a:t>8.ARAŞTIRMALARDA </a:t>
            </a:r>
            <a:br>
              <a:rPr lang="tr-TR" sz="3200" b="1" dirty="0">
                <a:solidFill>
                  <a:srgbClr val="FF0000"/>
                </a:solidFill>
              </a:rPr>
            </a:br>
            <a:r>
              <a:rPr lang="tr-TR" sz="3200" b="1" dirty="0">
                <a:solidFill>
                  <a:srgbClr val="FF0000"/>
                </a:solidFill>
              </a:rPr>
              <a:t>VERİ KAVRAMI</a:t>
            </a:r>
            <a:br>
              <a:rPr lang="tr-TR" sz="3200" b="1" dirty="0">
                <a:solidFill>
                  <a:srgbClr val="FF0000"/>
                </a:solidFill>
              </a:rPr>
            </a:br>
            <a:endParaRPr lang="tr-T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5513135B-CBD0-4B63-8B40-EB2348BA02AB}"/>
              </a:ext>
            </a:extLst>
          </p:cNvPr>
          <p:cNvSpPr>
            <a:spLocks noGrp="1"/>
          </p:cNvSpPr>
          <p:nvPr>
            <p:ph type="title"/>
          </p:nvPr>
        </p:nvSpPr>
        <p:spPr>
          <a:xfrm>
            <a:off x="1981200" y="1"/>
            <a:ext cx="8218488" cy="549275"/>
          </a:xfrm>
        </p:spPr>
        <p:txBody>
          <a:bodyPr>
            <a:normAutofit/>
          </a:bodyPr>
          <a:lstStyle/>
          <a:p>
            <a:pPr algn="ctr">
              <a:defRPr/>
            </a:pPr>
            <a:r>
              <a:rPr lang="tr-TR" sz="2800" b="1" dirty="0">
                <a:solidFill>
                  <a:srgbClr val="C00000"/>
                </a:solidFill>
                <a:latin typeface="+mn-lt"/>
              </a:rPr>
              <a:t>DEĞİŞKEN VE TÜRLERİ</a:t>
            </a:r>
            <a:endParaRPr lang="tr-TR" sz="2800" dirty="0">
              <a:latin typeface="+mn-lt"/>
            </a:endParaRPr>
          </a:p>
        </p:txBody>
      </p:sp>
      <p:sp>
        <p:nvSpPr>
          <p:cNvPr id="3" name="2 İçerik Yer Tutucusu">
            <a:extLst>
              <a:ext uri="{FF2B5EF4-FFF2-40B4-BE49-F238E27FC236}">
                <a16:creationId xmlns:a16="http://schemas.microsoft.com/office/drawing/2014/main" id="{0F802848-CC4C-4F82-8274-038260E029F8}"/>
              </a:ext>
            </a:extLst>
          </p:cNvPr>
          <p:cNvSpPr>
            <a:spLocks noGrp="1"/>
          </p:cNvSpPr>
          <p:nvPr>
            <p:ph idx="1"/>
          </p:nvPr>
        </p:nvSpPr>
        <p:spPr>
          <a:xfrm>
            <a:off x="2495550" y="549275"/>
            <a:ext cx="8064500" cy="6192838"/>
          </a:xfrm>
        </p:spPr>
        <p:txBody>
          <a:bodyPr>
            <a:normAutofit fontScale="25000" lnSpcReduction="20000"/>
          </a:bodyPr>
          <a:lstStyle/>
          <a:p>
            <a:pPr>
              <a:buFont typeface="Monotype Sorts" pitchFamily="2" charset="2"/>
              <a:buNone/>
              <a:defRPr/>
            </a:pPr>
            <a:r>
              <a:rPr lang="tr-TR" sz="8000" b="1" dirty="0">
                <a:solidFill>
                  <a:srgbClr val="C00000"/>
                </a:solidFill>
              </a:rPr>
              <a:t>III. NOMİNAL/ORDİNAL/İNTERVAL ÖZELLİK;</a:t>
            </a:r>
          </a:p>
          <a:p>
            <a:pPr>
              <a:buFont typeface="Monotype Sorts" pitchFamily="2" charset="2"/>
              <a:buNone/>
              <a:defRPr/>
            </a:pPr>
            <a:endParaRPr lang="tr-TR" sz="8000" b="1" dirty="0">
              <a:solidFill>
                <a:srgbClr val="C00000"/>
              </a:solidFill>
            </a:endParaRPr>
          </a:p>
          <a:p>
            <a:pPr>
              <a:buFont typeface="Monotype Sorts" pitchFamily="2" charset="2"/>
              <a:buNone/>
              <a:defRPr/>
            </a:pPr>
            <a:r>
              <a:rPr lang="tr-TR" sz="8000" b="1" dirty="0">
                <a:solidFill>
                  <a:srgbClr val="7030A0"/>
                </a:solidFill>
              </a:rPr>
              <a:t>1.NOMİNAL DEĞİŞKEN: </a:t>
            </a:r>
            <a:r>
              <a:rPr lang="tr-TR" sz="6400" dirty="0"/>
              <a:t>Çok basit gruplandırılmış değişkenlerdir. Burada belirtilen özelliğin </a:t>
            </a:r>
            <a:r>
              <a:rPr lang="tr-TR" sz="6400" dirty="0" err="1"/>
              <a:t>sasıyal</a:t>
            </a:r>
            <a:r>
              <a:rPr lang="tr-TR" sz="6400" dirty="0"/>
              <a:t> değerindeki artma ve azalmalar dikkate alınmaz.ÖRNEK;</a:t>
            </a:r>
          </a:p>
          <a:p>
            <a:pPr>
              <a:buFont typeface="Wingdings" pitchFamily="2" charset="2"/>
              <a:buChar char="Ø"/>
              <a:defRPr/>
            </a:pPr>
            <a:r>
              <a:rPr lang="tr-TR" sz="6400" b="1" dirty="0"/>
              <a:t>Sigara içen-içmeyen,</a:t>
            </a:r>
          </a:p>
          <a:p>
            <a:pPr>
              <a:buFont typeface="Wingdings" pitchFamily="2" charset="2"/>
              <a:buChar char="Ø"/>
              <a:defRPr/>
            </a:pPr>
            <a:r>
              <a:rPr lang="tr-TR" sz="6400" dirty="0"/>
              <a:t>Öğrenim Var-Yok ,</a:t>
            </a:r>
          </a:p>
          <a:p>
            <a:pPr>
              <a:buFont typeface="Wingdings" pitchFamily="2" charset="2"/>
              <a:buChar char="Ø"/>
              <a:defRPr/>
            </a:pPr>
            <a:endParaRPr lang="tr-TR" sz="5500" dirty="0"/>
          </a:p>
          <a:p>
            <a:pPr>
              <a:buFont typeface="Monotype Sorts" pitchFamily="2" charset="2"/>
              <a:buNone/>
              <a:defRPr/>
            </a:pPr>
            <a:r>
              <a:rPr lang="tr-TR" sz="8000" b="1" dirty="0">
                <a:solidFill>
                  <a:srgbClr val="7030A0"/>
                </a:solidFill>
              </a:rPr>
              <a:t>2.ORDİNAL DEĞİŞKEN:</a:t>
            </a:r>
            <a:r>
              <a:rPr lang="tr-TR" sz="6400" b="1" dirty="0">
                <a:solidFill>
                  <a:srgbClr val="7030A0"/>
                </a:solidFill>
              </a:rPr>
              <a:t> </a:t>
            </a:r>
            <a:r>
              <a:rPr lang="tr-TR" sz="6400" dirty="0"/>
              <a:t>Daha ayrıntılı gruplandırılmış değişkendir. Bu gruplar azdan-çoğa; hafiften-şiddetliye sıra izleyebilir.ÖRNEK;</a:t>
            </a:r>
          </a:p>
          <a:p>
            <a:pPr>
              <a:buFont typeface="Wingdings" pitchFamily="2" charset="2"/>
              <a:buChar char="Ø"/>
              <a:defRPr/>
            </a:pPr>
            <a:r>
              <a:rPr lang="tr-TR" sz="6400" b="1" dirty="0"/>
              <a:t>Hastalık Derecesi; Hafif, Orta, Ağır,</a:t>
            </a:r>
          </a:p>
          <a:p>
            <a:pPr>
              <a:buFont typeface="Wingdings" pitchFamily="2" charset="2"/>
              <a:buChar char="Ø"/>
              <a:defRPr/>
            </a:pPr>
            <a:r>
              <a:rPr lang="tr-TR" sz="6400" dirty="0"/>
              <a:t>Kısa,Normal,Uzun,</a:t>
            </a:r>
          </a:p>
          <a:p>
            <a:pPr>
              <a:buFont typeface="Wingdings" pitchFamily="2" charset="2"/>
              <a:buChar char="Ø"/>
              <a:defRPr/>
            </a:pPr>
            <a:endParaRPr lang="tr-TR" sz="5500" dirty="0"/>
          </a:p>
          <a:p>
            <a:pPr>
              <a:buFont typeface="Monotype Sorts" pitchFamily="2" charset="2"/>
              <a:buNone/>
              <a:defRPr/>
            </a:pPr>
            <a:r>
              <a:rPr lang="tr-TR" sz="8000" b="1" dirty="0">
                <a:solidFill>
                  <a:srgbClr val="7030A0"/>
                </a:solidFill>
              </a:rPr>
              <a:t>3.İNTERVAL DEĞİŞKEN:</a:t>
            </a:r>
            <a:r>
              <a:rPr lang="tr-TR" sz="6400" b="1" dirty="0">
                <a:solidFill>
                  <a:srgbClr val="7030A0"/>
                </a:solidFill>
              </a:rPr>
              <a:t> </a:t>
            </a:r>
            <a:r>
              <a:rPr lang="tr-TR" sz="6400" dirty="0"/>
              <a:t>Standart ya da geçerliliği kabul edilmiş, herhangi bir ölçümü olan değişkenlerdir.ÖRNEK;</a:t>
            </a:r>
          </a:p>
          <a:p>
            <a:pPr>
              <a:buFont typeface="Wingdings" pitchFamily="2" charset="2"/>
              <a:buChar char="Ø"/>
              <a:defRPr/>
            </a:pPr>
            <a:r>
              <a:rPr lang="tr-TR" sz="6400" b="1" dirty="0"/>
              <a:t>Ölçek Puanları,</a:t>
            </a:r>
          </a:p>
          <a:p>
            <a:pPr>
              <a:buFont typeface="Wingdings" pitchFamily="2" charset="2"/>
              <a:buChar char="Ø"/>
              <a:defRPr/>
            </a:pPr>
            <a:r>
              <a:rPr lang="tr-TR" sz="6400" b="1" dirty="0"/>
              <a:t>Boy,</a:t>
            </a:r>
          </a:p>
          <a:p>
            <a:pPr>
              <a:buFont typeface="Wingdings" pitchFamily="2" charset="2"/>
              <a:buChar char="Ø"/>
              <a:defRPr/>
            </a:pPr>
            <a:r>
              <a:rPr lang="tr-TR" sz="6400" dirty="0"/>
              <a:t>Ağırlık, </a:t>
            </a:r>
          </a:p>
          <a:p>
            <a:pPr>
              <a:buFont typeface="Wingdings" pitchFamily="2" charset="2"/>
              <a:buChar char="Ø"/>
              <a:defRPr/>
            </a:pPr>
            <a:r>
              <a:rPr lang="tr-TR" sz="6400" b="1" dirty="0"/>
              <a:t>Kan basıncı, </a:t>
            </a:r>
          </a:p>
          <a:p>
            <a:pPr>
              <a:buFont typeface="Wingdings" pitchFamily="2" charset="2"/>
              <a:buChar char="Ø"/>
              <a:defRPr/>
            </a:pPr>
            <a:r>
              <a:rPr lang="tr-TR" sz="6400" dirty="0"/>
              <a:t>Hemoglobin,</a:t>
            </a:r>
          </a:p>
          <a:p>
            <a:pPr>
              <a:buFont typeface="Wingdings" pitchFamily="2" charset="2"/>
              <a:buChar char="Ø"/>
              <a:defRPr/>
            </a:pPr>
            <a:r>
              <a:rPr lang="tr-TR" sz="6400" b="1" dirty="0"/>
              <a:t>Kolesterol, </a:t>
            </a:r>
          </a:p>
          <a:p>
            <a:pPr>
              <a:buFont typeface="Wingdings" pitchFamily="2" charset="2"/>
              <a:buChar char="Ø"/>
              <a:defRPr/>
            </a:pPr>
            <a:r>
              <a:rPr lang="tr-TR" sz="6400" b="1" dirty="0"/>
              <a:t>Açlık Kan Şekeri Düzeyleri vb.</a:t>
            </a:r>
          </a:p>
          <a:p>
            <a:pPr>
              <a:buFont typeface="Monotype Sorts" pitchFamily="2" charset="2"/>
              <a:buNone/>
              <a:defRPr/>
            </a:pPr>
            <a:endParaRPr lang="tr-TR" sz="5500" dirty="0"/>
          </a:p>
          <a:p>
            <a:pPr>
              <a:buFont typeface="Monotype Sorts" pitchFamily="2" charset="2"/>
              <a:buNone/>
              <a:defRPr/>
            </a:pPr>
            <a:r>
              <a:rPr lang="tr-TR" sz="8000" b="1" dirty="0">
                <a:solidFill>
                  <a:srgbClr val="C00000"/>
                </a:solidFill>
              </a:rPr>
              <a:t>***</a:t>
            </a:r>
            <a:r>
              <a:rPr lang="tr-TR" sz="8000" b="1" dirty="0"/>
              <a:t>Nominal ve </a:t>
            </a:r>
            <a:r>
              <a:rPr lang="tr-TR" sz="8000" b="1" dirty="0" err="1"/>
              <a:t>ordinal</a:t>
            </a:r>
            <a:r>
              <a:rPr lang="tr-TR" sz="8000" b="1" dirty="0"/>
              <a:t> değişken verileri </a:t>
            </a:r>
            <a:r>
              <a:rPr lang="tr-TR" sz="8000" b="1" dirty="0">
                <a:solidFill>
                  <a:srgbClr val="C00000"/>
                </a:solidFill>
              </a:rPr>
              <a:t>sayımla, </a:t>
            </a:r>
            <a:r>
              <a:rPr lang="tr-TR" sz="8000" b="1" dirty="0" err="1"/>
              <a:t>interval</a:t>
            </a:r>
            <a:r>
              <a:rPr lang="tr-TR" sz="8000" b="1" dirty="0"/>
              <a:t> olanlar </a:t>
            </a:r>
            <a:r>
              <a:rPr lang="tr-TR" sz="8000" b="1" dirty="0">
                <a:solidFill>
                  <a:srgbClr val="C00000"/>
                </a:solidFill>
              </a:rPr>
              <a:t>ölçümle</a:t>
            </a:r>
            <a:r>
              <a:rPr lang="tr-TR" sz="8000" b="1" dirty="0"/>
              <a:t> elde edilir.</a:t>
            </a:r>
          </a:p>
          <a:p>
            <a:pPr>
              <a:defRPr/>
            </a:pPr>
            <a:endParaRPr lang="tr-TR" dirty="0"/>
          </a:p>
        </p:txBody>
      </p:sp>
      <p:sp>
        <p:nvSpPr>
          <p:cNvPr id="224260" name="3 Slayt Numarası Yer Tutucusu">
            <a:extLst>
              <a:ext uri="{FF2B5EF4-FFF2-40B4-BE49-F238E27FC236}">
                <a16:creationId xmlns:a16="http://schemas.microsoft.com/office/drawing/2014/main" id="{0898B3C2-3EA4-4B38-B568-AE1E61761323}"/>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571B04E6-F242-4245-AF1E-67452D58C460}" type="slidenum">
              <a:rPr kumimoji="0" lang="tr-TR" altLang="tr-TR" sz="1400"/>
              <a:pPr>
                <a:spcBef>
                  <a:spcPct val="50000"/>
                </a:spcBef>
                <a:buClrTx/>
                <a:buSzTx/>
                <a:buFontTx/>
                <a:buNone/>
              </a:pPr>
              <a:t>10</a:t>
            </a:fld>
            <a:endParaRPr kumimoji="0" lang="tr-TR" altLang="tr-TR"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75C17E2-B788-41F9-A7EA-873A055E0AB5}"/>
              </a:ext>
            </a:extLst>
          </p:cNvPr>
          <p:cNvSpPr>
            <a:spLocks noGrp="1"/>
          </p:cNvSpPr>
          <p:nvPr>
            <p:ph type="title"/>
          </p:nvPr>
        </p:nvSpPr>
        <p:spPr>
          <a:xfrm>
            <a:off x="2697163" y="260350"/>
            <a:ext cx="7772400" cy="647700"/>
          </a:xfrm>
        </p:spPr>
        <p:txBody>
          <a:bodyPr/>
          <a:lstStyle/>
          <a:p>
            <a:pPr algn="ctr">
              <a:defRPr/>
            </a:pPr>
            <a:r>
              <a:rPr lang="tr-TR" sz="3200" b="1" dirty="0">
                <a:solidFill>
                  <a:srgbClr val="C00000"/>
                </a:solidFill>
                <a:latin typeface="+mn-lt"/>
              </a:rPr>
              <a:t>TABLO TANIMI VE TÜRLERİ</a:t>
            </a:r>
            <a:endParaRPr lang="tr-TR" sz="3200" dirty="0">
              <a:solidFill>
                <a:srgbClr val="C00000"/>
              </a:solidFill>
              <a:latin typeface="+mn-lt"/>
            </a:endParaRPr>
          </a:p>
        </p:txBody>
      </p:sp>
      <p:sp>
        <p:nvSpPr>
          <p:cNvPr id="3" name="2 İçerik Yer Tutucusu">
            <a:extLst>
              <a:ext uri="{FF2B5EF4-FFF2-40B4-BE49-F238E27FC236}">
                <a16:creationId xmlns:a16="http://schemas.microsoft.com/office/drawing/2014/main" id="{AA9AE8D9-2879-4AE9-9004-740CC115F5BD}"/>
              </a:ext>
            </a:extLst>
          </p:cNvPr>
          <p:cNvSpPr>
            <a:spLocks noGrp="1"/>
          </p:cNvSpPr>
          <p:nvPr>
            <p:ph idx="1"/>
          </p:nvPr>
        </p:nvSpPr>
        <p:spPr>
          <a:xfrm>
            <a:off x="2697163" y="908050"/>
            <a:ext cx="7772400" cy="5473700"/>
          </a:xfrm>
        </p:spPr>
        <p:txBody>
          <a:bodyPr>
            <a:normAutofit fontScale="92500" lnSpcReduction="10000"/>
          </a:bodyPr>
          <a:lstStyle/>
          <a:p>
            <a:pPr>
              <a:defRPr/>
            </a:pPr>
            <a:r>
              <a:rPr lang="tr-TR" sz="2000" b="1" dirty="0"/>
              <a:t>TABLO(ÇİZELGE); </a:t>
            </a:r>
            <a:r>
              <a:rPr lang="tr-TR" sz="2000" dirty="0"/>
              <a:t> Verilerin açık ve kolay, anlaşılır biçimde düzenlenmesidir.</a:t>
            </a:r>
          </a:p>
          <a:p>
            <a:pPr>
              <a:defRPr/>
            </a:pPr>
            <a:endParaRPr lang="tr-TR" sz="2000" dirty="0"/>
          </a:p>
          <a:p>
            <a:pPr>
              <a:defRPr/>
            </a:pPr>
            <a:r>
              <a:rPr lang="tr-TR" sz="2000" b="1" dirty="0">
                <a:solidFill>
                  <a:srgbClr val="C00000"/>
                </a:solidFill>
              </a:rPr>
              <a:t>TABLO TÜRLERİ;</a:t>
            </a:r>
          </a:p>
          <a:p>
            <a:pPr>
              <a:defRPr/>
            </a:pPr>
            <a:endParaRPr lang="tr-TR" sz="2000" b="1" dirty="0"/>
          </a:p>
          <a:p>
            <a:pPr>
              <a:buFont typeface="Monotype Sorts" pitchFamily="2" charset="2"/>
              <a:buNone/>
              <a:defRPr/>
            </a:pPr>
            <a:r>
              <a:rPr lang="tr-TR" sz="2000" b="1" dirty="0">
                <a:solidFill>
                  <a:srgbClr val="C00000"/>
                </a:solidFill>
              </a:rPr>
              <a:t>I. </a:t>
            </a:r>
            <a:r>
              <a:rPr lang="tr-TR" sz="2000" b="1" dirty="0" err="1">
                <a:solidFill>
                  <a:srgbClr val="C00000"/>
                </a:solidFill>
              </a:rPr>
              <a:t>Nonparametrik</a:t>
            </a:r>
            <a:r>
              <a:rPr lang="tr-TR" sz="2000" b="1" dirty="0">
                <a:solidFill>
                  <a:srgbClr val="C00000"/>
                </a:solidFill>
              </a:rPr>
              <a:t> (Sayılarak Edinilmiş) Verilerin Frekans Tabloları(Frekans/ Sayı %);</a:t>
            </a:r>
          </a:p>
          <a:p>
            <a:pPr marL="457200" indent="-457200">
              <a:buFont typeface="+mj-lt"/>
              <a:buAutoNum type="arabicPeriod"/>
              <a:defRPr/>
            </a:pPr>
            <a:r>
              <a:rPr lang="tr-TR" sz="2000" dirty="0"/>
              <a:t>Marjinal Tablo(Tek bir değişkenin alt seçeneklerine dağılımı),</a:t>
            </a:r>
          </a:p>
          <a:p>
            <a:pPr marL="457200" indent="-457200">
              <a:buFont typeface="+mj-lt"/>
              <a:buAutoNum type="arabicPeriod"/>
              <a:defRPr/>
            </a:pPr>
            <a:r>
              <a:rPr lang="tr-TR" sz="2000" dirty="0"/>
              <a:t>Kros/Çapraz Tablo(En az iki değişkenin alt seçeneklerinin birbirlerine çaprazlanmış biçimde dağılımı),</a:t>
            </a:r>
          </a:p>
          <a:p>
            <a:pPr marL="457200" indent="-457200">
              <a:buFont typeface="+mj-lt"/>
              <a:buAutoNum type="arabicPeriod"/>
              <a:defRPr/>
            </a:pPr>
            <a:endParaRPr lang="tr-TR" sz="2000" dirty="0"/>
          </a:p>
          <a:p>
            <a:pPr marL="457200" indent="-457200">
              <a:buNone/>
              <a:defRPr/>
            </a:pPr>
            <a:r>
              <a:rPr lang="tr-TR" sz="2000" b="1" dirty="0">
                <a:solidFill>
                  <a:srgbClr val="C00000"/>
                </a:solidFill>
              </a:rPr>
              <a:t>II.Parametrik(Ölçülerek Edinilmiş) Verilerin Ortalama Değerleri Tabloları;</a:t>
            </a:r>
          </a:p>
          <a:p>
            <a:pPr marL="457200" indent="-457200">
              <a:buFont typeface="+mj-lt"/>
              <a:buAutoNum type="arabicPeriod"/>
              <a:defRPr/>
            </a:pPr>
            <a:r>
              <a:rPr lang="tr-TR" sz="2000" dirty="0"/>
              <a:t>Ortalama Değerlerin Tabloları (n, X, </a:t>
            </a:r>
            <a:r>
              <a:rPr lang="tr-TR" sz="2000" dirty="0" err="1"/>
              <a:t>Ss</a:t>
            </a:r>
            <a:r>
              <a:rPr lang="tr-TR" sz="2000" dirty="0"/>
              <a:t>, </a:t>
            </a:r>
            <a:r>
              <a:rPr lang="tr-TR" sz="2000" dirty="0" err="1"/>
              <a:t>Sx</a:t>
            </a:r>
            <a:r>
              <a:rPr lang="tr-TR" sz="2000" dirty="0"/>
              <a:t>),</a:t>
            </a:r>
          </a:p>
          <a:p>
            <a:pPr marL="457200" indent="-457200">
              <a:buFont typeface="+mj-lt"/>
              <a:buAutoNum type="arabicPeriod"/>
              <a:defRPr/>
            </a:pPr>
            <a:r>
              <a:rPr lang="tr-TR" sz="2000" dirty="0"/>
              <a:t>Ortanca Değerlerin Tabloları (n, </a:t>
            </a:r>
            <a:r>
              <a:rPr lang="tr-TR" sz="2000" dirty="0" err="1"/>
              <a:t>Ort</a:t>
            </a:r>
            <a:r>
              <a:rPr lang="tr-TR" sz="2000" dirty="0"/>
              <a:t>. </a:t>
            </a:r>
            <a:r>
              <a:rPr lang="tr-TR" sz="2000" dirty="0" err="1"/>
              <a:t>Min</a:t>
            </a:r>
            <a:r>
              <a:rPr lang="tr-TR" sz="2000" dirty="0"/>
              <a:t>-</a:t>
            </a:r>
            <a:r>
              <a:rPr lang="tr-TR" sz="2000" dirty="0" err="1"/>
              <a:t>Max</a:t>
            </a:r>
            <a:r>
              <a:rPr lang="tr-TR" sz="2000" dirty="0"/>
              <a:t>), </a:t>
            </a:r>
          </a:p>
          <a:p>
            <a:pPr>
              <a:defRPr/>
            </a:pPr>
            <a:endParaRPr lang="tr-TR" sz="2000" dirty="0"/>
          </a:p>
          <a:p>
            <a:pPr>
              <a:defRPr/>
            </a:pPr>
            <a:endParaRPr lang="tr-TR" dirty="0"/>
          </a:p>
        </p:txBody>
      </p:sp>
      <p:sp>
        <p:nvSpPr>
          <p:cNvPr id="226308" name="3 Slayt Numarası Yer Tutucusu">
            <a:extLst>
              <a:ext uri="{FF2B5EF4-FFF2-40B4-BE49-F238E27FC236}">
                <a16:creationId xmlns:a16="http://schemas.microsoft.com/office/drawing/2014/main" id="{907AD484-DE0F-44AC-99B3-F0971CD139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F8B0B98-AC01-4CC6-B1A8-13E3B646178B}" type="slidenum">
              <a:rPr kumimoji="0" lang="tr-TR" altLang="tr-TR" sz="1400"/>
              <a:pPr>
                <a:spcBef>
                  <a:spcPct val="50000"/>
                </a:spcBef>
                <a:buClrTx/>
                <a:buSzTx/>
                <a:buFontTx/>
                <a:buNone/>
              </a:pPr>
              <a:t>11</a:t>
            </a:fld>
            <a:endParaRPr kumimoji="0" lang="tr-TR" altLang="tr-T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76A8795-7B03-462D-BA2C-2AB9A66B884F}"/>
              </a:ext>
            </a:extLst>
          </p:cNvPr>
          <p:cNvSpPr>
            <a:spLocks noGrp="1"/>
          </p:cNvSpPr>
          <p:nvPr>
            <p:ph type="title"/>
          </p:nvPr>
        </p:nvSpPr>
        <p:spPr>
          <a:xfrm>
            <a:off x="2782889" y="188913"/>
            <a:ext cx="7634287" cy="792162"/>
          </a:xfrm>
        </p:spPr>
        <p:txBody>
          <a:bodyPr>
            <a:normAutofit/>
          </a:bodyPr>
          <a:lstStyle/>
          <a:p>
            <a:pPr algn="ctr">
              <a:defRPr/>
            </a:pPr>
            <a:r>
              <a:rPr lang="tr-TR" sz="3200" b="1" dirty="0">
                <a:solidFill>
                  <a:srgbClr val="C00000"/>
                </a:solidFill>
                <a:latin typeface="+mn-lt"/>
              </a:rPr>
              <a:t>TABLO TÜRLERİ</a:t>
            </a:r>
          </a:p>
        </p:txBody>
      </p:sp>
      <p:sp>
        <p:nvSpPr>
          <p:cNvPr id="228355" name="2 İçerik Yer Tutucusu">
            <a:extLst>
              <a:ext uri="{FF2B5EF4-FFF2-40B4-BE49-F238E27FC236}">
                <a16:creationId xmlns:a16="http://schemas.microsoft.com/office/drawing/2014/main" id="{3E928398-E49D-4151-A526-545D9FB39984}"/>
              </a:ext>
            </a:extLst>
          </p:cNvPr>
          <p:cNvSpPr>
            <a:spLocks noGrp="1"/>
          </p:cNvSpPr>
          <p:nvPr>
            <p:ph idx="1"/>
          </p:nvPr>
        </p:nvSpPr>
        <p:spPr>
          <a:xfrm>
            <a:off x="2782889" y="908050"/>
            <a:ext cx="7634287" cy="5689600"/>
          </a:xfrm>
        </p:spPr>
        <p:txBody>
          <a:bodyPr/>
          <a:lstStyle/>
          <a:p>
            <a:endParaRPr lang="tr-TR" altLang="tr-TR" sz="2000"/>
          </a:p>
          <a:p>
            <a:r>
              <a:rPr lang="tr-TR" altLang="tr-TR" sz="2000" b="1">
                <a:solidFill>
                  <a:srgbClr val="C00000"/>
                </a:solidFill>
              </a:rPr>
              <a:t>NONPARAMETRİK VERİLERİN FREKANS TABLOLARI;</a:t>
            </a:r>
          </a:p>
          <a:p>
            <a:pPr>
              <a:buFont typeface="Monotype Sorts" pitchFamily="2" charset="2"/>
              <a:buNone/>
            </a:pPr>
            <a:r>
              <a:rPr lang="tr-TR" altLang="tr-TR" sz="2000" b="1">
                <a:solidFill>
                  <a:srgbClr val="C00000"/>
                </a:solidFill>
              </a:rPr>
              <a:t>1.MARJİNAL TABLO:</a:t>
            </a:r>
            <a:r>
              <a:rPr lang="tr-TR" altLang="tr-TR" sz="2000">
                <a:solidFill>
                  <a:srgbClr val="C00000"/>
                </a:solidFill>
              </a:rPr>
              <a:t> </a:t>
            </a:r>
            <a:r>
              <a:rPr lang="tr-TR" altLang="tr-TR" sz="2000"/>
              <a:t>Bir değişkene ilişkin verilerin, o değişkenin alt gruplarına (seçeneklerine) dağılımını gösteren tablo (Sayı     %)</a:t>
            </a:r>
          </a:p>
          <a:p>
            <a:pPr>
              <a:buFont typeface="Monotype Sorts" pitchFamily="2" charset="2"/>
              <a:buNone/>
            </a:pPr>
            <a:r>
              <a:rPr lang="tr-TR" altLang="tr-TR" sz="2000" b="1"/>
              <a:t> </a:t>
            </a:r>
          </a:p>
          <a:p>
            <a:pPr>
              <a:buFont typeface="Monotype Sorts" pitchFamily="2" charset="2"/>
              <a:buNone/>
            </a:pPr>
            <a:r>
              <a:rPr lang="tr-TR" altLang="tr-TR" sz="2000" b="1"/>
              <a:t>Tablo 1. </a:t>
            </a:r>
            <a:r>
              <a:rPr lang="tr-TR" altLang="tr-TR" sz="2000"/>
              <a:t>Araştırma Grubunun Cinsiyete Dağılımı</a:t>
            </a:r>
          </a:p>
          <a:p>
            <a:pPr>
              <a:buFont typeface="Monotype Sorts" pitchFamily="2" charset="2"/>
              <a:buNone/>
            </a:pPr>
            <a:endParaRPr lang="tr-TR" altLang="tr-TR" sz="2600"/>
          </a:p>
          <a:p>
            <a:pPr>
              <a:buFont typeface="Monotype Sorts" pitchFamily="2" charset="2"/>
              <a:buNone/>
            </a:pPr>
            <a:endParaRPr lang="tr-TR" altLang="tr-TR" sz="2600" b="1"/>
          </a:p>
          <a:p>
            <a:pPr>
              <a:buFont typeface="Monotype Sorts" pitchFamily="2" charset="2"/>
              <a:buNone/>
            </a:pPr>
            <a:endParaRPr lang="tr-TR" altLang="tr-TR" sz="2600"/>
          </a:p>
          <a:p>
            <a:endParaRPr lang="tr-TR" altLang="tr-TR"/>
          </a:p>
        </p:txBody>
      </p:sp>
      <p:sp>
        <p:nvSpPr>
          <p:cNvPr id="228356" name="3 Slayt Numarası Yer Tutucusu">
            <a:extLst>
              <a:ext uri="{FF2B5EF4-FFF2-40B4-BE49-F238E27FC236}">
                <a16:creationId xmlns:a16="http://schemas.microsoft.com/office/drawing/2014/main" id="{20FD1554-5672-484E-9294-0AB90A5ABF24}"/>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1E54FAD-4E18-4713-A065-C3A712E92E81}" type="slidenum">
              <a:rPr kumimoji="0" lang="tr-TR" altLang="tr-TR" sz="1400"/>
              <a:pPr>
                <a:spcBef>
                  <a:spcPct val="50000"/>
                </a:spcBef>
                <a:buClrTx/>
                <a:buSzTx/>
                <a:buFontTx/>
                <a:buNone/>
              </a:pPr>
              <a:t>12</a:t>
            </a:fld>
            <a:endParaRPr kumimoji="0" lang="tr-TR" altLang="tr-TR" sz="1400"/>
          </a:p>
        </p:txBody>
      </p:sp>
      <p:graphicFrame>
        <p:nvGraphicFramePr>
          <p:cNvPr id="5" name="4 Tablo">
            <a:extLst>
              <a:ext uri="{FF2B5EF4-FFF2-40B4-BE49-F238E27FC236}">
                <a16:creationId xmlns:a16="http://schemas.microsoft.com/office/drawing/2014/main" id="{ACC71CAA-719E-496B-8CAB-793F44AF13D2}"/>
              </a:ext>
            </a:extLst>
          </p:cNvPr>
          <p:cNvGraphicFramePr>
            <a:graphicFrameLocks noGrp="1"/>
          </p:cNvGraphicFramePr>
          <p:nvPr/>
        </p:nvGraphicFramePr>
        <p:xfrm>
          <a:off x="3287714" y="4005264"/>
          <a:ext cx="6264275" cy="1908175"/>
        </p:xfrm>
        <a:graphic>
          <a:graphicData uri="http://schemas.openxmlformats.org/drawingml/2006/table">
            <a:tbl>
              <a:tblPr firstRow="1" bandRow="1">
                <a:tableStyleId>{5C22544A-7EE6-4342-B048-85BDC9FD1C3A}</a:tableStyleId>
              </a:tblPr>
              <a:tblGrid>
                <a:gridCol w="2088092">
                  <a:extLst>
                    <a:ext uri="{9D8B030D-6E8A-4147-A177-3AD203B41FA5}">
                      <a16:colId xmlns:a16="http://schemas.microsoft.com/office/drawing/2014/main" val="20000"/>
                    </a:ext>
                  </a:extLst>
                </a:gridCol>
                <a:gridCol w="2088092">
                  <a:extLst>
                    <a:ext uri="{9D8B030D-6E8A-4147-A177-3AD203B41FA5}">
                      <a16:colId xmlns:a16="http://schemas.microsoft.com/office/drawing/2014/main" val="20001"/>
                    </a:ext>
                  </a:extLst>
                </a:gridCol>
                <a:gridCol w="2088092">
                  <a:extLst>
                    <a:ext uri="{9D8B030D-6E8A-4147-A177-3AD203B41FA5}">
                      <a16:colId xmlns:a16="http://schemas.microsoft.com/office/drawing/2014/main" val="20002"/>
                    </a:ext>
                  </a:extLst>
                </a:gridCol>
              </a:tblGrid>
              <a:tr h="477044">
                <a:tc>
                  <a:txBody>
                    <a:bodyPr/>
                    <a:lstStyle/>
                    <a:p>
                      <a:r>
                        <a:rPr lang="tr-TR" sz="1800" dirty="0">
                          <a:solidFill>
                            <a:schemeClr val="tx1"/>
                          </a:solidFill>
                        </a:rPr>
                        <a:t>Cinsiyet</a:t>
                      </a:r>
                    </a:p>
                  </a:txBody>
                  <a:tcPr marL="91434" marR="91434" marT="45738" marB="45738"/>
                </a:tc>
                <a:tc>
                  <a:txBody>
                    <a:bodyPr/>
                    <a:lstStyle/>
                    <a:p>
                      <a:pPr algn="ctr"/>
                      <a:r>
                        <a:rPr lang="tr-TR" sz="1800" dirty="0">
                          <a:solidFill>
                            <a:schemeClr val="tx1"/>
                          </a:solidFill>
                        </a:rPr>
                        <a:t>Sayı</a:t>
                      </a:r>
                    </a:p>
                  </a:txBody>
                  <a:tcPr marL="91434" marR="91434" marT="45738" marB="45738"/>
                </a:tc>
                <a:tc>
                  <a:txBody>
                    <a:bodyPr/>
                    <a:lstStyle/>
                    <a:p>
                      <a:pPr algn="ctr"/>
                      <a:r>
                        <a:rPr lang="tr-TR" sz="1800" dirty="0">
                          <a:solidFill>
                            <a:schemeClr val="tx1"/>
                          </a:solidFill>
                        </a:rPr>
                        <a:t>Yüzde(%)</a:t>
                      </a:r>
                    </a:p>
                  </a:txBody>
                  <a:tcPr marL="91434" marR="91434" marT="45738" marB="45738"/>
                </a:tc>
                <a:extLst>
                  <a:ext uri="{0D108BD9-81ED-4DB2-BD59-A6C34878D82A}">
                    <a16:rowId xmlns:a16="http://schemas.microsoft.com/office/drawing/2014/main" val="10000"/>
                  </a:ext>
                </a:extLst>
              </a:tr>
              <a:tr h="477044">
                <a:tc>
                  <a:txBody>
                    <a:bodyPr/>
                    <a:lstStyle/>
                    <a:p>
                      <a:r>
                        <a:rPr lang="tr-TR" sz="1800" b="1" dirty="0"/>
                        <a:t>Erkek</a:t>
                      </a:r>
                    </a:p>
                  </a:txBody>
                  <a:tcPr marL="91434" marR="91434" marT="45738" marB="45738"/>
                </a:tc>
                <a:tc>
                  <a:txBody>
                    <a:bodyPr/>
                    <a:lstStyle/>
                    <a:p>
                      <a:pPr algn="ctr"/>
                      <a:r>
                        <a:rPr lang="tr-TR" sz="1800" dirty="0"/>
                        <a:t>22</a:t>
                      </a:r>
                    </a:p>
                  </a:txBody>
                  <a:tcPr marL="91434" marR="91434" marT="45738" marB="45738"/>
                </a:tc>
                <a:tc>
                  <a:txBody>
                    <a:bodyPr/>
                    <a:lstStyle/>
                    <a:p>
                      <a:pPr algn="ctr"/>
                      <a:r>
                        <a:rPr lang="tr-TR" sz="1800" dirty="0"/>
                        <a:t>44,0</a:t>
                      </a:r>
                    </a:p>
                  </a:txBody>
                  <a:tcPr marL="91434" marR="91434" marT="45738" marB="45738"/>
                </a:tc>
                <a:extLst>
                  <a:ext uri="{0D108BD9-81ED-4DB2-BD59-A6C34878D82A}">
                    <a16:rowId xmlns:a16="http://schemas.microsoft.com/office/drawing/2014/main" val="10001"/>
                  </a:ext>
                </a:extLst>
              </a:tr>
              <a:tr h="477044">
                <a:tc>
                  <a:txBody>
                    <a:bodyPr/>
                    <a:lstStyle/>
                    <a:p>
                      <a:r>
                        <a:rPr lang="tr-TR" sz="1800" b="1" dirty="0"/>
                        <a:t>Kadın</a:t>
                      </a:r>
                    </a:p>
                  </a:txBody>
                  <a:tcPr marL="91434" marR="91434" marT="45738" marB="45738"/>
                </a:tc>
                <a:tc>
                  <a:txBody>
                    <a:bodyPr/>
                    <a:lstStyle/>
                    <a:p>
                      <a:pPr algn="ctr"/>
                      <a:r>
                        <a:rPr lang="tr-TR" sz="1800" dirty="0"/>
                        <a:t>28</a:t>
                      </a:r>
                    </a:p>
                  </a:txBody>
                  <a:tcPr marL="91434" marR="91434" marT="45738" marB="45738"/>
                </a:tc>
                <a:tc>
                  <a:txBody>
                    <a:bodyPr/>
                    <a:lstStyle/>
                    <a:p>
                      <a:pPr algn="ctr"/>
                      <a:r>
                        <a:rPr lang="tr-TR" sz="1800" dirty="0"/>
                        <a:t>56,0</a:t>
                      </a:r>
                    </a:p>
                  </a:txBody>
                  <a:tcPr marL="91434" marR="91434" marT="45738" marB="45738"/>
                </a:tc>
                <a:extLst>
                  <a:ext uri="{0D108BD9-81ED-4DB2-BD59-A6C34878D82A}">
                    <a16:rowId xmlns:a16="http://schemas.microsoft.com/office/drawing/2014/main" val="10002"/>
                  </a:ext>
                </a:extLst>
              </a:tr>
              <a:tr h="477044">
                <a:tc>
                  <a:txBody>
                    <a:bodyPr/>
                    <a:lstStyle/>
                    <a:p>
                      <a:r>
                        <a:rPr lang="tr-TR" sz="1800" b="1" dirty="0"/>
                        <a:t>Toplam</a:t>
                      </a:r>
                    </a:p>
                  </a:txBody>
                  <a:tcPr marL="91434" marR="91434" marT="45738" marB="45738"/>
                </a:tc>
                <a:tc>
                  <a:txBody>
                    <a:bodyPr/>
                    <a:lstStyle/>
                    <a:p>
                      <a:pPr algn="ctr"/>
                      <a:r>
                        <a:rPr lang="tr-TR" sz="1800" dirty="0"/>
                        <a:t>50</a:t>
                      </a:r>
                    </a:p>
                  </a:txBody>
                  <a:tcPr marL="91434" marR="91434" marT="45738" marB="45738"/>
                </a:tc>
                <a:tc>
                  <a:txBody>
                    <a:bodyPr/>
                    <a:lstStyle/>
                    <a:p>
                      <a:pPr algn="ctr"/>
                      <a:r>
                        <a:rPr lang="tr-TR" sz="1800" dirty="0"/>
                        <a:t>100,0</a:t>
                      </a:r>
                    </a:p>
                  </a:txBody>
                  <a:tcPr marL="91434" marR="91434" marT="45738" marB="45738"/>
                </a:tc>
                <a:extLst>
                  <a:ext uri="{0D108BD9-81ED-4DB2-BD59-A6C34878D82A}">
                    <a16:rowId xmlns:a16="http://schemas.microsoft.com/office/drawing/2014/main" val="10003"/>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C52F0A1-A640-4491-85F1-5BFF8B031D69}"/>
              </a:ext>
            </a:extLst>
          </p:cNvPr>
          <p:cNvSpPr>
            <a:spLocks noGrp="1"/>
          </p:cNvSpPr>
          <p:nvPr>
            <p:ph type="title"/>
          </p:nvPr>
        </p:nvSpPr>
        <p:spPr>
          <a:xfrm>
            <a:off x="2640013" y="188913"/>
            <a:ext cx="7848600" cy="576262"/>
          </a:xfrm>
        </p:spPr>
        <p:txBody>
          <a:bodyPr/>
          <a:lstStyle/>
          <a:p>
            <a:pPr algn="ctr">
              <a:defRPr/>
            </a:pPr>
            <a:r>
              <a:rPr lang="tr-TR" sz="2800" b="1" dirty="0">
                <a:solidFill>
                  <a:srgbClr val="C00000"/>
                </a:solidFill>
                <a:latin typeface="+mn-lt"/>
              </a:rPr>
              <a:t>TABLO TÜRLERİ</a:t>
            </a:r>
            <a:endParaRPr lang="tr-TR" b="1" dirty="0">
              <a:solidFill>
                <a:srgbClr val="C00000"/>
              </a:solidFill>
              <a:latin typeface="+mn-lt"/>
            </a:endParaRPr>
          </a:p>
        </p:txBody>
      </p:sp>
      <p:sp>
        <p:nvSpPr>
          <p:cNvPr id="230403" name="2 İçerik Yer Tutucusu">
            <a:extLst>
              <a:ext uri="{FF2B5EF4-FFF2-40B4-BE49-F238E27FC236}">
                <a16:creationId xmlns:a16="http://schemas.microsoft.com/office/drawing/2014/main" id="{D1E85522-9738-4994-83E0-99B542C97CC7}"/>
              </a:ext>
            </a:extLst>
          </p:cNvPr>
          <p:cNvSpPr>
            <a:spLocks noGrp="1"/>
          </p:cNvSpPr>
          <p:nvPr>
            <p:ph idx="1"/>
          </p:nvPr>
        </p:nvSpPr>
        <p:spPr>
          <a:xfrm>
            <a:off x="2855913" y="836613"/>
            <a:ext cx="7561262" cy="5637212"/>
          </a:xfrm>
        </p:spPr>
        <p:txBody>
          <a:bodyPr/>
          <a:lstStyle/>
          <a:p>
            <a:r>
              <a:rPr lang="tr-TR" altLang="tr-TR" sz="1600" b="1">
                <a:solidFill>
                  <a:srgbClr val="C00000"/>
                </a:solidFill>
              </a:rPr>
              <a:t>FREKANS TABLO TÜRLERİ;</a:t>
            </a:r>
          </a:p>
          <a:p>
            <a:pPr>
              <a:buFont typeface="Monotype Sorts" pitchFamily="2" charset="2"/>
              <a:buNone/>
            </a:pPr>
            <a:r>
              <a:rPr lang="tr-TR" altLang="tr-TR" sz="2000" b="1">
                <a:solidFill>
                  <a:srgbClr val="C00000"/>
                </a:solidFill>
              </a:rPr>
              <a:t>2. KROS (ÇAPRAZ) TABLO:</a:t>
            </a:r>
            <a:r>
              <a:rPr lang="tr-TR" altLang="tr-TR" sz="2000">
                <a:solidFill>
                  <a:srgbClr val="C00000"/>
                </a:solidFill>
              </a:rPr>
              <a:t> </a:t>
            </a:r>
            <a:r>
              <a:rPr lang="tr-TR" altLang="tr-TR" sz="1600"/>
              <a:t>İki ya da daha çok değişkenin alt gruplarını çapraz biçiminde ilişkili, karşılaştırılmalı olarak gösteren tablo,</a:t>
            </a:r>
            <a:endParaRPr lang="tr-TR" altLang="tr-TR" sz="1600" b="1"/>
          </a:p>
          <a:p>
            <a:pPr>
              <a:buFont typeface="Wingdings" panose="05000000000000000000" pitchFamily="2" charset="2"/>
              <a:buChar char="ü"/>
            </a:pPr>
            <a:r>
              <a:rPr lang="tr-TR" altLang="tr-TR" sz="1600"/>
              <a:t>Değişkenin biri satıra, diğeri kolona yerleştirilir, Araştırıcı değişkenin niteliğine ve önemine göre buna karar verir,</a:t>
            </a:r>
          </a:p>
          <a:p>
            <a:pPr>
              <a:buFont typeface="Wingdings" panose="05000000000000000000" pitchFamily="2" charset="2"/>
              <a:buChar char="ü"/>
            </a:pPr>
            <a:r>
              <a:rPr lang="tr-TR" altLang="tr-TR" sz="1600"/>
              <a:t>Değişken sayısı arttıkça tablo anlaşılır olmaktan uzaklaşır, karmaşıklaşır (2 ve 3 den fazla değişken pek önerilmez),</a:t>
            </a:r>
            <a:br>
              <a:rPr lang="tr-TR" altLang="tr-TR" sz="1600"/>
            </a:br>
            <a:br>
              <a:rPr lang="tr-TR" altLang="tr-TR" sz="1600"/>
            </a:br>
            <a:endParaRPr lang="tr-TR" altLang="tr-TR" sz="1600"/>
          </a:p>
          <a:p>
            <a:pPr>
              <a:buFont typeface="Monotype Sorts" pitchFamily="2" charset="2"/>
              <a:buNone/>
            </a:pPr>
            <a:r>
              <a:rPr lang="tr-TR" altLang="tr-TR" sz="1600" b="1"/>
              <a:t>  Tablo 2. </a:t>
            </a:r>
            <a:r>
              <a:rPr lang="tr-TR" altLang="tr-TR" sz="1600"/>
              <a:t>Araştırma Grubunun Sigara İçme Durumu ve Cinsiyete Dağılımı</a:t>
            </a:r>
            <a:br>
              <a:rPr lang="tr-TR" altLang="tr-TR" sz="1800"/>
            </a:br>
            <a:endParaRPr lang="tr-TR" altLang="tr-TR" sz="1800"/>
          </a:p>
          <a:p>
            <a:pPr>
              <a:buFont typeface="Wingdings" panose="05000000000000000000" pitchFamily="2" charset="2"/>
              <a:buChar char="ü"/>
            </a:pPr>
            <a:endParaRPr lang="tr-TR" altLang="tr-TR" sz="1800"/>
          </a:p>
          <a:p>
            <a:pPr>
              <a:buFont typeface="Wingdings" panose="05000000000000000000" pitchFamily="2" charset="2"/>
              <a:buChar char="ü"/>
            </a:pPr>
            <a:endParaRPr lang="tr-TR" altLang="tr-TR"/>
          </a:p>
        </p:txBody>
      </p:sp>
      <p:sp>
        <p:nvSpPr>
          <p:cNvPr id="230404" name="3 Slayt Numarası Yer Tutucusu">
            <a:extLst>
              <a:ext uri="{FF2B5EF4-FFF2-40B4-BE49-F238E27FC236}">
                <a16:creationId xmlns:a16="http://schemas.microsoft.com/office/drawing/2014/main" id="{64390678-7259-4072-9871-5EAF69BA7836}"/>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31550EC-D06A-4F21-9ECD-601ED7289634}" type="slidenum">
              <a:rPr kumimoji="0" lang="tr-TR" altLang="tr-TR" sz="1400"/>
              <a:pPr>
                <a:spcBef>
                  <a:spcPct val="50000"/>
                </a:spcBef>
                <a:buClrTx/>
                <a:buSzTx/>
                <a:buFontTx/>
                <a:buNone/>
              </a:pPr>
              <a:t>13</a:t>
            </a:fld>
            <a:endParaRPr kumimoji="0" lang="tr-TR" altLang="tr-TR" sz="1400"/>
          </a:p>
        </p:txBody>
      </p:sp>
      <p:graphicFrame>
        <p:nvGraphicFramePr>
          <p:cNvPr id="6" name="5 Tablo">
            <a:extLst>
              <a:ext uri="{FF2B5EF4-FFF2-40B4-BE49-F238E27FC236}">
                <a16:creationId xmlns:a16="http://schemas.microsoft.com/office/drawing/2014/main" id="{4811B3E4-138D-4D33-9B7C-4A274F25761B}"/>
              </a:ext>
            </a:extLst>
          </p:cNvPr>
          <p:cNvGraphicFramePr>
            <a:graphicFrameLocks noGrp="1"/>
          </p:cNvGraphicFramePr>
          <p:nvPr/>
        </p:nvGraphicFramePr>
        <p:xfrm>
          <a:off x="3216275" y="3933826"/>
          <a:ext cx="6408738" cy="2074863"/>
        </p:xfrm>
        <a:graphic>
          <a:graphicData uri="http://schemas.openxmlformats.org/drawingml/2006/table">
            <a:tbl>
              <a:tblPr firstRow="1" bandRow="1">
                <a:tableStyleId>{5C22544A-7EE6-4342-B048-85BDC9FD1C3A}</a:tableStyleId>
              </a:tblPr>
              <a:tblGrid>
                <a:gridCol w="2077823">
                  <a:extLst>
                    <a:ext uri="{9D8B030D-6E8A-4147-A177-3AD203B41FA5}">
                      <a16:colId xmlns:a16="http://schemas.microsoft.com/office/drawing/2014/main" val="20000"/>
                    </a:ext>
                  </a:extLst>
                </a:gridCol>
                <a:gridCol w="1126546">
                  <a:extLst>
                    <a:ext uri="{9D8B030D-6E8A-4147-A177-3AD203B41FA5}">
                      <a16:colId xmlns:a16="http://schemas.microsoft.com/office/drawing/2014/main" val="20001"/>
                    </a:ext>
                  </a:extLst>
                </a:gridCol>
                <a:gridCol w="1602185">
                  <a:extLst>
                    <a:ext uri="{9D8B030D-6E8A-4147-A177-3AD203B41FA5}">
                      <a16:colId xmlns:a16="http://schemas.microsoft.com/office/drawing/2014/main" val="20002"/>
                    </a:ext>
                  </a:extLst>
                </a:gridCol>
                <a:gridCol w="1602185">
                  <a:extLst>
                    <a:ext uri="{9D8B030D-6E8A-4147-A177-3AD203B41FA5}">
                      <a16:colId xmlns:a16="http://schemas.microsoft.com/office/drawing/2014/main" val="20003"/>
                    </a:ext>
                  </a:extLst>
                </a:gridCol>
              </a:tblGrid>
              <a:tr h="397546">
                <a:tc rowSpan="2">
                  <a:txBody>
                    <a:bodyPr/>
                    <a:lstStyle/>
                    <a:p>
                      <a:pPr algn="ctr"/>
                      <a:br>
                        <a:rPr lang="tr-TR" sz="1600" b="1" dirty="0">
                          <a:solidFill>
                            <a:schemeClr val="tx1"/>
                          </a:solidFill>
                        </a:rPr>
                      </a:br>
                      <a:r>
                        <a:rPr lang="tr-TR" sz="1600" b="1" dirty="0">
                          <a:solidFill>
                            <a:schemeClr val="tx1"/>
                          </a:solidFill>
                        </a:rPr>
                        <a:t>SİGARA</a:t>
                      </a:r>
                      <a:r>
                        <a:rPr lang="tr-TR" sz="1600" b="1" baseline="0" dirty="0">
                          <a:solidFill>
                            <a:schemeClr val="tx1"/>
                          </a:solidFill>
                        </a:rPr>
                        <a:t> İÇME DURUMU</a:t>
                      </a:r>
                      <a:endParaRPr lang="tr-TR" sz="1600" b="1" dirty="0">
                        <a:solidFill>
                          <a:schemeClr val="tx1"/>
                        </a:solidFill>
                      </a:endParaRPr>
                    </a:p>
                  </a:txBody>
                  <a:tcPr marT="45731" marB="45731"/>
                </a:tc>
                <a:tc gridSpan="2">
                  <a:txBody>
                    <a:bodyPr/>
                    <a:lstStyle/>
                    <a:p>
                      <a:pPr algn="ctr"/>
                      <a:r>
                        <a:rPr lang="tr-TR" sz="1600" dirty="0">
                          <a:solidFill>
                            <a:schemeClr val="tx1"/>
                          </a:solidFill>
                        </a:rPr>
                        <a:t>CİNSİYET</a:t>
                      </a:r>
                    </a:p>
                  </a:txBody>
                  <a:tcPr marT="45731" marB="45731"/>
                </a:tc>
                <a:tc hMerge="1">
                  <a:txBody>
                    <a:bodyPr/>
                    <a:lstStyle/>
                    <a:p>
                      <a:endParaRPr lang="tr-TR" dirty="0"/>
                    </a:p>
                  </a:txBody>
                  <a:tcPr/>
                </a:tc>
                <a:tc>
                  <a:txBody>
                    <a:bodyPr/>
                    <a:lstStyle/>
                    <a:p>
                      <a:endParaRPr lang="tr-TR" sz="1800" dirty="0"/>
                    </a:p>
                  </a:txBody>
                  <a:tcPr marT="45731" marB="45731"/>
                </a:tc>
                <a:extLst>
                  <a:ext uri="{0D108BD9-81ED-4DB2-BD59-A6C34878D82A}">
                    <a16:rowId xmlns:a16="http://schemas.microsoft.com/office/drawing/2014/main" val="10000"/>
                  </a:ext>
                </a:extLst>
              </a:tr>
              <a:tr h="484679">
                <a:tc vMerge="1">
                  <a:txBody>
                    <a:bodyPr/>
                    <a:lstStyle/>
                    <a:p>
                      <a:endParaRPr lang="tr-TR" sz="1600" b="1" dirty="0"/>
                    </a:p>
                  </a:txBody>
                  <a:tcPr/>
                </a:tc>
                <a:tc>
                  <a:txBody>
                    <a:bodyPr/>
                    <a:lstStyle/>
                    <a:p>
                      <a:pPr algn="l"/>
                      <a:r>
                        <a:rPr lang="tr-TR" sz="1400" dirty="0"/>
                        <a:t>Erkek %</a:t>
                      </a:r>
                    </a:p>
                  </a:txBody>
                  <a:tcPr marT="45731" marB="45731"/>
                </a:tc>
                <a:tc>
                  <a:txBody>
                    <a:bodyPr/>
                    <a:lstStyle/>
                    <a:p>
                      <a:pPr algn="l"/>
                      <a:r>
                        <a:rPr lang="tr-TR" sz="1600" dirty="0"/>
                        <a:t>Kadın %</a:t>
                      </a:r>
                    </a:p>
                  </a:txBody>
                  <a:tcPr marT="45731" marB="45731"/>
                </a:tc>
                <a:tc>
                  <a:txBody>
                    <a:bodyPr/>
                    <a:lstStyle/>
                    <a:p>
                      <a:pPr algn="l"/>
                      <a:r>
                        <a:rPr lang="tr-TR" sz="1600" dirty="0"/>
                        <a:t>Toplam   %</a:t>
                      </a:r>
                    </a:p>
                  </a:txBody>
                  <a:tcPr marT="45731" marB="45731"/>
                </a:tc>
                <a:extLst>
                  <a:ext uri="{0D108BD9-81ED-4DB2-BD59-A6C34878D82A}">
                    <a16:rowId xmlns:a16="http://schemas.microsoft.com/office/drawing/2014/main" val="10001"/>
                  </a:ext>
                </a:extLst>
              </a:tr>
              <a:tr h="397546">
                <a:tc>
                  <a:txBody>
                    <a:bodyPr/>
                    <a:lstStyle/>
                    <a:p>
                      <a:r>
                        <a:rPr lang="tr-TR" sz="1600" dirty="0"/>
                        <a:t>Sigara içiyor</a:t>
                      </a:r>
                    </a:p>
                  </a:txBody>
                  <a:tcPr marT="45731" marB="45731"/>
                </a:tc>
                <a:tc>
                  <a:txBody>
                    <a:bodyPr/>
                    <a:lstStyle/>
                    <a:p>
                      <a:pPr algn="l"/>
                      <a:r>
                        <a:rPr lang="tr-TR" sz="1500" dirty="0"/>
                        <a:t>15 </a:t>
                      </a:r>
                      <a:r>
                        <a:rPr lang="tr-TR" sz="1500" baseline="0" dirty="0"/>
                        <a:t>    65,2</a:t>
                      </a:r>
                      <a:endParaRPr lang="tr-TR" sz="1500" dirty="0"/>
                    </a:p>
                  </a:txBody>
                  <a:tcPr marT="45731" marB="45731"/>
                </a:tc>
                <a:tc>
                  <a:txBody>
                    <a:bodyPr/>
                    <a:lstStyle/>
                    <a:p>
                      <a:pPr algn="l"/>
                      <a:r>
                        <a:rPr lang="tr-TR" sz="1500" dirty="0"/>
                        <a:t>8          34,8</a:t>
                      </a:r>
                    </a:p>
                  </a:txBody>
                  <a:tcPr marT="45731" marB="45731"/>
                </a:tc>
                <a:tc>
                  <a:txBody>
                    <a:bodyPr/>
                    <a:lstStyle/>
                    <a:p>
                      <a:pPr algn="l"/>
                      <a:r>
                        <a:rPr lang="tr-TR" sz="1500" dirty="0"/>
                        <a:t>23         100,0</a:t>
                      </a:r>
                    </a:p>
                  </a:txBody>
                  <a:tcPr marT="45731" marB="45731"/>
                </a:tc>
                <a:extLst>
                  <a:ext uri="{0D108BD9-81ED-4DB2-BD59-A6C34878D82A}">
                    <a16:rowId xmlns:a16="http://schemas.microsoft.com/office/drawing/2014/main" val="10002"/>
                  </a:ext>
                </a:extLst>
              </a:tr>
              <a:tr h="397546">
                <a:tc>
                  <a:txBody>
                    <a:bodyPr/>
                    <a:lstStyle/>
                    <a:p>
                      <a:r>
                        <a:rPr lang="tr-TR" sz="1600" dirty="0"/>
                        <a:t>Sigara içmiyor</a:t>
                      </a:r>
                    </a:p>
                  </a:txBody>
                  <a:tcPr marT="45731" marB="45731"/>
                </a:tc>
                <a:tc>
                  <a:txBody>
                    <a:bodyPr/>
                    <a:lstStyle/>
                    <a:p>
                      <a:pPr algn="l"/>
                      <a:r>
                        <a:rPr lang="tr-TR" sz="1500" dirty="0"/>
                        <a:t>7       25,9</a:t>
                      </a:r>
                    </a:p>
                  </a:txBody>
                  <a:tcPr marT="45731" marB="45731"/>
                </a:tc>
                <a:tc>
                  <a:txBody>
                    <a:bodyPr/>
                    <a:lstStyle/>
                    <a:p>
                      <a:pPr algn="l"/>
                      <a:r>
                        <a:rPr lang="tr-TR" sz="1500" dirty="0"/>
                        <a:t>20        74,1</a:t>
                      </a:r>
                    </a:p>
                  </a:txBody>
                  <a:tcPr marT="45731" marB="45731"/>
                </a:tc>
                <a:tc>
                  <a:txBody>
                    <a:bodyPr/>
                    <a:lstStyle/>
                    <a:p>
                      <a:pPr algn="l"/>
                      <a:r>
                        <a:rPr lang="tr-TR" sz="1500" dirty="0"/>
                        <a:t>27         100,0  </a:t>
                      </a:r>
                    </a:p>
                  </a:txBody>
                  <a:tcPr marT="45731" marB="45731"/>
                </a:tc>
                <a:extLst>
                  <a:ext uri="{0D108BD9-81ED-4DB2-BD59-A6C34878D82A}">
                    <a16:rowId xmlns:a16="http://schemas.microsoft.com/office/drawing/2014/main" val="10003"/>
                  </a:ext>
                </a:extLst>
              </a:tr>
              <a:tr h="397546">
                <a:tc>
                  <a:txBody>
                    <a:bodyPr/>
                    <a:lstStyle/>
                    <a:p>
                      <a:r>
                        <a:rPr lang="tr-TR" sz="1600" dirty="0"/>
                        <a:t>Toplam</a:t>
                      </a:r>
                    </a:p>
                  </a:txBody>
                  <a:tcPr marT="45731" marB="45731"/>
                </a:tc>
                <a:tc>
                  <a:txBody>
                    <a:bodyPr/>
                    <a:lstStyle/>
                    <a:p>
                      <a:pPr algn="l"/>
                      <a:r>
                        <a:rPr lang="tr-TR" sz="1500" dirty="0"/>
                        <a:t>22     44,0</a:t>
                      </a:r>
                    </a:p>
                  </a:txBody>
                  <a:tcPr marT="45731" marB="45731"/>
                </a:tc>
                <a:tc>
                  <a:txBody>
                    <a:bodyPr/>
                    <a:lstStyle/>
                    <a:p>
                      <a:pPr algn="l"/>
                      <a:r>
                        <a:rPr lang="tr-TR" sz="1500" dirty="0"/>
                        <a:t>28         56,0</a:t>
                      </a:r>
                    </a:p>
                  </a:txBody>
                  <a:tcPr marT="45731" marB="45731"/>
                </a:tc>
                <a:tc>
                  <a:txBody>
                    <a:bodyPr/>
                    <a:lstStyle/>
                    <a:p>
                      <a:pPr algn="l"/>
                      <a:r>
                        <a:rPr lang="tr-TR" sz="1500" dirty="0"/>
                        <a:t>50         100,0</a:t>
                      </a:r>
                    </a:p>
                  </a:txBody>
                  <a:tcPr marT="45731" marB="45731"/>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571C3C2-5A3C-47BF-A143-1E5F32FF92E7}"/>
              </a:ext>
            </a:extLst>
          </p:cNvPr>
          <p:cNvSpPr>
            <a:spLocks noGrp="1"/>
          </p:cNvSpPr>
          <p:nvPr>
            <p:ph type="title"/>
          </p:nvPr>
        </p:nvSpPr>
        <p:spPr>
          <a:xfrm>
            <a:off x="2782889" y="188914"/>
            <a:ext cx="7686675" cy="503237"/>
          </a:xfrm>
        </p:spPr>
        <p:txBody>
          <a:bodyPr>
            <a:normAutofit fontScale="90000"/>
          </a:bodyPr>
          <a:lstStyle/>
          <a:p>
            <a:pPr algn="ctr">
              <a:defRPr/>
            </a:pPr>
            <a:r>
              <a:rPr lang="tr-TR" sz="3200" b="1" dirty="0">
                <a:solidFill>
                  <a:srgbClr val="C00000"/>
                </a:solidFill>
                <a:latin typeface="+mn-lt"/>
              </a:rPr>
              <a:t>TABLO TÜRLERİ</a:t>
            </a:r>
            <a:endParaRPr lang="tr-TR" sz="3200" dirty="0">
              <a:solidFill>
                <a:srgbClr val="C00000"/>
              </a:solidFill>
              <a:latin typeface="+mn-lt"/>
            </a:endParaRPr>
          </a:p>
        </p:txBody>
      </p:sp>
      <p:sp>
        <p:nvSpPr>
          <p:cNvPr id="232451" name="2 İçerik Yer Tutucusu">
            <a:extLst>
              <a:ext uri="{FF2B5EF4-FFF2-40B4-BE49-F238E27FC236}">
                <a16:creationId xmlns:a16="http://schemas.microsoft.com/office/drawing/2014/main" id="{F9C3B32E-D485-4A52-9426-24AFF396DC79}"/>
              </a:ext>
            </a:extLst>
          </p:cNvPr>
          <p:cNvSpPr>
            <a:spLocks noGrp="1"/>
          </p:cNvSpPr>
          <p:nvPr>
            <p:ph idx="1"/>
          </p:nvPr>
        </p:nvSpPr>
        <p:spPr>
          <a:xfrm>
            <a:off x="2711451" y="836614"/>
            <a:ext cx="7758113" cy="5259387"/>
          </a:xfrm>
        </p:spPr>
        <p:txBody>
          <a:bodyPr>
            <a:normAutofit fontScale="92500" lnSpcReduction="10000"/>
          </a:bodyPr>
          <a:lstStyle/>
          <a:p>
            <a:r>
              <a:rPr lang="tr-TR" altLang="tr-TR" sz="2000" b="1">
                <a:solidFill>
                  <a:srgbClr val="C00000"/>
                </a:solidFill>
              </a:rPr>
              <a:t>PARAMETRİK VERİLERİN ORTALAMA TABLOLARI;</a:t>
            </a:r>
          </a:p>
          <a:p>
            <a:pPr>
              <a:buFont typeface="Monotype Sorts" pitchFamily="2" charset="2"/>
              <a:buNone/>
            </a:pPr>
            <a:r>
              <a:rPr lang="tr-TR" altLang="tr-TR" sz="2000" b="1">
                <a:solidFill>
                  <a:srgbClr val="C00000"/>
                </a:solidFill>
              </a:rPr>
              <a:t>1.Ortalama Tabloları;</a:t>
            </a:r>
          </a:p>
          <a:p>
            <a:pPr>
              <a:buFont typeface="Monotype Sorts" pitchFamily="2" charset="2"/>
              <a:buNone/>
            </a:pPr>
            <a:endParaRPr lang="tr-TR" altLang="tr-TR" sz="2000" b="1"/>
          </a:p>
          <a:p>
            <a:pPr>
              <a:buFont typeface="Monotype Sorts" pitchFamily="2" charset="2"/>
              <a:buNone/>
            </a:pPr>
            <a:r>
              <a:rPr lang="tr-TR" altLang="tr-TR" sz="1800" b="1"/>
              <a:t>Tablo 3. Cinsiyete Göre Hemşirelerin Stres Kaynağı Ölçeği Puan Ortalamaları </a:t>
            </a:r>
          </a:p>
          <a:p>
            <a:pPr>
              <a:buFont typeface="Monotype Sorts" pitchFamily="2" charset="2"/>
              <a:buNone/>
            </a:pPr>
            <a:r>
              <a:rPr lang="tr-TR" altLang="tr-TR" sz="1400" b="1"/>
              <a:t>____________________________________________________________________________</a:t>
            </a:r>
          </a:p>
          <a:p>
            <a:pPr>
              <a:buFont typeface="Monotype Sorts" pitchFamily="2" charset="2"/>
              <a:buNone/>
            </a:pPr>
            <a:r>
              <a:rPr lang="tr-TR" altLang="tr-TR" sz="2000" b="1"/>
              <a:t>                              Stres Kaynağı Ölçek Puanları</a:t>
            </a:r>
          </a:p>
          <a:p>
            <a:pPr>
              <a:buFont typeface="Monotype Sorts" pitchFamily="2" charset="2"/>
              <a:buNone/>
            </a:pPr>
            <a:r>
              <a:rPr lang="tr-TR" altLang="tr-TR" sz="2000" b="1"/>
              <a:t>Cinsiyet                    n        Arit.Ort.     Ss         Std.Hata</a:t>
            </a:r>
          </a:p>
          <a:p>
            <a:pPr>
              <a:buFont typeface="Monotype Sorts" pitchFamily="2" charset="2"/>
              <a:buNone/>
            </a:pPr>
            <a:r>
              <a:rPr lang="tr-TR" altLang="tr-TR" sz="2000" b="1"/>
              <a:t>_____________________________________________________</a:t>
            </a:r>
          </a:p>
          <a:p>
            <a:pPr>
              <a:buFont typeface="Monotype Sorts" pitchFamily="2" charset="2"/>
              <a:buNone/>
            </a:pPr>
            <a:r>
              <a:rPr lang="tr-TR" altLang="tr-TR" sz="2000"/>
              <a:t>Kadın                      118       111,30      17,32         10,4</a:t>
            </a:r>
          </a:p>
          <a:p>
            <a:pPr>
              <a:buFont typeface="Monotype Sorts" pitchFamily="2" charset="2"/>
              <a:buNone/>
            </a:pPr>
            <a:r>
              <a:rPr lang="tr-TR" altLang="tr-TR" sz="2000"/>
              <a:t>Erkek                        85       101,20      20,38         11,0</a:t>
            </a:r>
          </a:p>
          <a:p>
            <a:pPr>
              <a:buFont typeface="Monotype Sorts" pitchFamily="2" charset="2"/>
              <a:buNone/>
            </a:pPr>
            <a:r>
              <a:rPr lang="tr-TR" altLang="tr-TR" sz="2000" b="1"/>
              <a:t>_____________________________________________________ </a:t>
            </a:r>
          </a:p>
          <a:p>
            <a:pPr>
              <a:buFont typeface="Monotype Sorts" pitchFamily="2" charset="2"/>
              <a:buNone/>
            </a:pPr>
            <a:r>
              <a:rPr lang="tr-TR" altLang="tr-TR" sz="2000"/>
              <a:t>Toplam                   203       106,25       18,9            7,4</a:t>
            </a:r>
          </a:p>
          <a:p>
            <a:pPr>
              <a:buFont typeface="Monotype Sorts" pitchFamily="2" charset="2"/>
              <a:buNone/>
            </a:pPr>
            <a:r>
              <a:rPr lang="tr-TR" altLang="tr-TR" sz="2000" b="1"/>
              <a:t>_____________________________________________________</a:t>
            </a:r>
          </a:p>
        </p:txBody>
      </p:sp>
      <p:sp>
        <p:nvSpPr>
          <p:cNvPr id="232452" name="3 Slayt Numarası Yer Tutucusu">
            <a:extLst>
              <a:ext uri="{FF2B5EF4-FFF2-40B4-BE49-F238E27FC236}">
                <a16:creationId xmlns:a16="http://schemas.microsoft.com/office/drawing/2014/main" id="{11BEAED5-6E10-4D22-A938-77C93EDD75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0C56D15E-6114-4DAB-938B-3801CEC67A7E}" type="slidenum">
              <a:rPr kumimoji="0" lang="tr-TR" altLang="tr-TR" sz="1400"/>
              <a:pPr>
                <a:spcBef>
                  <a:spcPct val="50000"/>
                </a:spcBef>
                <a:buClrTx/>
                <a:buSzTx/>
                <a:buFontTx/>
                <a:buNone/>
              </a:pPr>
              <a:t>14</a:t>
            </a:fld>
            <a:endParaRPr kumimoji="0" lang="tr-TR" altLang="tr-T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95848365-09FB-4497-B751-86B1B8B4A456}"/>
              </a:ext>
            </a:extLst>
          </p:cNvPr>
          <p:cNvSpPr>
            <a:spLocks noGrp="1"/>
          </p:cNvSpPr>
          <p:nvPr>
            <p:ph type="title"/>
          </p:nvPr>
        </p:nvSpPr>
        <p:spPr>
          <a:xfrm>
            <a:off x="2697163" y="188914"/>
            <a:ext cx="7772400" cy="503237"/>
          </a:xfrm>
        </p:spPr>
        <p:txBody>
          <a:bodyPr>
            <a:normAutofit fontScale="90000"/>
          </a:bodyPr>
          <a:lstStyle/>
          <a:p>
            <a:pPr algn="ctr">
              <a:defRPr/>
            </a:pPr>
            <a:r>
              <a:rPr lang="tr-TR" sz="3200" b="1" dirty="0">
                <a:solidFill>
                  <a:srgbClr val="C00000"/>
                </a:solidFill>
                <a:latin typeface="+mn-lt"/>
              </a:rPr>
              <a:t>TABLO TÜRLERİ</a:t>
            </a:r>
            <a:endParaRPr lang="tr-TR" sz="3200" dirty="0">
              <a:solidFill>
                <a:srgbClr val="C00000"/>
              </a:solidFill>
              <a:latin typeface="+mn-lt"/>
            </a:endParaRPr>
          </a:p>
        </p:txBody>
      </p:sp>
      <p:sp>
        <p:nvSpPr>
          <p:cNvPr id="234499" name="2 İçerik Yer Tutucusu">
            <a:extLst>
              <a:ext uri="{FF2B5EF4-FFF2-40B4-BE49-F238E27FC236}">
                <a16:creationId xmlns:a16="http://schemas.microsoft.com/office/drawing/2014/main" id="{C7E36E48-E8F8-4588-8751-9D12D9F2CF3D}"/>
              </a:ext>
            </a:extLst>
          </p:cNvPr>
          <p:cNvSpPr>
            <a:spLocks noGrp="1"/>
          </p:cNvSpPr>
          <p:nvPr>
            <p:ph idx="1"/>
          </p:nvPr>
        </p:nvSpPr>
        <p:spPr>
          <a:xfrm>
            <a:off x="2697163" y="692150"/>
            <a:ext cx="7772400" cy="5403850"/>
          </a:xfrm>
        </p:spPr>
        <p:txBody>
          <a:bodyPr>
            <a:normAutofit lnSpcReduction="10000"/>
          </a:bodyPr>
          <a:lstStyle/>
          <a:p>
            <a:r>
              <a:rPr lang="tr-TR" altLang="tr-TR" sz="2000" b="1">
                <a:solidFill>
                  <a:srgbClr val="C00000"/>
                </a:solidFill>
              </a:rPr>
              <a:t>PARAMETRİK VERİLERİN ORTALAMA TABLOLARI;</a:t>
            </a:r>
          </a:p>
          <a:p>
            <a:pPr>
              <a:buFont typeface="Monotype Sorts" pitchFamily="2" charset="2"/>
              <a:buNone/>
            </a:pPr>
            <a:r>
              <a:rPr lang="tr-TR" altLang="tr-TR" sz="2000" b="1">
                <a:solidFill>
                  <a:srgbClr val="C00000"/>
                </a:solidFill>
              </a:rPr>
              <a:t>1.Ortanca Tabloları;</a:t>
            </a:r>
          </a:p>
          <a:p>
            <a:pPr>
              <a:buFont typeface="Monotype Sorts" pitchFamily="2" charset="2"/>
              <a:buNone/>
            </a:pPr>
            <a:endParaRPr lang="tr-TR" altLang="tr-TR" sz="2000" b="1"/>
          </a:p>
          <a:p>
            <a:pPr>
              <a:buFont typeface="Monotype Sorts" pitchFamily="2" charset="2"/>
              <a:buNone/>
            </a:pPr>
            <a:r>
              <a:rPr lang="tr-TR" altLang="tr-TR" sz="1800" b="1"/>
              <a:t>Tablo 3. Cinsiyete Göre Hemşirelerin Stres Kaynağı Ölçeği Puan Ortancaları </a:t>
            </a:r>
          </a:p>
          <a:p>
            <a:pPr>
              <a:buFont typeface="Monotype Sorts" pitchFamily="2" charset="2"/>
              <a:buNone/>
            </a:pPr>
            <a:r>
              <a:rPr lang="tr-TR" altLang="tr-TR" sz="1400" b="1"/>
              <a:t>____________________________________________________________________________</a:t>
            </a:r>
          </a:p>
          <a:p>
            <a:pPr>
              <a:buFont typeface="Monotype Sorts" pitchFamily="2" charset="2"/>
              <a:buNone/>
            </a:pPr>
            <a:r>
              <a:rPr lang="tr-TR" altLang="tr-TR" sz="2000" b="1"/>
              <a:t>                              Stres Kaynağı Ölçek Puanları</a:t>
            </a:r>
          </a:p>
          <a:p>
            <a:pPr>
              <a:buFont typeface="Monotype Sorts" pitchFamily="2" charset="2"/>
              <a:buNone/>
            </a:pPr>
            <a:r>
              <a:rPr lang="tr-TR" altLang="tr-TR" sz="2000" b="1"/>
              <a:t>Cinsiyet                    n             Ort             Min            Max</a:t>
            </a:r>
          </a:p>
          <a:p>
            <a:pPr>
              <a:buFont typeface="Monotype Sorts" pitchFamily="2" charset="2"/>
              <a:buNone/>
            </a:pPr>
            <a:r>
              <a:rPr lang="tr-TR" altLang="tr-TR" sz="2000" b="1"/>
              <a:t>_____________________________________________________</a:t>
            </a:r>
          </a:p>
          <a:p>
            <a:pPr>
              <a:buFont typeface="Monotype Sorts" pitchFamily="2" charset="2"/>
              <a:buNone/>
            </a:pPr>
            <a:r>
              <a:rPr lang="tr-TR" altLang="tr-TR" sz="2000"/>
              <a:t>Kadın                      118           116              45              210</a:t>
            </a:r>
          </a:p>
          <a:p>
            <a:pPr>
              <a:buFont typeface="Monotype Sorts" pitchFamily="2" charset="2"/>
              <a:buNone/>
            </a:pPr>
            <a:r>
              <a:rPr lang="tr-TR" altLang="tr-TR" sz="2000"/>
              <a:t>Erkek                        85           101              25              200</a:t>
            </a:r>
          </a:p>
          <a:p>
            <a:pPr>
              <a:buFont typeface="Monotype Sorts" pitchFamily="2" charset="2"/>
              <a:buNone/>
            </a:pPr>
            <a:r>
              <a:rPr lang="tr-TR" altLang="tr-TR" sz="2000" b="1"/>
              <a:t>_____________________________________________________ </a:t>
            </a:r>
          </a:p>
          <a:p>
            <a:pPr>
              <a:buFont typeface="Monotype Sorts" pitchFamily="2" charset="2"/>
              <a:buNone/>
            </a:pPr>
            <a:r>
              <a:rPr lang="tr-TR" altLang="tr-TR" sz="2000"/>
              <a:t>Toplam                   203           103              35              215</a:t>
            </a:r>
          </a:p>
          <a:p>
            <a:pPr>
              <a:buFont typeface="Monotype Sorts" pitchFamily="2" charset="2"/>
              <a:buNone/>
            </a:pPr>
            <a:r>
              <a:rPr lang="tr-TR" altLang="tr-TR" sz="2000" b="1"/>
              <a:t>_____________________________________________________</a:t>
            </a:r>
          </a:p>
        </p:txBody>
      </p:sp>
      <p:sp>
        <p:nvSpPr>
          <p:cNvPr id="234500" name="3 Slayt Numarası Yer Tutucusu">
            <a:extLst>
              <a:ext uri="{FF2B5EF4-FFF2-40B4-BE49-F238E27FC236}">
                <a16:creationId xmlns:a16="http://schemas.microsoft.com/office/drawing/2014/main" id="{AB86F3F9-7C17-479B-82D6-44F2E0B2CAE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FAE060F-8BD4-4B10-AFF8-DDF35E8E9235}" type="slidenum">
              <a:rPr kumimoji="0" lang="tr-TR" altLang="tr-TR" sz="1400"/>
              <a:pPr>
                <a:spcBef>
                  <a:spcPct val="50000"/>
                </a:spcBef>
                <a:buClrTx/>
                <a:buSzTx/>
                <a:buFontTx/>
                <a:buNone/>
              </a:pPr>
              <a:t>15</a:t>
            </a:fld>
            <a:endParaRPr kumimoji="0" lang="tr-TR" altLang="tr-TR"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D61CE5D-4CE9-4AB0-AB0A-6B2FBA33BD20}"/>
              </a:ext>
            </a:extLst>
          </p:cNvPr>
          <p:cNvSpPr>
            <a:spLocks noGrp="1"/>
          </p:cNvSpPr>
          <p:nvPr>
            <p:ph type="title"/>
          </p:nvPr>
        </p:nvSpPr>
        <p:spPr>
          <a:xfrm>
            <a:off x="2855913" y="274639"/>
            <a:ext cx="7561262" cy="777875"/>
          </a:xfrm>
        </p:spPr>
        <p:txBody>
          <a:bodyPr>
            <a:noAutofit/>
          </a:bodyPr>
          <a:lstStyle/>
          <a:p>
            <a:pPr algn="ctr">
              <a:defRPr/>
            </a:pPr>
            <a:r>
              <a:rPr lang="tr-TR" sz="2800" b="1" dirty="0">
                <a:solidFill>
                  <a:srgbClr val="C00000"/>
                </a:solidFill>
                <a:latin typeface="+mn-lt"/>
              </a:rPr>
              <a:t>TABLO YAPIMINDA </a:t>
            </a:r>
            <a:br>
              <a:rPr lang="tr-TR" sz="2800" b="1" dirty="0">
                <a:solidFill>
                  <a:srgbClr val="C00000"/>
                </a:solidFill>
                <a:latin typeface="+mn-lt"/>
              </a:rPr>
            </a:br>
            <a:r>
              <a:rPr lang="tr-TR" sz="2800" b="1" dirty="0">
                <a:solidFill>
                  <a:srgbClr val="C00000"/>
                </a:solidFill>
                <a:latin typeface="+mn-lt"/>
              </a:rPr>
              <a:t>DİKKAT EDİLECEK KURALLAR</a:t>
            </a:r>
          </a:p>
        </p:txBody>
      </p:sp>
      <p:sp>
        <p:nvSpPr>
          <p:cNvPr id="3" name="2 İçerik Yer Tutucusu">
            <a:extLst>
              <a:ext uri="{FF2B5EF4-FFF2-40B4-BE49-F238E27FC236}">
                <a16:creationId xmlns:a16="http://schemas.microsoft.com/office/drawing/2014/main" id="{D472F833-9345-4FCB-A81E-EF9BD44F957E}"/>
              </a:ext>
            </a:extLst>
          </p:cNvPr>
          <p:cNvSpPr>
            <a:spLocks noGrp="1"/>
          </p:cNvSpPr>
          <p:nvPr>
            <p:ph idx="1"/>
          </p:nvPr>
        </p:nvSpPr>
        <p:spPr>
          <a:xfrm>
            <a:off x="2495551" y="1268413"/>
            <a:ext cx="7921625" cy="5205412"/>
          </a:xfrm>
        </p:spPr>
        <p:txBody>
          <a:bodyPr>
            <a:normAutofit fontScale="62500" lnSpcReduction="20000"/>
          </a:bodyPr>
          <a:lstStyle/>
          <a:p>
            <a:pPr>
              <a:buFont typeface="Wingdings" pitchFamily="2" charset="2"/>
              <a:buChar char="ü"/>
              <a:defRPr/>
            </a:pPr>
            <a:r>
              <a:rPr lang="tr-TR" sz="2900" dirty="0"/>
              <a:t>Tablonun kısa ancak dağılımı tanımlayacak bir başlığı olmalı, genellikle başlık tablonun üst kısmında yer alır,</a:t>
            </a:r>
          </a:p>
          <a:p>
            <a:pPr>
              <a:buFont typeface="Wingdings" pitchFamily="2" charset="2"/>
              <a:buChar char="ü"/>
              <a:defRPr/>
            </a:pPr>
            <a:endParaRPr lang="tr-TR" sz="2900" b="1" dirty="0"/>
          </a:p>
          <a:p>
            <a:pPr>
              <a:buFont typeface="Wingdings" pitchFamily="2" charset="2"/>
              <a:buChar char="ü"/>
              <a:defRPr/>
            </a:pPr>
            <a:r>
              <a:rPr lang="tr-TR" sz="2900" dirty="0"/>
              <a:t>Tablo sayısı verilmeli, tablolar bulguların niteliği gereği sıralanır, tablo sayısı 1'den başlayıp yukarıya doğru gider,</a:t>
            </a:r>
          </a:p>
          <a:p>
            <a:pPr>
              <a:buFont typeface="Wingdings" pitchFamily="2" charset="2"/>
              <a:buChar char="ü"/>
              <a:defRPr/>
            </a:pPr>
            <a:endParaRPr lang="tr-TR" sz="2900" b="1" dirty="0"/>
          </a:p>
          <a:p>
            <a:pPr>
              <a:buFont typeface="Wingdings" pitchFamily="2" charset="2"/>
              <a:buChar char="ü"/>
              <a:defRPr/>
            </a:pPr>
            <a:r>
              <a:rPr lang="tr-TR" sz="2900" dirty="0"/>
              <a:t>Başlığın altında verilerin ait olduğu yer ve yıl parantez içinde belirtilebilir,</a:t>
            </a:r>
          </a:p>
          <a:p>
            <a:pPr>
              <a:buFont typeface="Wingdings" pitchFamily="2" charset="2"/>
              <a:buChar char="ü"/>
              <a:defRPr/>
            </a:pPr>
            <a:endParaRPr lang="tr-TR" sz="2900" b="1" dirty="0"/>
          </a:p>
          <a:p>
            <a:pPr>
              <a:buFont typeface="Wingdings" pitchFamily="2" charset="2"/>
              <a:buChar char="ü"/>
              <a:defRPr/>
            </a:pPr>
            <a:r>
              <a:rPr lang="tr-TR" sz="2900" dirty="0"/>
              <a:t>Marjinal tabloda tek değişken bulunduğundan kolona (sütun) yerleştirilir, kolon yüzdesi alınır,</a:t>
            </a:r>
          </a:p>
          <a:p>
            <a:pPr>
              <a:buFont typeface="Wingdings" pitchFamily="2" charset="2"/>
              <a:buChar char="ü"/>
              <a:defRPr/>
            </a:pPr>
            <a:endParaRPr lang="tr-TR" sz="2900" b="1" dirty="0"/>
          </a:p>
          <a:p>
            <a:pPr>
              <a:buFont typeface="Wingdings" pitchFamily="2" charset="2"/>
              <a:buChar char="ü"/>
              <a:defRPr/>
            </a:pPr>
            <a:r>
              <a:rPr lang="tr-TR" sz="2900" dirty="0"/>
              <a:t>Kros tablolarda değişkenin önemi ve araştırıcının </a:t>
            </a:r>
            <a:r>
              <a:rPr lang="tr-TR" sz="2900" dirty="0" err="1"/>
              <a:t>insiyatifine</a:t>
            </a:r>
            <a:r>
              <a:rPr lang="tr-TR" sz="2900" dirty="0"/>
              <a:t> göre değişkenin biri kolon'a diğeri satıra yerleştirilir, en çarpıcı anlamlandırmaya göre satır ya da kolon yüzdesi alınır,</a:t>
            </a:r>
          </a:p>
          <a:p>
            <a:pPr>
              <a:buFont typeface="Wingdings" pitchFamily="2" charset="2"/>
              <a:buChar char="ü"/>
              <a:defRPr/>
            </a:pPr>
            <a:endParaRPr lang="tr-TR" sz="2900" b="1" dirty="0"/>
          </a:p>
          <a:p>
            <a:pPr>
              <a:buFont typeface="Wingdings" pitchFamily="2" charset="2"/>
              <a:buChar char="ü"/>
              <a:defRPr/>
            </a:pPr>
            <a:r>
              <a:rPr lang="tr-TR" sz="2900" dirty="0"/>
              <a:t>Veriler tabloda mutlak sayı ve yüzde değerleriyle birlikte gösterilmeli, yalnızca biri gösterilecekse, yüzde yeğlenmeli,</a:t>
            </a:r>
            <a:endParaRPr lang="tr-TR" sz="2900" b="1" dirty="0"/>
          </a:p>
          <a:p>
            <a:pPr>
              <a:buFont typeface="Monotype Sorts" pitchFamily="2" charset="2"/>
              <a:buNone/>
              <a:defRPr/>
            </a:pPr>
            <a:endParaRPr lang="tr-TR" sz="2900" b="1" dirty="0"/>
          </a:p>
          <a:p>
            <a:pPr>
              <a:defRPr/>
            </a:pPr>
            <a:endParaRPr lang="tr-TR" dirty="0"/>
          </a:p>
        </p:txBody>
      </p:sp>
      <p:sp>
        <p:nvSpPr>
          <p:cNvPr id="236548" name="3 Slayt Numarası Yer Tutucusu">
            <a:extLst>
              <a:ext uri="{FF2B5EF4-FFF2-40B4-BE49-F238E27FC236}">
                <a16:creationId xmlns:a16="http://schemas.microsoft.com/office/drawing/2014/main" id="{D369CAA6-D99D-41D2-908D-7A05B3C09126}"/>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45515F9-DB25-4729-B40E-B15CA4DBBABB}" type="slidenum">
              <a:rPr kumimoji="0" lang="tr-TR" altLang="tr-TR" sz="1400"/>
              <a:pPr>
                <a:spcBef>
                  <a:spcPct val="50000"/>
                </a:spcBef>
                <a:buClrTx/>
                <a:buSzTx/>
                <a:buFontTx/>
                <a:buNone/>
              </a:pPr>
              <a:t>16</a:t>
            </a:fld>
            <a:endParaRPr kumimoji="0" lang="tr-TR" altLang="tr-TR"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920BD599-EB13-4505-BB2F-24BE39CC4A51}"/>
              </a:ext>
            </a:extLst>
          </p:cNvPr>
          <p:cNvSpPr>
            <a:spLocks noGrp="1"/>
          </p:cNvSpPr>
          <p:nvPr>
            <p:ph type="title"/>
          </p:nvPr>
        </p:nvSpPr>
        <p:spPr>
          <a:xfrm>
            <a:off x="2782889" y="188913"/>
            <a:ext cx="7634287" cy="647700"/>
          </a:xfrm>
        </p:spPr>
        <p:txBody>
          <a:bodyPr>
            <a:noAutofit/>
          </a:bodyPr>
          <a:lstStyle/>
          <a:p>
            <a:pPr algn="ctr">
              <a:defRPr/>
            </a:pPr>
            <a:r>
              <a:rPr lang="tr-TR" sz="2400" b="1" dirty="0">
                <a:solidFill>
                  <a:srgbClr val="C00000"/>
                </a:solidFill>
                <a:latin typeface="+mn-lt"/>
              </a:rPr>
              <a:t>TABLO YAPIMINDA </a:t>
            </a:r>
            <a:br>
              <a:rPr lang="tr-TR" sz="2400" b="1" dirty="0">
                <a:solidFill>
                  <a:srgbClr val="C00000"/>
                </a:solidFill>
                <a:latin typeface="+mn-lt"/>
              </a:rPr>
            </a:br>
            <a:r>
              <a:rPr lang="tr-TR" sz="2400" b="1" dirty="0">
                <a:solidFill>
                  <a:srgbClr val="C00000"/>
                </a:solidFill>
                <a:latin typeface="+mn-lt"/>
              </a:rPr>
              <a:t>DİKKAT EDİLECEK KURALLAR</a:t>
            </a:r>
          </a:p>
        </p:txBody>
      </p:sp>
      <p:sp>
        <p:nvSpPr>
          <p:cNvPr id="3" name="2 İçerik Yer Tutucusu">
            <a:extLst>
              <a:ext uri="{FF2B5EF4-FFF2-40B4-BE49-F238E27FC236}">
                <a16:creationId xmlns:a16="http://schemas.microsoft.com/office/drawing/2014/main" id="{69A25A18-39EA-4BFA-923E-6150AED9FE20}"/>
              </a:ext>
            </a:extLst>
          </p:cNvPr>
          <p:cNvSpPr>
            <a:spLocks noGrp="1"/>
          </p:cNvSpPr>
          <p:nvPr>
            <p:ph idx="1"/>
          </p:nvPr>
        </p:nvSpPr>
        <p:spPr>
          <a:xfrm>
            <a:off x="2782889" y="908051"/>
            <a:ext cx="7705725" cy="5565775"/>
          </a:xfrm>
        </p:spPr>
        <p:txBody>
          <a:bodyPr>
            <a:normAutofit fontScale="62500" lnSpcReduction="20000"/>
          </a:bodyPr>
          <a:lstStyle/>
          <a:p>
            <a:pPr>
              <a:buFont typeface="Wingdings" pitchFamily="2" charset="2"/>
              <a:buChar char="ü"/>
              <a:defRPr/>
            </a:pPr>
            <a:r>
              <a:rPr lang="tr-TR" sz="2600" dirty="0"/>
              <a:t>Yüzde değerleri, mutlak sayısal değerlerden farklı olduğunu belirtmek için noktadan  sonra sağdaki değer gösterilmeli, karmaşık görünmemesi için noktadan sonra sağdaki değerin tek rakamı alınır,</a:t>
            </a:r>
          </a:p>
          <a:p>
            <a:pPr>
              <a:buFont typeface="Wingdings" pitchFamily="2" charset="2"/>
              <a:buChar char="ü"/>
              <a:defRPr/>
            </a:pPr>
            <a:endParaRPr lang="tr-TR" sz="2600" b="1" dirty="0"/>
          </a:p>
          <a:p>
            <a:pPr>
              <a:buFont typeface="Wingdings" pitchFamily="2" charset="2"/>
              <a:buChar char="ü"/>
              <a:defRPr/>
            </a:pPr>
            <a:r>
              <a:rPr lang="tr-TR" sz="2600" dirty="0"/>
              <a:t>Kolon ve satır sonlarına toplamlar verilmeli, toplamlar birbirleriyle tutarlı olmalı, yüzde toplamları 100.0’ı tutmalı, toplamların  kolonların altında, satırların sonunda gösterilmesi yaygındır, ancak kimi uzmanlar toplamları, kolon ve sütun başında göstermeyi yeğlemektedir,</a:t>
            </a:r>
          </a:p>
          <a:p>
            <a:pPr>
              <a:buFont typeface="Wingdings" pitchFamily="2" charset="2"/>
              <a:buChar char="ü"/>
              <a:defRPr/>
            </a:pPr>
            <a:endParaRPr lang="tr-TR" sz="2600" b="1" dirty="0"/>
          </a:p>
          <a:p>
            <a:pPr>
              <a:buFont typeface="Wingdings" pitchFamily="2" charset="2"/>
              <a:buChar char="ü"/>
              <a:defRPr/>
            </a:pPr>
            <a:r>
              <a:rPr lang="tr-TR" sz="2600" dirty="0"/>
              <a:t>Kolon ve satır başlarındaki değişken ve alt gruplarının başlıkları açık olmalı, kısaltma kullanılmışsa tablo altında belirtilmeli,</a:t>
            </a:r>
          </a:p>
          <a:p>
            <a:pPr>
              <a:buFont typeface="Wingdings" pitchFamily="2" charset="2"/>
              <a:buChar char="ü"/>
              <a:defRPr/>
            </a:pPr>
            <a:endParaRPr lang="tr-TR" sz="2600" b="1" dirty="0"/>
          </a:p>
          <a:p>
            <a:pPr>
              <a:buFont typeface="Wingdings" pitchFamily="2" charset="2"/>
              <a:buChar char="ü"/>
              <a:defRPr/>
            </a:pPr>
            <a:r>
              <a:rPr lang="tr-TR" sz="2600" dirty="0"/>
              <a:t>Bilgilerin kolay ayrılması için satır ve kolon araları çizgiyle ayrılabilir, değerler göz içinde kalabilir,</a:t>
            </a:r>
          </a:p>
          <a:p>
            <a:pPr>
              <a:buFont typeface="Wingdings" pitchFamily="2" charset="2"/>
              <a:buChar char="ü"/>
              <a:defRPr/>
            </a:pPr>
            <a:endParaRPr lang="tr-TR" sz="2600" b="1" dirty="0"/>
          </a:p>
          <a:p>
            <a:pPr>
              <a:buFont typeface="Wingdings" pitchFamily="2" charset="2"/>
              <a:buChar char="ü"/>
              <a:defRPr/>
            </a:pPr>
            <a:r>
              <a:rPr lang="tr-TR" sz="2600" dirty="0"/>
              <a:t>Tabloya önemlilik analizi uygulanmışsa tablo altında testin sembol işareti, değeri ve karşılaştırılmış (p) olasılık değeri yazılmalı, önemli ya da önemsiz işareti belirtilmeli,</a:t>
            </a:r>
          </a:p>
          <a:p>
            <a:pPr>
              <a:buFont typeface="Wingdings" pitchFamily="2" charset="2"/>
              <a:buChar char="ü"/>
              <a:defRPr/>
            </a:pPr>
            <a:endParaRPr lang="tr-TR" sz="2600" b="1" dirty="0"/>
          </a:p>
          <a:p>
            <a:pPr>
              <a:buFont typeface="Wingdings" pitchFamily="2" charset="2"/>
              <a:buChar char="ü"/>
              <a:defRPr/>
            </a:pPr>
            <a:r>
              <a:rPr lang="tr-TR" sz="2600" dirty="0"/>
              <a:t>Araştırmaların rapor haline getirilmesi durumunda "Bulgular" bölümünde tablolara yer verilir, tablodan çıkan mesaj ve bilgi kısaca metinsel olarak tablo altında belirtilir,</a:t>
            </a:r>
            <a:endParaRPr lang="tr-TR" sz="2600" b="1" dirty="0"/>
          </a:p>
          <a:p>
            <a:pPr>
              <a:defRPr/>
            </a:pPr>
            <a:endParaRPr lang="tr-TR" dirty="0"/>
          </a:p>
        </p:txBody>
      </p:sp>
      <p:sp>
        <p:nvSpPr>
          <p:cNvPr id="238596" name="3 Slayt Numarası Yer Tutucusu">
            <a:extLst>
              <a:ext uri="{FF2B5EF4-FFF2-40B4-BE49-F238E27FC236}">
                <a16:creationId xmlns:a16="http://schemas.microsoft.com/office/drawing/2014/main" id="{5A0E4064-F231-4086-B41E-364FF9C90DB7}"/>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E218406C-C052-456B-AC11-98F9E82CD415}" type="slidenum">
              <a:rPr kumimoji="0" lang="tr-TR" altLang="tr-TR" sz="1400"/>
              <a:pPr>
                <a:spcBef>
                  <a:spcPct val="50000"/>
                </a:spcBef>
                <a:buClrTx/>
                <a:buSzTx/>
                <a:buFontTx/>
                <a:buNone/>
              </a:pPr>
              <a:t>17</a:t>
            </a:fld>
            <a:endParaRPr kumimoji="0" lang="tr-TR" altLang="tr-T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05F36DA-9829-4430-AB37-10F11ACBA35D}"/>
              </a:ext>
            </a:extLst>
          </p:cNvPr>
          <p:cNvSpPr>
            <a:spLocks noGrp="1"/>
          </p:cNvSpPr>
          <p:nvPr>
            <p:ph type="title"/>
          </p:nvPr>
        </p:nvSpPr>
        <p:spPr>
          <a:xfrm>
            <a:off x="2495551" y="274639"/>
            <a:ext cx="7921625" cy="561975"/>
          </a:xfrm>
        </p:spPr>
        <p:txBody>
          <a:bodyPr>
            <a:normAutofit/>
          </a:bodyPr>
          <a:lstStyle/>
          <a:p>
            <a:pPr algn="ctr">
              <a:defRPr/>
            </a:pPr>
            <a:r>
              <a:rPr lang="tr-TR" sz="2400" b="1" dirty="0">
                <a:solidFill>
                  <a:srgbClr val="C00000"/>
                </a:solidFill>
                <a:latin typeface="+mn-lt"/>
              </a:rPr>
              <a:t>GRAFİK VE TÜRLERİ</a:t>
            </a:r>
          </a:p>
        </p:txBody>
      </p:sp>
      <p:sp>
        <p:nvSpPr>
          <p:cNvPr id="3" name="2 İçerik Yer Tutucusu">
            <a:extLst>
              <a:ext uri="{FF2B5EF4-FFF2-40B4-BE49-F238E27FC236}">
                <a16:creationId xmlns:a16="http://schemas.microsoft.com/office/drawing/2014/main" id="{065A23C8-854F-4839-9AEB-E015EDD23BBC}"/>
              </a:ext>
            </a:extLst>
          </p:cNvPr>
          <p:cNvSpPr>
            <a:spLocks noGrp="1"/>
          </p:cNvSpPr>
          <p:nvPr>
            <p:ph idx="1"/>
          </p:nvPr>
        </p:nvSpPr>
        <p:spPr>
          <a:xfrm>
            <a:off x="2640013" y="692151"/>
            <a:ext cx="7848600" cy="5781675"/>
          </a:xfrm>
        </p:spPr>
        <p:txBody>
          <a:bodyPr>
            <a:normAutofit fontScale="92500" lnSpcReduction="20000"/>
          </a:bodyPr>
          <a:lstStyle/>
          <a:p>
            <a:pPr>
              <a:defRPr/>
            </a:pPr>
            <a:r>
              <a:rPr lang="tr-TR" sz="2000" b="1" dirty="0">
                <a:solidFill>
                  <a:srgbClr val="C00000"/>
                </a:solidFill>
              </a:rPr>
              <a:t>GRAFİK: </a:t>
            </a:r>
          </a:p>
          <a:p>
            <a:pPr>
              <a:buFont typeface="Wingdings" pitchFamily="2" charset="2"/>
              <a:buChar char="ü"/>
              <a:defRPr/>
            </a:pPr>
            <a:r>
              <a:rPr lang="tr-TR" sz="1800" dirty="0"/>
              <a:t>Verilerin ve bulguların açık ve kolay anlaşılması amacıyla şekillerle gösterilmesi,</a:t>
            </a:r>
          </a:p>
          <a:p>
            <a:pPr>
              <a:defRPr/>
            </a:pPr>
            <a:endParaRPr lang="tr-TR" sz="1800" dirty="0"/>
          </a:p>
          <a:p>
            <a:pPr>
              <a:buFont typeface="Wingdings" pitchFamily="2" charset="2"/>
              <a:buChar char="ü"/>
              <a:defRPr/>
            </a:pPr>
            <a:r>
              <a:rPr lang="tr-TR" sz="1800" dirty="0"/>
              <a:t>Grafiğin görsel etkisi, çarpıcılığı daha fazladır,</a:t>
            </a:r>
          </a:p>
          <a:p>
            <a:pPr>
              <a:buFont typeface="Wingdings" pitchFamily="2" charset="2"/>
              <a:buChar char="ü"/>
              <a:defRPr/>
            </a:pPr>
            <a:endParaRPr lang="tr-TR" sz="1800" dirty="0"/>
          </a:p>
          <a:p>
            <a:pPr>
              <a:buFont typeface="Wingdings" pitchFamily="2" charset="2"/>
              <a:buChar char="ü"/>
              <a:defRPr/>
            </a:pPr>
            <a:r>
              <a:rPr lang="tr-TR" sz="1800" dirty="0"/>
              <a:t>Tabloda okuyucunun gözünden kaçan kimi durumlar grafikte daha kolay fark edilebilir. Bu nedenle kimi bulgular tablo yanında grafikle de gösterilebilir,</a:t>
            </a:r>
          </a:p>
          <a:p>
            <a:pPr>
              <a:buFont typeface="Wingdings" pitchFamily="2" charset="2"/>
              <a:buChar char="ü"/>
              <a:defRPr/>
            </a:pPr>
            <a:endParaRPr lang="tr-TR" sz="1800" dirty="0"/>
          </a:p>
          <a:p>
            <a:pPr>
              <a:buFont typeface="Wingdings" pitchFamily="2" charset="2"/>
              <a:buChar char="ü"/>
              <a:defRPr/>
            </a:pPr>
            <a:r>
              <a:rPr lang="tr-TR" sz="1800" dirty="0"/>
              <a:t>Bulguların tablosuz, tümüyle grafiklerle verilmesi  tercih edilmez,</a:t>
            </a:r>
          </a:p>
          <a:p>
            <a:pPr>
              <a:buFont typeface="Wingdings" pitchFamily="2" charset="2"/>
              <a:buChar char="ü"/>
              <a:defRPr/>
            </a:pPr>
            <a:endParaRPr lang="tr-TR" sz="1800" dirty="0"/>
          </a:p>
          <a:p>
            <a:pPr>
              <a:defRPr/>
            </a:pPr>
            <a:r>
              <a:rPr lang="tr-TR" sz="2000" b="1" dirty="0">
                <a:solidFill>
                  <a:srgbClr val="C00000"/>
                </a:solidFill>
              </a:rPr>
              <a:t>GRAFİK TÜRLERİ;</a:t>
            </a:r>
          </a:p>
          <a:p>
            <a:pPr marL="514350" indent="-514350">
              <a:buFont typeface="+mj-lt"/>
              <a:buAutoNum type="arabicPeriod"/>
              <a:defRPr/>
            </a:pPr>
            <a:r>
              <a:rPr lang="tr-TR" sz="1800" dirty="0"/>
              <a:t>Çubuk grafiği,</a:t>
            </a:r>
          </a:p>
          <a:p>
            <a:pPr marL="514350" indent="-514350">
              <a:buFont typeface="+mj-lt"/>
              <a:buAutoNum type="arabicPeriod"/>
              <a:defRPr/>
            </a:pPr>
            <a:r>
              <a:rPr lang="tr-TR" sz="1800" dirty="0" err="1"/>
              <a:t>Histogram</a:t>
            </a:r>
            <a:r>
              <a:rPr lang="tr-TR" sz="1800" dirty="0"/>
              <a:t>,</a:t>
            </a:r>
          </a:p>
          <a:p>
            <a:pPr marL="514350" indent="-514350">
              <a:buFont typeface="+mj-lt"/>
              <a:buAutoNum type="arabicPeriod"/>
              <a:defRPr/>
            </a:pPr>
            <a:r>
              <a:rPr lang="tr-TR" sz="1800" dirty="0"/>
              <a:t>Çizgi grafiği,</a:t>
            </a:r>
          </a:p>
          <a:p>
            <a:pPr marL="514350" indent="-514350">
              <a:buFont typeface="+mj-lt"/>
              <a:buAutoNum type="arabicPeriod"/>
              <a:defRPr/>
            </a:pPr>
            <a:r>
              <a:rPr lang="tr-TR" sz="1800" dirty="0"/>
              <a:t>Daire (Çember/Pasta) grafiği,</a:t>
            </a:r>
          </a:p>
          <a:p>
            <a:pPr marL="514350" indent="-514350">
              <a:buFont typeface="+mj-lt"/>
              <a:buAutoNum type="arabicPeriod"/>
              <a:defRPr/>
            </a:pPr>
            <a:r>
              <a:rPr lang="tr-TR" sz="1800" dirty="0"/>
              <a:t>Resim grafiği,</a:t>
            </a:r>
          </a:p>
          <a:p>
            <a:pPr marL="514350" indent="-514350">
              <a:buFont typeface="+mj-lt"/>
              <a:buAutoNum type="arabicPeriod"/>
              <a:defRPr/>
            </a:pPr>
            <a:r>
              <a:rPr lang="tr-TR" sz="1800" dirty="0"/>
              <a:t>Korelasyon ve regresyon grafiği,</a:t>
            </a:r>
          </a:p>
          <a:p>
            <a:pPr>
              <a:buFont typeface="Wingdings" pitchFamily="2" charset="2"/>
              <a:buChar char="ü"/>
              <a:defRPr/>
            </a:pPr>
            <a:endParaRPr lang="tr-TR" sz="1800" dirty="0"/>
          </a:p>
          <a:p>
            <a:pPr>
              <a:defRPr/>
            </a:pPr>
            <a:endParaRPr lang="tr-TR" dirty="0"/>
          </a:p>
        </p:txBody>
      </p:sp>
      <p:sp>
        <p:nvSpPr>
          <p:cNvPr id="240644" name="3 Slayt Numarası Yer Tutucusu">
            <a:extLst>
              <a:ext uri="{FF2B5EF4-FFF2-40B4-BE49-F238E27FC236}">
                <a16:creationId xmlns:a16="http://schemas.microsoft.com/office/drawing/2014/main" id="{FB827B8C-880D-4D5E-B3BF-86BC0C8FACBC}"/>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3A00586-EE7A-4057-8B68-FC093BEA89EC}" type="slidenum">
              <a:rPr kumimoji="0" lang="tr-TR" altLang="tr-TR" sz="1400"/>
              <a:pPr>
                <a:spcBef>
                  <a:spcPct val="50000"/>
                </a:spcBef>
                <a:buClrTx/>
                <a:buSzTx/>
                <a:buFontTx/>
                <a:buNone/>
              </a:pPr>
              <a:t>18</a:t>
            </a:fld>
            <a:endParaRPr kumimoji="0" lang="tr-TR" altLang="tr-TR"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726578F-C215-41D1-812C-2938374C0076}"/>
              </a:ext>
            </a:extLst>
          </p:cNvPr>
          <p:cNvSpPr>
            <a:spLocks noGrp="1"/>
          </p:cNvSpPr>
          <p:nvPr>
            <p:ph type="title"/>
          </p:nvPr>
        </p:nvSpPr>
        <p:spPr>
          <a:xfrm>
            <a:off x="2782889" y="274638"/>
            <a:ext cx="7634287" cy="633412"/>
          </a:xfrm>
        </p:spPr>
        <p:txBody>
          <a:bodyPr>
            <a:normAutofit/>
          </a:bodyPr>
          <a:lstStyle/>
          <a:p>
            <a:pPr algn="ctr">
              <a:defRPr/>
            </a:pPr>
            <a:r>
              <a:rPr lang="tr-TR" sz="3200" b="1" dirty="0">
                <a:solidFill>
                  <a:srgbClr val="C00000"/>
                </a:solidFill>
                <a:latin typeface="+mn-lt"/>
              </a:rPr>
              <a:t>GRAFİK VE TÜRLERİ</a:t>
            </a:r>
            <a:endParaRPr lang="tr-TR" sz="3200" dirty="0">
              <a:solidFill>
                <a:srgbClr val="C00000"/>
              </a:solidFill>
              <a:latin typeface="+mn-lt"/>
            </a:endParaRPr>
          </a:p>
        </p:txBody>
      </p:sp>
      <p:sp>
        <p:nvSpPr>
          <p:cNvPr id="242691" name="2 İçerik Yer Tutucusu">
            <a:extLst>
              <a:ext uri="{FF2B5EF4-FFF2-40B4-BE49-F238E27FC236}">
                <a16:creationId xmlns:a16="http://schemas.microsoft.com/office/drawing/2014/main" id="{48A00F6B-8BAF-4B7E-BD20-142CE25659F7}"/>
              </a:ext>
            </a:extLst>
          </p:cNvPr>
          <p:cNvSpPr>
            <a:spLocks noGrp="1"/>
          </p:cNvSpPr>
          <p:nvPr>
            <p:ph idx="1"/>
          </p:nvPr>
        </p:nvSpPr>
        <p:spPr>
          <a:xfrm>
            <a:off x="2782889" y="1052514"/>
            <a:ext cx="7634287" cy="5616575"/>
          </a:xfrm>
        </p:spPr>
        <p:txBody>
          <a:bodyPr/>
          <a:lstStyle/>
          <a:p>
            <a:pPr>
              <a:buFont typeface="Monotype Sorts" pitchFamily="2" charset="2"/>
              <a:buNone/>
            </a:pPr>
            <a:r>
              <a:rPr lang="tr-TR" altLang="tr-TR" sz="2000" b="1">
                <a:solidFill>
                  <a:srgbClr val="C00000"/>
                </a:solidFill>
              </a:rPr>
              <a:t>1.ÇUBUK GRAFİĞİ: </a:t>
            </a:r>
          </a:p>
          <a:p>
            <a:pPr>
              <a:buFont typeface="Wingdings" panose="05000000000000000000" pitchFamily="2" charset="2"/>
              <a:buChar char="ü"/>
            </a:pPr>
            <a:r>
              <a:rPr lang="tr-TR" altLang="tr-TR" sz="2000"/>
              <a:t>Değişkenlerin frekans ya da yüzdelerinin şekil üzerinde çubuklarla gösterilmesi,</a:t>
            </a:r>
          </a:p>
          <a:p>
            <a:pPr>
              <a:buFont typeface="Wingdings" panose="05000000000000000000" pitchFamily="2" charset="2"/>
              <a:buChar char="ü"/>
            </a:pPr>
            <a:r>
              <a:rPr lang="tr-TR" altLang="tr-TR" sz="2000"/>
              <a:t>Değişkenlerin farklı özelliklerini gösteren çubuklar yan yana ya da üst üste konabilir</a:t>
            </a:r>
            <a:r>
              <a:rPr lang="tr-TR" altLang="tr-TR"/>
              <a:t>,</a:t>
            </a:r>
          </a:p>
          <a:p>
            <a:pPr>
              <a:buFont typeface="Monotype Sorts" pitchFamily="2" charset="2"/>
              <a:buNone/>
            </a:pPr>
            <a:endParaRPr lang="tr-TR" altLang="tr-TR"/>
          </a:p>
          <a:p>
            <a:pPr>
              <a:buFont typeface="Monotype Sorts" pitchFamily="2" charset="2"/>
              <a:buNone/>
            </a:pPr>
            <a:endParaRPr lang="tr-TR" altLang="tr-TR" b="1"/>
          </a:p>
          <a:p>
            <a:pPr>
              <a:buFont typeface="Monotype Sorts" pitchFamily="2" charset="2"/>
              <a:buNone/>
            </a:pPr>
            <a:endParaRPr lang="tr-TR" altLang="tr-TR" b="1"/>
          </a:p>
          <a:p>
            <a:pPr>
              <a:buFont typeface="Monotype Sorts" pitchFamily="2" charset="2"/>
              <a:buNone/>
            </a:pPr>
            <a:endParaRPr lang="tr-TR" altLang="tr-TR" b="1"/>
          </a:p>
          <a:p>
            <a:pPr>
              <a:buFont typeface="Monotype Sorts" pitchFamily="2" charset="2"/>
              <a:buNone/>
            </a:pPr>
            <a:endParaRPr lang="tr-TR" altLang="tr-TR" b="1"/>
          </a:p>
          <a:p>
            <a:pPr>
              <a:buFont typeface="Monotype Sorts" pitchFamily="2" charset="2"/>
              <a:buNone/>
            </a:pPr>
            <a:r>
              <a:rPr lang="tr-TR" altLang="tr-TR" b="1"/>
              <a:t> </a:t>
            </a:r>
          </a:p>
        </p:txBody>
      </p:sp>
      <p:sp>
        <p:nvSpPr>
          <p:cNvPr id="242692" name="3 Slayt Numarası Yer Tutucusu">
            <a:extLst>
              <a:ext uri="{FF2B5EF4-FFF2-40B4-BE49-F238E27FC236}">
                <a16:creationId xmlns:a16="http://schemas.microsoft.com/office/drawing/2014/main" id="{CED5C366-1B53-4565-BDD6-B11D1FD6156E}"/>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925DB3F-DF9E-447C-B1F7-8B4CC0D4BB1C}" type="slidenum">
              <a:rPr kumimoji="0" lang="tr-TR" altLang="tr-TR" sz="1400"/>
              <a:pPr>
                <a:spcBef>
                  <a:spcPct val="50000"/>
                </a:spcBef>
                <a:buClrTx/>
                <a:buSzTx/>
                <a:buFontTx/>
                <a:buNone/>
              </a:pPr>
              <a:t>19</a:t>
            </a:fld>
            <a:endParaRPr kumimoji="0" lang="tr-TR" altLang="tr-TR" sz="1400"/>
          </a:p>
        </p:txBody>
      </p:sp>
      <p:pic>
        <p:nvPicPr>
          <p:cNvPr id="242693" name="4 Resim" descr="çubuk.jpg">
            <a:extLst>
              <a:ext uri="{FF2B5EF4-FFF2-40B4-BE49-F238E27FC236}">
                <a16:creationId xmlns:a16="http://schemas.microsoft.com/office/drawing/2014/main" id="{CE1F3935-0983-4261-8E32-6A2DC905747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82888" y="3071813"/>
            <a:ext cx="67691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2694" name="5 Metin kutusu">
            <a:extLst>
              <a:ext uri="{FF2B5EF4-FFF2-40B4-BE49-F238E27FC236}">
                <a16:creationId xmlns:a16="http://schemas.microsoft.com/office/drawing/2014/main" id="{AFB62BF9-5817-408D-B82A-1522E16C7CC6}"/>
              </a:ext>
            </a:extLst>
          </p:cNvPr>
          <p:cNvSpPr txBox="1">
            <a:spLocks noChangeArrowheads="1"/>
          </p:cNvSpPr>
          <p:nvPr/>
        </p:nvSpPr>
        <p:spPr bwMode="auto">
          <a:xfrm>
            <a:off x="3792538" y="6021389"/>
            <a:ext cx="455771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0"/>
              </a:spcBef>
              <a:buClrTx/>
              <a:buSzTx/>
              <a:buFontTx/>
              <a:buNone/>
            </a:pPr>
            <a:r>
              <a:rPr kumimoji="0" lang="tr-TR" altLang="tr-TR" sz="1600">
                <a:latin typeface="Times New Roman" panose="02020603050405020304" pitchFamily="18" charset="0"/>
              </a:rPr>
              <a:t>Grafik 1. Nüfus Artış Hızının Yıllara Göre Dağılım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1 Başlık">
            <a:extLst>
              <a:ext uri="{FF2B5EF4-FFF2-40B4-BE49-F238E27FC236}">
                <a16:creationId xmlns:a16="http://schemas.microsoft.com/office/drawing/2014/main" id="{4C15B60A-CA23-4603-BF2B-C49B6A51A8EF}"/>
              </a:ext>
            </a:extLst>
          </p:cNvPr>
          <p:cNvSpPr>
            <a:spLocks noGrp="1"/>
          </p:cNvSpPr>
          <p:nvPr>
            <p:ph type="title"/>
          </p:nvPr>
        </p:nvSpPr>
        <p:spPr>
          <a:xfrm>
            <a:off x="2711450" y="274638"/>
            <a:ext cx="7488238" cy="633412"/>
          </a:xfrm>
        </p:spPr>
        <p:txBody>
          <a:bodyPr/>
          <a:lstStyle/>
          <a:p>
            <a:pPr algn="ctr"/>
            <a:r>
              <a:rPr lang="tr-TR" altLang="tr-TR" sz="3200" b="1">
                <a:solidFill>
                  <a:srgbClr val="C00000"/>
                </a:solidFill>
                <a:latin typeface="Arial" panose="020B0604020202020204" pitchFamily="34" charset="0"/>
                <a:ea typeface="Verdana" panose="020B0604030504040204" pitchFamily="34" charset="0"/>
                <a:cs typeface="Verdana" panose="020B0604030504040204" pitchFamily="34" charset="0"/>
              </a:rPr>
              <a:t>VERİ TANIMI VE ÖZELLİKLERİ</a:t>
            </a:r>
          </a:p>
        </p:txBody>
      </p:sp>
      <p:sp>
        <p:nvSpPr>
          <p:cNvPr id="208899" name="2 İçerik Yer Tutucusu">
            <a:extLst>
              <a:ext uri="{FF2B5EF4-FFF2-40B4-BE49-F238E27FC236}">
                <a16:creationId xmlns:a16="http://schemas.microsoft.com/office/drawing/2014/main" id="{92DFC0B3-A708-4FDF-8FFA-022C675D9A78}"/>
              </a:ext>
            </a:extLst>
          </p:cNvPr>
          <p:cNvSpPr>
            <a:spLocks noGrp="1"/>
          </p:cNvSpPr>
          <p:nvPr>
            <p:ph idx="1"/>
          </p:nvPr>
        </p:nvSpPr>
        <p:spPr>
          <a:xfrm>
            <a:off x="2782889" y="908050"/>
            <a:ext cx="7634287" cy="5761038"/>
          </a:xfrm>
        </p:spPr>
        <p:txBody>
          <a:bodyPr>
            <a:normAutofit fontScale="92500" lnSpcReduction="10000"/>
          </a:bodyPr>
          <a:lstStyle/>
          <a:p>
            <a:r>
              <a:rPr lang="tr-TR" altLang="tr-TR" sz="1600" b="1">
                <a:ea typeface="Verdana" panose="020B0604030504040204" pitchFamily="34" charset="0"/>
                <a:cs typeface="Verdana" panose="020B0604030504040204" pitchFamily="34" charset="0"/>
              </a:rPr>
              <a:t>VERİ: </a:t>
            </a:r>
            <a:r>
              <a:rPr lang="tr-TR" altLang="tr-TR" sz="1600">
                <a:ea typeface="Verdana" panose="020B0604030504040204" pitchFamily="34" charset="0"/>
                <a:cs typeface="Verdana" panose="020B0604030504040204" pitchFamily="34" charset="0"/>
              </a:rPr>
              <a:t>Araştırmalarda ve istatistiksel değerlendirmelerde kullanılan bilgi, belge ve maddelerin tümüne veri denir.</a:t>
            </a:r>
          </a:p>
          <a:p>
            <a:pPr>
              <a:buFont typeface="Monotype Sorts" pitchFamily="2" charset="2"/>
              <a:buNone/>
            </a:pPr>
            <a:r>
              <a:rPr lang="tr-TR" altLang="tr-TR" sz="1600" b="1">
                <a:ea typeface="Verdana" panose="020B0604030504040204" pitchFamily="34" charset="0"/>
                <a:cs typeface="Verdana" panose="020B0604030504040204" pitchFamily="34" charset="0"/>
              </a:rPr>
              <a:t>Veriler kaynaklarda;</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Sayımla ya da ölçümle elde edilmiş sayısal (nicel) değer türünde,</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Bilgi türünde (nitel) bulunabilir,</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İşlenmiş ya da işlenmemiş olabilir,</a:t>
            </a:r>
          </a:p>
          <a:p>
            <a:pPr>
              <a:buFont typeface="Monotype Sorts" pitchFamily="2" charset="2"/>
              <a:buNone/>
            </a:pPr>
            <a:r>
              <a:rPr lang="tr-TR" altLang="tr-TR" sz="1600" b="1">
                <a:ea typeface="Verdana" panose="020B0604030504040204" pitchFamily="34" charset="0"/>
                <a:cs typeface="Verdana" panose="020B0604030504040204" pitchFamily="34" charset="0"/>
              </a:rPr>
              <a:t>Verinin Özellikleri;</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Veri doğru olmalı, yanlış ya da yalan olmamalı,</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Güvenilir olmalı,</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Eksik olmamalı,</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Yararlı olmalı,</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Kullanılabilir ve değerlendirilebilir nitelikte olmalı,</a:t>
            </a:r>
          </a:p>
          <a:p>
            <a:pPr>
              <a:buFont typeface="Monotype Sorts" pitchFamily="2" charset="2"/>
              <a:buNone/>
            </a:pPr>
            <a:r>
              <a:rPr lang="tr-TR" altLang="tr-TR" sz="1600" b="1">
                <a:ea typeface="Verdana" panose="020B0604030504040204" pitchFamily="34" charset="0"/>
                <a:cs typeface="Verdana" panose="020B0604030504040204" pitchFamily="34" charset="0"/>
              </a:rPr>
              <a:t>Veri Toplamada Genel İlkeler;</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Verinin ne amaçla toplanacağı belirlenmeli,</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Ne tür ve hangi verilerin toplanacağına karar vermeli,</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Veri toplama tekniği saptanmalı(Kayıt, anket, deney, gözlem),</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Değerlendirmenin nasıl ve kim tarafından yapılacağı saptanmalı,</a:t>
            </a:r>
          </a:p>
          <a:p>
            <a:pPr>
              <a:buFont typeface="Wingdings" panose="05000000000000000000" pitchFamily="2" charset="2"/>
              <a:buChar char="Ø"/>
            </a:pPr>
            <a:r>
              <a:rPr lang="tr-TR" altLang="tr-TR" sz="1600">
                <a:ea typeface="Verdana" panose="020B0604030504040204" pitchFamily="34" charset="0"/>
                <a:cs typeface="Verdana" panose="020B0604030504040204" pitchFamily="34" charset="0"/>
              </a:rPr>
              <a:t>Verinin nasıl kullanılacağı ve nasıl saklanacağına karar verilmeli,</a:t>
            </a:r>
          </a:p>
          <a:p>
            <a:endParaRPr lang="tr-TR" altLang="tr-TR" sz="1600" b="1">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Ø"/>
            </a:pPr>
            <a:endParaRPr lang="tr-TR" altLang="tr-TR" sz="1600" b="1">
              <a:latin typeface="Verdana" panose="020B0604030504040204" pitchFamily="34" charset="0"/>
              <a:ea typeface="Verdana" panose="020B0604030504040204" pitchFamily="34" charset="0"/>
              <a:cs typeface="Verdana" panose="020B0604030504040204" pitchFamily="34" charset="0"/>
            </a:endParaRPr>
          </a:p>
          <a:p>
            <a:endParaRPr lang="tr-TR" altLang="tr-TR"/>
          </a:p>
        </p:txBody>
      </p:sp>
      <p:sp>
        <p:nvSpPr>
          <p:cNvPr id="208900" name="3 Slayt Numarası Yer Tutucusu">
            <a:extLst>
              <a:ext uri="{FF2B5EF4-FFF2-40B4-BE49-F238E27FC236}">
                <a16:creationId xmlns:a16="http://schemas.microsoft.com/office/drawing/2014/main" id="{57DC9965-C324-46F6-A44F-8FC250152727}"/>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1DF8641-A97B-4200-96CA-5BAE36470DC5}" type="slidenum">
              <a:rPr kumimoji="0" lang="tr-TR" altLang="tr-TR" sz="1400"/>
              <a:pPr>
                <a:spcBef>
                  <a:spcPct val="50000"/>
                </a:spcBef>
                <a:buClrTx/>
                <a:buSzTx/>
                <a:buFontTx/>
                <a:buNone/>
              </a:pPr>
              <a:t>2</a:t>
            </a:fld>
            <a:endParaRPr kumimoji="0" lang="tr-TR" altLang="tr-TR"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C1530CD-CA53-4888-BE39-315A032EA86E}"/>
              </a:ext>
            </a:extLst>
          </p:cNvPr>
          <p:cNvSpPr>
            <a:spLocks noGrp="1"/>
          </p:cNvSpPr>
          <p:nvPr>
            <p:ph type="title"/>
          </p:nvPr>
        </p:nvSpPr>
        <p:spPr>
          <a:xfrm>
            <a:off x="2855913" y="260351"/>
            <a:ext cx="7613650" cy="720725"/>
          </a:xfrm>
        </p:spPr>
        <p:txBody>
          <a:bodyPr/>
          <a:lstStyle/>
          <a:p>
            <a:pPr algn="ctr">
              <a:defRPr/>
            </a:pPr>
            <a:r>
              <a:rPr lang="tr-TR" sz="3200" b="1" dirty="0">
                <a:solidFill>
                  <a:srgbClr val="C00000"/>
                </a:solidFill>
                <a:latin typeface="+mn-lt"/>
              </a:rPr>
              <a:t>GRAFİK VE TÜRLERİ</a:t>
            </a:r>
            <a:endParaRPr lang="tr-TR" sz="3200" dirty="0">
              <a:solidFill>
                <a:srgbClr val="C00000"/>
              </a:solidFill>
              <a:latin typeface="+mn-lt"/>
            </a:endParaRPr>
          </a:p>
        </p:txBody>
      </p:sp>
      <p:sp>
        <p:nvSpPr>
          <p:cNvPr id="244739" name="2 İçerik Yer Tutucusu">
            <a:extLst>
              <a:ext uri="{FF2B5EF4-FFF2-40B4-BE49-F238E27FC236}">
                <a16:creationId xmlns:a16="http://schemas.microsoft.com/office/drawing/2014/main" id="{8D1FF104-DBB4-4E1F-A223-8024CE0F18DA}"/>
              </a:ext>
            </a:extLst>
          </p:cNvPr>
          <p:cNvSpPr>
            <a:spLocks noGrp="1"/>
          </p:cNvSpPr>
          <p:nvPr>
            <p:ph idx="1"/>
          </p:nvPr>
        </p:nvSpPr>
        <p:spPr>
          <a:xfrm>
            <a:off x="2782889" y="981075"/>
            <a:ext cx="7686675" cy="5543550"/>
          </a:xfrm>
        </p:spPr>
        <p:txBody>
          <a:bodyPr/>
          <a:lstStyle/>
          <a:p>
            <a:pPr>
              <a:buFont typeface="Monotype Sorts" pitchFamily="2" charset="2"/>
              <a:buNone/>
            </a:pPr>
            <a:r>
              <a:rPr lang="tr-TR" altLang="tr-TR" sz="2000" b="1">
                <a:solidFill>
                  <a:srgbClr val="C00000"/>
                </a:solidFill>
              </a:rPr>
              <a:t>2.HİSTOGRAM: </a:t>
            </a:r>
          </a:p>
          <a:p>
            <a:pPr>
              <a:buFont typeface="Wingdings" panose="05000000000000000000" pitchFamily="2" charset="2"/>
              <a:buChar char="ü"/>
            </a:pPr>
            <a:r>
              <a:rPr lang="tr-TR" altLang="tr-TR" sz="2100"/>
              <a:t>Sürekli değişkenlere ilişkin verilerin grafik biçimine getirilmesinde yeğlenir, </a:t>
            </a:r>
          </a:p>
          <a:p>
            <a:pPr>
              <a:buFont typeface="Wingdings" panose="05000000000000000000" pitchFamily="2" charset="2"/>
              <a:buChar char="ü"/>
            </a:pPr>
            <a:r>
              <a:rPr lang="tr-TR" altLang="tr-TR" sz="2100"/>
              <a:t>Sürekli değişkenlerde tabakalar birbirine geçişli olduğu için histogramda çubuklar birbirine bitiştirilir,</a:t>
            </a:r>
          </a:p>
          <a:p>
            <a:pPr>
              <a:buFont typeface="Wingdings" panose="05000000000000000000" pitchFamily="2" charset="2"/>
              <a:buChar char="ü"/>
            </a:pPr>
            <a:r>
              <a:rPr lang="tr-TR" altLang="tr-TR" sz="2100"/>
              <a:t>Çubuğun yüksekliği sıklığı gösterir,</a:t>
            </a:r>
          </a:p>
          <a:p>
            <a:pPr>
              <a:buFont typeface="Wingdings" panose="05000000000000000000" pitchFamily="2" charset="2"/>
              <a:buChar char="ü"/>
            </a:pPr>
            <a:endParaRPr lang="tr-TR" altLang="tr-TR" sz="2100"/>
          </a:p>
          <a:p>
            <a:pPr>
              <a:buFont typeface="Wingdings" panose="05000000000000000000" pitchFamily="2" charset="2"/>
              <a:buChar char="ü"/>
            </a:pPr>
            <a:endParaRPr lang="tr-TR" altLang="tr-TR" b="1"/>
          </a:p>
          <a:p>
            <a:endParaRPr lang="tr-TR" altLang="tr-TR"/>
          </a:p>
        </p:txBody>
      </p:sp>
      <p:sp>
        <p:nvSpPr>
          <p:cNvPr id="244740" name="3 Slayt Numarası Yer Tutucusu">
            <a:extLst>
              <a:ext uri="{FF2B5EF4-FFF2-40B4-BE49-F238E27FC236}">
                <a16:creationId xmlns:a16="http://schemas.microsoft.com/office/drawing/2014/main" id="{F33DAC74-DA5C-4BCA-9127-F4FBDB88177C}"/>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17C31F1-7CE6-4A0A-A9F5-C613E29AE2BB}" type="slidenum">
              <a:rPr kumimoji="0" lang="tr-TR" altLang="tr-TR" sz="1400"/>
              <a:pPr>
                <a:spcBef>
                  <a:spcPct val="50000"/>
                </a:spcBef>
                <a:buClrTx/>
                <a:buSzTx/>
                <a:buFontTx/>
                <a:buNone/>
              </a:pPr>
              <a:t>20</a:t>
            </a:fld>
            <a:endParaRPr kumimoji="0" lang="tr-TR" altLang="tr-TR" sz="1400"/>
          </a:p>
        </p:txBody>
      </p:sp>
      <p:pic>
        <p:nvPicPr>
          <p:cNvPr id="244741" name="5 Resim" descr="histogram.jpg">
            <a:extLst>
              <a:ext uri="{FF2B5EF4-FFF2-40B4-BE49-F238E27FC236}">
                <a16:creationId xmlns:a16="http://schemas.microsoft.com/office/drawing/2014/main" id="{BFDA39CC-7E34-4956-8967-2AD9C799BA4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32176" y="3429000"/>
            <a:ext cx="6119813"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4742" name="6 Metin kutusu">
            <a:extLst>
              <a:ext uri="{FF2B5EF4-FFF2-40B4-BE49-F238E27FC236}">
                <a16:creationId xmlns:a16="http://schemas.microsoft.com/office/drawing/2014/main" id="{F0552704-BE90-4B35-A6D5-5F9AC7B8B474}"/>
              </a:ext>
            </a:extLst>
          </p:cNvPr>
          <p:cNvSpPr txBox="1">
            <a:spLocks noChangeArrowheads="1"/>
          </p:cNvSpPr>
          <p:nvPr/>
        </p:nvSpPr>
        <p:spPr bwMode="auto">
          <a:xfrm>
            <a:off x="4151313" y="5805489"/>
            <a:ext cx="4711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0"/>
              </a:spcBef>
              <a:buClrTx/>
              <a:buSzTx/>
              <a:buFontTx/>
              <a:buNone/>
            </a:pPr>
            <a:r>
              <a:rPr kumimoji="0" lang="tr-TR" altLang="tr-TR" sz="1400">
                <a:latin typeface="Times New Roman" panose="02020603050405020304" pitchFamily="18" charset="0"/>
              </a:rPr>
              <a:t>Grafik 2. Araştırma Grubunun Yüzde Dağılımı</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ECD5036-C470-438B-B072-A4ECF16DC471}"/>
              </a:ext>
            </a:extLst>
          </p:cNvPr>
          <p:cNvSpPr>
            <a:spLocks noGrp="1"/>
          </p:cNvSpPr>
          <p:nvPr>
            <p:ph type="title"/>
          </p:nvPr>
        </p:nvSpPr>
        <p:spPr>
          <a:xfrm>
            <a:off x="3143251" y="457201"/>
            <a:ext cx="7326313" cy="595313"/>
          </a:xfrm>
        </p:spPr>
        <p:txBody>
          <a:bodyPr/>
          <a:lstStyle/>
          <a:p>
            <a:pPr algn="ctr">
              <a:defRPr/>
            </a:pPr>
            <a:r>
              <a:rPr lang="tr-TR" sz="3200" b="1" dirty="0">
                <a:solidFill>
                  <a:srgbClr val="C00000"/>
                </a:solidFill>
                <a:latin typeface="+mn-lt"/>
              </a:rPr>
              <a:t>GRAFİK VE TÜRLERİ</a:t>
            </a:r>
            <a:endParaRPr lang="tr-TR" sz="3200" dirty="0">
              <a:solidFill>
                <a:srgbClr val="C00000"/>
              </a:solidFill>
              <a:latin typeface="+mn-lt"/>
            </a:endParaRPr>
          </a:p>
        </p:txBody>
      </p:sp>
      <p:sp>
        <p:nvSpPr>
          <p:cNvPr id="246787" name="2 İçerik Yer Tutucusu">
            <a:extLst>
              <a:ext uri="{FF2B5EF4-FFF2-40B4-BE49-F238E27FC236}">
                <a16:creationId xmlns:a16="http://schemas.microsoft.com/office/drawing/2014/main" id="{B0E910E4-985B-4BAA-AD8A-A0C88A7A7AB3}"/>
              </a:ext>
            </a:extLst>
          </p:cNvPr>
          <p:cNvSpPr>
            <a:spLocks noGrp="1"/>
          </p:cNvSpPr>
          <p:nvPr>
            <p:ph idx="1"/>
          </p:nvPr>
        </p:nvSpPr>
        <p:spPr>
          <a:xfrm>
            <a:off x="2855913" y="1268414"/>
            <a:ext cx="7613650" cy="4827587"/>
          </a:xfrm>
        </p:spPr>
        <p:txBody>
          <a:bodyPr/>
          <a:lstStyle/>
          <a:p>
            <a:pPr>
              <a:buFont typeface="Monotype Sorts" pitchFamily="2" charset="2"/>
              <a:buNone/>
            </a:pPr>
            <a:r>
              <a:rPr lang="tr-TR" altLang="tr-TR" sz="2000" b="1">
                <a:solidFill>
                  <a:srgbClr val="C00000"/>
                </a:solidFill>
              </a:rPr>
              <a:t>3.ÇİZGİ GRAFİĞİ: </a:t>
            </a:r>
          </a:p>
          <a:p>
            <a:pPr>
              <a:buFont typeface="Wingdings" panose="05000000000000000000" pitchFamily="2" charset="2"/>
              <a:buChar char="ü"/>
            </a:pPr>
            <a:r>
              <a:rPr lang="tr-TR" altLang="tr-TR" sz="2100"/>
              <a:t>Bir değişkenin belli bir süre içerisinde değişiklik göstermesi halinde yeğlenen bir grafik türüdür,</a:t>
            </a:r>
          </a:p>
          <a:p>
            <a:pPr>
              <a:buFont typeface="Wingdings" panose="05000000000000000000" pitchFamily="2" charset="2"/>
              <a:buChar char="ü"/>
            </a:pPr>
            <a:r>
              <a:rPr lang="tr-TR" altLang="tr-TR" sz="2100"/>
              <a:t> Histogramda çizilen çubukların tepe noktaları birbirleriyle ilişkili olarak bir çizgiyle birleştirilir,</a:t>
            </a:r>
          </a:p>
          <a:p>
            <a:pPr>
              <a:buFont typeface="Wingdings" panose="05000000000000000000" pitchFamily="2" charset="2"/>
              <a:buChar char="ü"/>
            </a:pPr>
            <a:r>
              <a:rPr lang="tr-TR" altLang="tr-TR" sz="2100"/>
              <a:t>Çubuklar gösterilmez</a:t>
            </a:r>
          </a:p>
          <a:p>
            <a:pPr>
              <a:buFont typeface="Wingdings" panose="05000000000000000000" pitchFamily="2" charset="2"/>
              <a:buChar char="ü"/>
            </a:pPr>
            <a:endParaRPr lang="tr-TR" altLang="tr-TR" sz="2100"/>
          </a:p>
          <a:p>
            <a:pPr>
              <a:buFont typeface="Wingdings" panose="05000000000000000000" pitchFamily="2" charset="2"/>
              <a:buChar char="ü"/>
            </a:pPr>
            <a:endParaRPr lang="tr-TR" altLang="tr-TR" sz="2100" b="1"/>
          </a:p>
          <a:p>
            <a:endParaRPr lang="tr-TR" altLang="tr-TR"/>
          </a:p>
        </p:txBody>
      </p:sp>
      <p:sp>
        <p:nvSpPr>
          <p:cNvPr id="246788" name="3 Slayt Numarası Yer Tutucusu">
            <a:extLst>
              <a:ext uri="{FF2B5EF4-FFF2-40B4-BE49-F238E27FC236}">
                <a16:creationId xmlns:a16="http://schemas.microsoft.com/office/drawing/2014/main" id="{6E4901C3-8654-4110-AB8E-8C5157060BA7}"/>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B92F8C4-C61E-4E97-ACCB-E63FB54562D7}" type="slidenum">
              <a:rPr kumimoji="0" lang="tr-TR" altLang="tr-TR" sz="1400"/>
              <a:pPr>
                <a:spcBef>
                  <a:spcPct val="50000"/>
                </a:spcBef>
                <a:buClrTx/>
                <a:buSzTx/>
                <a:buFontTx/>
                <a:buNone/>
              </a:pPr>
              <a:t>21</a:t>
            </a:fld>
            <a:endParaRPr kumimoji="0" lang="tr-TR" altLang="tr-TR" sz="1400"/>
          </a:p>
        </p:txBody>
      </p:sp>
      <p:pic>
        <p:nvPicPr>
          <p:cNvPr id="246789" name="4 Resim" descr="çizgi.jpeg">
            <a:extLst>
              <a:ext uri="{FF2B5EF4-FFF2-40B4-BE49-F238E27FC236}">
                <a16:creationId xmlns:a16="http://schemas.microsoft.com/office/drawing/2014/main" id="{A1141A0C-79A8-41CE-BE67-82641CDA701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95688" y="3429001"/>
            <a:ext cx="5668962"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6790" name="5 Metin kutusu">
            <a:extLst>
              <a:ext uri="{FF2B5EF4-FFF2-40B4-BE49-F238E27FC236}">
                <a16:creationId xmlns:a16="http://schemas.microsoft.com/office/drawing/2014/main" id="{D7B1D208-5CDC-41A3-806E-A4FD97E59396}"/>
              </a:ext>
            </a:extLst>
          </p:cNvPr>
          <p:cNvSpPr txBox="1">
            <a:spLocks noChangeArrowheads="1"/>
          </p:cNvSpPr>
          <p:nvPr/>
        </p:nvSpPr>
        <p:spPr bwMode="auto">
          <a:xfrm>
            <a:off x="5087938" y="5661025"/>
            <a:ext cx="31242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0"/>
              </a:spcBef>
              <a:buClrTx/>
              <a:buSzTx/>
              <a:buFontTx/>
              <a:buNone/>
            </a:pPr>
            <a:r>
              <a:rPr kumimoji="0" lang="tr-TR" altLang="tr-TR" sz="1500">
                <a:latin typeface="Times New Roman" panose="02020603050405020304" pitchFamily="18" charset="0"/>
              </a:rPr>
              <a:t>Grafik 3. Haftalık Hava Sıcaklığı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17C0B54-8B68-4B2D-8878-8325974334B8}"/>
              </a:ext>
            </a:extLst>
          </p:cNvPr>
          <p:cNvSpPr>
            <a:spLocks noGrp="1"/>
          </p:cNvSpPr>
          <p:nvPr>
            <p:ph type="title"/>
          </p:nvPr>
        </p:nvSpPr>
        <p:spPr>
          <a:xfrm>
            <a:off x="2927351" y="188914"/>
            <a:ext cx="7489825" cy="719137"/>
          </a:xfrm>
        </p:spPr>
        <p:txBody>
          <a:bodyPr>
            <a:normAutofit/>
          </a:bodyPr>
          <a:lstStyle/>
          <a:p>
            <a:pPr algn="ctr">
              <a:defRPr/>
            </a:pPr>
            <a:r>
              <a:rPr lang="tr-TR" sz="3200" b="1" dirty="0">
                <a:solidFill>
                  <a:srgbClr val="C00000"/>
                </a:solidFill>
                <a:latin typeface="+mn-lt"/>
              </a:rPr>
              <a:t>GRAFİK VE TÜRLERİ</a:t>
            </a:r>
            <a:endParaRPr lang="tr-TR" sz="3200" dirty="0">
              <a:solidFill>
                <a:srgbClr val="C00000"/>
              </a:solidFill>
              <a:latin typeface="+mn-lt"/>
            </a:endParaRPr>
          </a:p>
        </p:txBody>
      </p:sp>
      <p:sp>
        <p:nvSpPr>
          <p:cNvPr id="248835" name="2 İçerik Yer Tutucusu">
            <a:extLst>
              <a:ext uri="{FF2B5EF4-FFF2-40B4-BE49-F238E27FC236}">
                <a16:creationId xmlns:a16="http://schemas.microsoft.com/office/drawing/2014/main" id="{0302BA2B-5AC6-4804-872D-DA92C7FAE699}"/>
              </a:ext>
            </a:extLst>
          </p:cNvPr>
          <p:cNvSpPr>
            <a:spLocks noGrp="1"/>
          </p:cNvSpPr>
          <p:nvPr>
            <p:ph idx="1"/>
          </p:nvPr>
        </p:nvSpPr>
        <p:spPr>
          <a:xfrm>
            <a:off x="2782888" y="908050"/>
            <a:ext cx="7345362" cy="5761038"/>
          </a:xfrm>
        </p:spPr>
        <p:txBody>
          <a:bodyPr/>
          <a:lstStyle/>
          <a:p>
            <a:pPr>
              <a:buFont typeface="Monotype Sorts" pitchFamily="2" charset="2"/>
              <a:buNone/>
            </a:pPr>
            <a:r>
              <a:rPr lang="tr-TR" altLang="tr-TR" sz="2000" b="1">
                <a:solidFill>
                  <a:srgbClr val="C00000"/>
                </a:solidFill>
              </a:rPr>
              <a:t>4.DAİRE GRAFİĞİ:</a:t>
            </a:r>
          </a:p>
          <a:p>
            <a:pPr>
              <a:buFont typeface="Wingdings" panose="05000000000000000000" pitchFamily="2" charset="2"/>
              <a:buChar char="ü"/>
            </a:pPr>
            <a:r>
              <a:rPr lang="tr-TR" altLang="tr-TR" sz="1600"/>
              <a:t>Veriler, bir dairenin dilimleri biçiminde ve daire içinde aldığı pay'a göre sıralanır, </a:t>
            </a:r>
          </a:p>
          <a:p>
            <a:pPr>
              <a:buFont typeface="Wingdings" panose="05000000000000000000" pitchFamily="2" charset="2"/>
              <a:buChar char="ü"/>
            </a:pPr>
            <a:r>
              <a:rPr lang="tr-TR" altLang="tr-TR" sz="1600"/>
              <a:t>Dilimlerde frekans ya da yüzde  kullanılır,</a:t>
            </a:r>
          </a:p>
          <a:p>
            <a:pPr>
              <a:buFont typeface="Wingdings" panose="05000000000000000000" pitchFamily="2" charset="2"/>
              <a:buChar char="ü"/>
            </a:pPr>
            <a:r>
              <a:rPr lang="tr-TR" altLang="tr-TR" sz="1600"/>
              <a:t>Gelir, harcama, bütçe, personel ve arazi vb. durumların gösterilmesi amacıyla çizilebilir,</a:t>
            </a:r>
            <a:endParaRPr lang="tr-TR" altLang="tr-TR" sz="1600" b="1"/>
          </a:p>
          <a:p>
            <a:pPr>
              <a:buFont typeface="Wingdings" panose="05000000000000000000" pitchFamily="2" charset="2"/>
              <a:buChar char="v"/>
            </a:pPr>
            <a:r>
              <a:rPr lang="tr-TR" altLang="tr-TR" sz="1600"/>
              <a:t>Daire 360°'lik bir açıdır,</a:t>
            </a:r>
          </a:p>
          <a:p>
            <a:pPr>
              <a:buFont typeface="Wingdings" panose="05000000000000000000" pitchFamily="2" charset="2"/>
              <a:buChar char="v"/>
            </a:pPr>
            <a:r>
              <a:rPr lang="tr-TR" altLang="tr-TR" sz="1600"/>
              <a:t>Değişkenin alt seçeneğine daire içinde kaç derecelik bir yer ayrılacağı orantı ile hesaplanır(Örn;Gıda % 33,0: Açı=360x33/100=118,8 Derece),</a:t>
            </a:r>
          </a:p>
          <a:p>
            <a:pPr>
              <a:buFont typeface="Wingdings" panose="05000000000000000000" pitchFamily="2" charset="2"/>
              <a:buChar char="v"/>
            </a:pPr>
            <a:r>
              <a:rPr lang="tr-TR" altLang="tr-TR" sz="1600"/>
              <a:t>Daire üzerinde belirtilir,</a:t>
            </a:r>
          </a:p>
          <a:p>
            <a:pPr>
              <a:buFont typeface="Wingdings" panose="05000000000000000000" pitchFamily="2" charset="2"/>
              <a:buChar char="v"/>
            </a:pPr>
            <a:endParaRPr lang="tr-TR" altLang="tr-TR" sz="1900"/>
          </a:p>
          <a:p>
            <a:pPr>
              <a:buFont typeface="Monotype Sorts" pitchFamily="2" charset="2"/>
              <a:buNone/>
            </a:pPr>
            <a:endParaRPr lang="tr-TR" altLang="tr-TR"/>
          </a:p>
        </p:txBody>
      </p:sp>
      <p:sp>
        <p:nvSpPr>
          <p:cNvPr id="248836" name="3 Slayt Numarası Yer Tutucusu">
            <a:extLst>
              <a:ext uri="{FF2B5EF4-FFF2-40B4-BE49-F238E27FC236}">
                <a16:creationId xmlns:a16="http://schemas.microsoft.com/office/drawing/2014/main" id="{308EC6C3-9C88-4982-985C-9F3F2C9F5A47}"/>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D660EFA-0E32-40AB-AB4F-B2838CD78E6A}" type="slidenum">
              <a:rPr kumimoji="0" lang="tr-TR" altLang="tr-TR" sz="1400"/>
              <a:pPr>
                <a:spcBef>
                  <a:spcPct val="50000"/>
                </a:spcBef>
                <a:buClrTx/>
                <a:buSzTx/>
                <a:buFontTx/>
                <a:buNone/>
              </a:pPr>
              <a:t>22</a:t>
            </a:fld>
            <a:endParaRPr kumimoji="0" lang="tr-TR" altLang="tr-TR" sz="1400"/>
          </a:p>
        </p:txBody>
      </p:sp>
      <p:pic>
        <p:nvPicPr>
          <p:cNvPr id="248837" name="4 Resim" descr="daire.jpeg">
            <a:extLst>
              <a:ext uri="{FF2B5EF4-FFF2-40B4-BE49-F238E27FC236}">
                <a16:creationId xmlns:a16="http://schemas.microsoft.com/office/drawing/2014/main" id="{6C408002-2B11-4B47-866B-F08EECF0DC8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48301" y="3573463"/>
            <a:ext cx="2290763" cy="241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8838" name="5 Metin kutusu">
            <a:extLst>
              <a:ext uri="{FF2B5EF4-FFF2-40B4-BE49-F238E27FC236}">
                <a16:creationId xmlns:a16="http://schemas.microsoft.com/office/drawing/2014/main" id="{DCA08FF2-E114-4127-810C-17142F80E045}"/>
              </a:ext>
            </a:extLst>
          </p:cNvPr>
          <p:cNvSpPr txBox="1">
            <a:spLocks noChangeArrowheads="1"/>
          </p:cNvSpPr>
          <p:nvPr/>
        </p:nvSpPr>
        <p:spPr bwMode="auto">
          <a:xfrm>
            <a:off x="4872038" y="6092826"/>
            <a:ext cx="33528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0"/>
              </a:spcBef>
              <a:buClrTx/>
              <a:buSzTx/>
              <a:buFontTx/>
              <a:buNone/>
            </a:pPr>
            <a:r>
              <a:rPr kumimoji="0" lang="tr-TR" altLang="tr-TR" sz="1600">
                <a:latin typeface="Times New Roman" panose="02020603050405020304" pitchFamily="18" charset="0"/>
              </a:rPr>
              <a:t>Grafik 4. Bir Ailenin Aylık Gideri(TL)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E6CAA5D-5F2F-41D4-8212-BCBC29A13A8D}"/>
              </a:ext>
            </a:extLst>
          </p:cNvPr>
          <p:cNvSpPr>
            <a:spLocks noGrp="1"/>
          </p:cNvSpPr>
          <p:nvPr>
            <p:ph type="title"/>
          </p:nvPr>
        </p:nvSpPr>
        <p:spPr>
          <a:xfrm>
            <a:off x="3071814" y="333375"/>
            <a:ext cx="7272337" cy="704850"/>
          </a:xfrm>
        </p:spPr>
        <p:txBody>
          <a:bodyPr/>
          <a:lstStyle/>
          <a:p>
            <a:pPr algn="ctr">
              <a:defRPr/>
            </a:pPr>
            <a:r>
              <a:rPr lang="tr-TR" sz="3200" b="1" dirty="0">
                <a:solidFill>
                  <a:srgbClr val="C00000"/>
                </a:solidFill>
                <a:latin typeface="+mn-lt"/>
              </a:rPr>
              <a:t>GRAFİK VE TÜRLERİ</a:t>
            </a:r>
            <a:endParaRPr lang="tr-TR" sz="3200" dirty="0">
              <a:solidFill>
                <a:srgbClr val="C00000"/>
              </a:solidFill>
              <a:latin typeface="+mn-lt"/>
            </a:endParaRPr>
          </a:p>
        </p:txBody>
      </p:sp>
      <p:sp>
        <p:nvSpPr>
          <p:cNvPr id="250883" name="2 İçerik Yer Tutucusu">
            <a:extLst>
              <a:ext uri="{FF2B5EF4-FFF2-40B4-BE49-F238E27FC236}">
                <a16:creationId xmlns:a16="http://schemas.microsoft.com/office/drawing/2014/main" id="{E5F00891-C744-451C-A2EF-2DC0AABC082C}"/>
              </a:ext>
            </a:extLst>
          </p:cNvPr>
          <p:cNvSpPr>
            <a:spLocks noGrp="1"/>
          </p:cNvSpPr>
          <p:nvPr>
            <p:ph idx="1"/>
          </p:nvPr>
        </p:nvSpPr>
        <p:spPr>
          <a:xfrm>
            <a:off x="2782889" y="1052514"/>
            <a:ext cx="7634287" cy="5519737"/>
          </a:xfrm>
        </p:spPr>
        <p:txBody>
          <a:bodyPr/>
          <a:lstStyle/>
          <a:p>
            <a:pPr>
              <a:buFont typeface="Monotype Sorts" pitchFamily="2" charset="2"/>
              <a:buNone/>
            </a:pPr>
            <a:r>
              <a:rPr lang="tr-TR" altLang="tr-TR" sz="2000" b="1">
                <a:solidFill>
                  <a:srgbClr val="C00000"/>
                </a:solidFill>
              </a:rPr>
              <a:t>5.RESİM GRAFİĞİ:</a:t>
            </a:r>
          </a:p>
          <a:p>
            <a:pPr>
              <a:buFont typeface="Wingdings" panose="05000000000000000000" pitchFamily="2" charset="2"/>
              <a:buChar char="ü"/>
            </a:pPr>
            <a:r>
              <a:rPr lang="tr-TR" altLang="tr-TR" sz="2000"/>
              <a:t> Değişkenler resimlerle sembolize edilir,</a:t>
            </a:r>
          </a:p>
          <a:p>
            <a:pPr>
              <a:buFont typeface="Wingdings" panose="05000000000000000000" pitchFamily="2" charset="2"/>
              <a:buChar char="ü"/>
            </a:pPr>
            <a:r>
              <a:rPr lang="tr-TR" altLang="tr-TR" sz="2000"/>
              <a:t> Bir resim, bir değişkenin alt seçeneğinden belli bir sayıyı ifade eder,</a:t>
            </a:r>
          </a:p>
          <a:p>
            <a:pPr>
              <a:buFont typeface="Wingdings" panose="05000000000000000000" pitchFamily="2" charset="2"/>
              <a:buChar char="ü"/>
            </a:pPr>
            <a:r>
              <a:rPr lang="tr-TR" altLang="tr-TR" sz="2000"/>
              <a:t> Bir sınıftaki öğrenci sayısı, kız ve erkekler bir resim grafiğinde gösterilirken, bir erkek figürünün 5 erkek öğrenciyi ifade ettiği belirtilir,</a:t>
            </a:r>
          </a:p>
          <a:p>
            <a:pPr>
              <a:buFont typeface="Wingdings" panose="05000000000000000000" pitchFamily="2" charset="2"/>
              <a:buChar char="ü"/>
            </a:pPr>
            <a:endParaRPr lang="tr-TR" altLang="tr-TR" sz="2000" b="1"/>
          </a:p>
          <a:p>
            <a:endParaRPr lang="tr-TR" altLang="tr-TR"/>
          </a:p>
        </p:txBody>
      </p:sp>
      <p:sp>
        <p:nvSpPr>
          <p:cNvPr id="250884" name="3 Slayt Numarası Yer Tutucusu">
            <a:extLst>
              <a:ext uri="{FF2B5EF4-FFF2-40B4-BE49-F238E27FC236}">
                <a16:creationId xmlns:a16="http://schemas.microsoft.com/office/drawing/2014/main" id="{F6DF2336-EF47-4642-AE75-70EE0E8E9642}"/>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72833C47-EFD0-4F6A-B3CE-082B17C755E3}" type="slidenum">
              <a:rPr kumimoji="0" lang="tr-TR" altLang="tr-TR" sz="1400"/>
              <a:pPr>
                <a:spcBef>
                  <a:spcPct val="50000"/>
                </a:spcBef>
                <a:buClrTx/>
                <a:buSzTx/>
                <a:buFontTx/>
                <a:buNone/>
              </a:pPr>
              <a:t>23</a:t>
            </a:fld>
            <a:endParaRPr kumimoji="0" lang="tr-TR" altLang="tr-TR" sz="1400"/>
          </a:p>
        </p:txBody>
      </p:sp>
      <p:pic>
        <p:nvPicPr>
          <p:cNvPr id="250885" name="4 Resim" descr="resim grafik.JPG">
            <a:extLst>
              <a:ext uri="{FF2B5EF4-FFF2-40B4-BE49-F238E27FC236}">
                <a16:creationId xmlns:a16="http://schemas.microsoft.com/office/drawing/2014/main" id="{BF48A30D-3E90-42AD-9E4C-F1B00F61BE3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95626" y="3500439"/>
            <a:ext cx="6384925"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0886" name="5 Metin kutusu">
            <a:extLst>
              <a:ext uri="{FF2B5EF4-FFF2-40B4-BE49-F238E27FC236}">
                <a16:creationId xmlns:a16="http://schemas.microsoft.com/office/drawing/2014/main" id="{497CDD35-BAA7-4352-A2B3-372A545DD249}"/>
              </a:ext>
            </a:extLst>
          </p:cNvPr>
          <p:cNvSpPr txBox="1">
            <a:spLocks noChangeArrowheads="1"/>
          </p:cNvSpPr>
          <p:nvPr/>
        </p:nvSpPr>
        <p:spPr bwMode="auto">
          <a:xfrm>
            <a:off x="3575051" y="6021389"/>
            <a:ext cx="55927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0"/>
              </a:spcBef>
              <a:buClrTx/>
              <a:buSzTx/>
              <a:buFontTx/>
              <a:buNone/>
            </a:pPr>
            <a:r>
              <a:rPr kumimoji="0" lang="tr-TR" altLang="tr-TR" sz="1200">
                <a:latin typeface="Times New Roman" panose="02020603050405020304" pitchFamily="18" charset="0"/>
              </a:rPr>
              <a:t>Grafik 5. Günyurdu İlköğretim Okulu Beşinci Sınıf Öğrenci Mevcudu</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1 Slayt Numarası Yer Tutucusu">
            <a:extLst>
              <a:ext uri="{FF2B5EF4-FFF2-40B4-BE49-F238E27FC236}">
                <a16:creationId xmlns:a16="http://schemas.microsoft.com/office/drawing/2014/main" id="{3FEE7A17-DE0B-44E0-BE3D-5BB0AFB9D82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5EF12EE-49E1-470B-948A-92BE89820F9E}" type="slidenum">
              <a:rPr kumimoji="0" lang="tr-TR" altLang="tr-TR" sz="1400"/>
              <a:pPr>
                <a:spcBef>
                  <a:spcPct val="50000"/>
                </a:spcBef>
                <a:buClrTx/>
                <a:buSzTx/>
                <a:buFontTx/>
                <a:buNone/>
              </a:pPr>
              <a:t>24</a:t>
            </a:fld>
            <a:endParaRPr kumimoji="0" lang="tr-TR" altLang="tr-TR" sz="1400"/>
          </a:p>
        </p:txBody>
      </p:sp>
      <p:sp>
        <p:nvSpPr>
          <p:cNvPr id="3" name="2 Dikdörtgen">
            <a:extLst>
              <a:ext uri="{FF2B5EF4-FFF2-40B4-BE49-F238E27FC236}">
                <a16:creationId xmlns:a16="http://schemas.microsoft.com/office/drawing/2014/main" id="{1A1C6F81-506C-4F24-957D-FD81AA6A784F}"/>
              </a:ext>
            </a:extLst>
          </p:cNvPr>
          <p:cNvSpPr/>
          <p:nvPr/>
        </p:nvSpPr>
        <p:spPr>
          <a:xfrm>
            <a:off x="3216276" y="1989139"/>
            <a:ext cx="6911975" cy="2062103"/>
          </a:xfrm>
          <a:prstGeom prst="rect">
            <a:avLst/>
          </a:prstGeom>
        </p:spPr>
        <p:txBody>
          <a:bodyPr>
            <a:spAutoFit/>
          </a:bodyPr>
          <a:lstStyle/>
          <a:p>
            <a:pPr algn="ctr">
              <a:defRPr/>
            </a:pPr>
            <a:br>
              <a:rPr lang="tr-TR" sz="1600" b="1" dirty="0">
                <a:solidFill>
                  <a:srgbClr val="FF0000"/>
                </a:solidFill>
              </a:rPr>
            </a:br>
            <a:endParaRPr lang="tr-TR" sz="1600" b="1" dirty="0">
              <a:solidFill>
                <a:srgbClr val="FF0000"/>
              </a:solidFill>
            </a:endParaRPr>
          </a:p>
          <a:p>
            <a:pPr algn="ctr">
              <a:defRPr/>
            </a:pPr>
            <a:r>
              <a:rPr lang="tr-TR" sz="3200" b="1" dirty="0">
                <a:solidFill>
                  <a:srgbClr val="FF0000"/>
                </a:solidFill>
              </a:rPr>
              <a:t>10.BİR ARAŞTIRMANIN</a:t>
            </a:r>
          </a:p>
          <a:p>
            <a:pPr algn="ctr">
              <a:defRPr/>
            </a:pPr>
            <a:r>
              <a:rPr lang="tr-TR" sz="3200" b="1" dirty="0">
                <a:solidFill>
                  <a:srgbClr val="FF0000"/>
                </a:solidFill>
              </a:rPr>
              <a:t>DOĞRULUĞUNU ETKİLEYEN ETMENLER</a:t>
            </a:r>
            <a:br>
              <a:rPr lang="tr-TR" sz="3200" b="1" dirty="0">
                <a:solidFill>
                  <a:srgbClr val="FF0000"/>
                </a:solidFill>
              </a:rPr>
            </a:br>
            <a:endParaRPr lang="tr-TR"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0DE490A-9131-49B1-B586-5FA39369E25F}"/>
              </a:ext>
            </a:extLst>
          </p:cNvPr>
          <p:cNvSpPr>
            <a:spLocks noGrp="1"/>
          </p:cNvSpPr>
          <p:nvPr>
            <p:ph type="title"/>
          </p:nvPr>
        </p:nvSpPr>
        <p:spPr>
          <a:xfrm>
            <a:off x="2566988" y="274639"/>
            <a:ext cx="7777162" cy="346075"/>
          </a:xfrm>
        </p:spPr>
        <p:txBody>
          <a:bodyPr>
            <a:noAutofit/>
          </a:bodyPr>
          <a:lstStyle/>
          <a:p>
            <a:pPr algn="ctr">
              <a:defRPr/>
            </a:pPr>
            <a:r>
              <a:rPr lang="tr-TR" sz="2000" b="1" dirty="0">
                <a:solidFill>
                  <a:srgbClr val="C00000"/>
                </a:solidFill>
                <a:latin typeface="+mn-lt"/>
              </a:rPr>
              <a:t>BİR ARAŞTIRMANIN DOĞRULUĞUNU ETKİLEYEN ETMENLER</a:t>
            </a:r>
          </a:p>
        </p:txBody>
      </p:sp>
      <p:sp>
        <p:nvSpPr>
          <p:cNvPr id="253955" name="2 İçerik Yer Tutucusu">
            <a:extLst>
              <a:ext uri="{FF2B5EF4-FFF2-40B4-BE49-F238E27FC236}">
                <a16:creationId xmlns:a16="http://schemas.microsoft.com/office/drawing/2014/main" id="{D2025C30-ABEF-473A-A72E-7884236D487E}"/>
              </a:ext>
            </a:extLst>
          </p:cNvPr>
          <p:cNvSpPr>
            <a:spLocks noGrp="1"/>
          </p:cNvSpPr>
          <p:nvPr>
            <p:ph idx="1"/>
          </p:nvPr>
        </p:nvSpPr>
        <p:spPr>
          <a:xfrm>
            <a:off x="2640013" y="620714"/>
            <a:ext cx="7848600" cy="6048375"/>
          </a:xfrm>
        </p:spPr>
        <p:txBody>
          <a:bodyPr>
            <a:normAutofit fontScale="92500" lnSpcReduction="10000"/>
          </a:bodyPr>
          <a:lstStyle/>
          <a:p>
            <a:pPr>
              <a:buFont typeface="Monotype Sorts" pitchFamily="2" charset="2"/>
              <a:buNone/>
            </a:pPr>
            <a:r>
              <a:rPr lang="tr-TR" altLang="tr-TR" sz="2000" b="1">
                <a:solidFill>
                  <a:srgbClr val="C00000"/>
                </a:solidFill>
              </a:rPr>
              <a:t>1. TARAF TUTMAK-TUTMAMAK;</a:t>
            </a:r>
          </a:p>
          <a:p>
            <a:pPr>
              <a:buFont typeface="Wingdings" panose="05000000000000000000" pitchFamily="2" charset="2"/>
              <a:buChar char="Ø"/>
            </a:pPr>
            <a:r>
              <a:rPr lang="tr-TR" altLang="tr-TR" sz="1600"/>
              <a:t>Araştırıcının bilerek ve farkında olarak taraf tutması, </a:t>
            </a:r>
          </a:p>
          <a:p>
            <a:pPr>
              <a:buFont typeface="Wingdings" panose="05000000000000000000" pitchFamily="2" charset="2"/>
              <a:buChar char="Ø"/>
            </a:pPr>
            <a:r>
              <a:rPr lang="tr-TR" altLang="tr-TR" sz="1600"/>
              <a:t>Yetersiz araştırma bilgisiyle bilmeden ve farkında olmadan taraf tutma,</a:t>
            </a:r>
          </a:p>
          <a:p>
            <a:pPr>
              <a:buFont typeface="Wingdings" panose="05000000000000000000" pitchFamily="2" charset="2"/>
              <a:buChar char="Ø"/>
            </a:pPr>
            <a:r>
              <a:rPr lang="tr-TR" altLang="tr-TR" sz="1600"/>
              <a:t>Araştırmanın herhangi bir aşamasında hile yaparak sonuçları istenildiği gibi çıkarma,</a:t>
            </a:r>
          </a:p>
          <a:p>
            <a:pPr>
              <a:buFont typeface="Wingdings" panose="05000000000000000000" pitchFamily="2" charset="2"/>
              <a:buChar char="Ø"/>
            </a:pPr>
            <a:r>
              <a:rPr lang="tr-TR" altLang="tr-TR" sz="1600"/>
              <a:t>Taraf tutulan araştırmaların sonuçları doğru olmadığı gibi, yararlanan kişiler yanlış yönlenir,</a:t>
            </a:r>
          </a:p>
          <a:p>
            <a:pPr>
              <a:buFont typeface="Monotype Sorts" pitchFamily="2" charset="2"/>
              <a:buNone/>
            </a:pPr>
            <a:endParaRPr lang="tr-TR" altLang="tr-TR" sz="2000" b="1"/>
          </a:p>
          <a:p>
            <a:pPr>
              <a:buFont typeface="Monotype Sorts" pitchFamily="2" charset="2"/>
              <a:buNone/>
            </a:pPr>
            <a:r>
              <a:rPr lang="tr-TR" altLang="tr-TR" sz="2000" b="1">
                <a:solidFill>
                  <a:srgbClr val="C00000"/>
                </a:solidFill>
              </a:rPr>
              <a:t>2. ÖN YARGILI OLMAK-OLMAMAK;</a:t>
            </a:r>
          </a:p>
          <a:p>
            <a:pPr>
              <a:buFont typeface="Wingdings" panose="05000000000000000000" pitchFamily="2" charset="2"/>
              <a:buChar char="Ø"/>
            </a:pPr>
            <a:r>
              <a:rPr lang="tr-TR" altLang="tr-TR" sz="1600"/>
              <a:t>Araştırma öncesi kurulan hipotezler de ön yargıdır,</a:t>
            </a:r>
          </a:p>
          <a:p>
            <a:pPr>
              <a:buFont typeface="Wingdings" panose="05000000000000000000" pitchFamily="2" charset="2"/>
              <a:buChar char="Ø"/>
            </a:pPr>
            <a:r>
              <a:rPr lang="tr-TR" altLang="tr-TR" sz="1600"/>
              <a:t>Ancak hipotezler test edilmek üzere kurulur,bilimseldir,</a:t>
            </a:r>
          </a:p>
          <a:p>
            <a:pPr>
              <a:buFont typeface="Wingdings" panose="05000000000000000000" pitchFamily="2" charset="2"/>
              <a:buChar char="Ø"/>
            </a:pPr>
            <a:r>
              <a:rPr lang="tr-TR" altLang="tr-TR" sz="1600"/>
              <a:t>Çıkacak sonuçlara ön yargılı tavır takınmak, araştırmaya katılanların özelliklerine duygusal ya da önyargılı olmak araştırmayı olumsuz yönde etkiler,</a:t>
            </a:r>
          </a:p>
          <a:p>
            <a:pPr>
              <a:buFont typeface="Wingdings" panose="05000000000000000000" pitchFamily="2" charset="2"/>
              <a:buChar char="Ø"/>
            </a:pPr>
            <a:endParaRPr lang="tr-TR" altLang="tr-TR" sz="1600"/>
          </a:p>
          <a:p>
            <a:pPr>
              <a:buFont typeface="Monotype Sorts" pitchFamily="2" charset="2"/>
              <a:buNone/>
            </a:pPr>
            <a:r>
              <a:rPr lang="tr-TR" altLang="tr-TR" sz="2000" b="1">
                <a:solidFill>
                  <a:srgbClr val="C00000"/>
                </a:solidFill>
              </a:rPr>
              <a:t>3. ARAŞTIRMA GRUBUNDAKİ KİŞİ SAYISININ YETERLİ OLMAMASI;</a:t>
            </a:r>
          </a:p>
          <a:p>
            <a:pPr>
              <a:buFont typeface="Wingdings" panose="05000000000000000000" pitchFamily="2" charset="2"/>
              <a:buChar char="Ø"/>
            </a:pPr>
            <a:r>
              <a:rPr lang="tr-TR" altLang="tr-TR" sz="1600"/>
              <a:t>Araştırmada birey sayısı ne kadar çok olursa, sonuçlar o kadar güvenli olur,</a:t>
            </a:r>
          </a:p>
          <a:p>
            <a:pPr>
              <a:buFont typeface="Wingdings" panose="05000000000000000000" pitchFamily="2" charset="2"/>
              <a:buChar char="Ø"/>
            </a:pPr>
            <a:r>
              <a:rPr lang="tr-TR" altLang="tr-TR" sz="1600"/>
              <a:t>İstatistiksel işlemlerin yapımı kolaylaşır, doğruluğu artar,</a:t>
            </a:r>
          </a:p>
          <a:p>
            <a:pPr>
              <a:buFont typeface="Wingdings" panose="05000000000000000000" pitchFamily="2" charset="2"/>
              <a:buChar char="Ø"/>
            </a:pPr>
            <a:r>
              <a:rPr lang="tr-TR" altLang="tr-TR" sz="1600"/>
              <a:t>Bulguların yorumu daha doğru yapılır,</a:t>
            </a:r>
          </a:p>
          <a:p>
            <a:pPr>
              <a:buFont typeface="Wingdings" panose="05000000000000000000" pitchFamily="2" charset="2"/>
              <a:buChar char="Ø"/>
            </a:pPr>
            <a:r>
              <a:rPr lang="tr-TR" altLang="tr-TR" sz="1600"/>
              <a:t>Faktör analizi için katılımcı sayısı ölçeğin madde sayısının en az 5 katı olmalı, </a:t>
            </a:r>
          </a:p>
          <a:p>
            <a:pPr>
              <a:buFont typeface="Wingdings" panose="05000000000000000000" pitchFamily="2" charset="2"/>
              <a:buChar char="Ø"/>
            </a:pPr>
            <a:endParaRPr lang="tr-TR" altLang="tr-TR" sz="1500"/>
          </a:p>
          <a:p>
            <a:endParaRPr lang="tr-TR" altLang="tr-TR"/>
          </a:p>
        </p:txBody>
      </p:sp>
      <p:sp>
        <p:nvSpPr>
          <p:cNvPr id="253956" name="4 Slayt Numarası Yer Tutucusu">
            <a:extLst>
              <a:ext uri="{FF2B5EF4-FFF2-40B4-BE49-F238E27FC236}">
                <a16:creationId xmlns:a16="http://schemas.microsoft.com/office/drawing/2014/main" id="{62EB474C-2F1D-47CF-A42E-C88170D8756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DD7A25B-418C-4538-AF91-F2B7327A3597}" type="slidenum">
              <a:rPr kumimoji="0" lang="tr-TR" altLang="tr-TR" sz="1400"/>
              <a:pPr>
                <a:spcBef>
                  <a:spcPct val="50000"/>
                </a:spcBef>
                <a:buClrTx/>
                <a:buSzTx/>
                <a:buFontTx/>
                <a:buNone/>
              </a:pPr>
              <a:t>25</a:t>
            </a:fld>
            <a:endParaRPr kumimoji="0" lang="tr-TR" altLang="tr-T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6BE56355-8928-4F23-B2A8-71E2B400F0BB}"/>
              </a:ext>
            </a:extLst>
          </p:cNvPr>
          <p:cNvSpPr>
            <a:spLocks noGrp="1"/>
          </p:cNvSpPr>
          <p:nvPr>
            <p:ph type="title"/>
          </p:nvPr>
        </p:nvSpPr>
        <p:spPr>
          <a:xfrm>
            <a:off x="2495551" y="188914"/>
            <a:ext cx="7993063" cy="719137"/>
          </a:xfrm>
        </p:spPr>
        <p:txBody>
          <a:bodyPr>
            <a:normAutofit/>
          </a:bodyPr>
          <a:lstStyle/>
          <a:p>
            <a:pPr algn="ctr">
              <a:defRPr/>
            </a:pPr>
            <a:r>
              <a:rPr lang="tr-TR" sz="2000" b="1" dirty="0">
                <a:solidFill>
                  <a:srgbClr val="C00000"/>
                </a:solidFill>
                <a:latin typeface="+mn-lt"/>
              </a:rPr>
              <a:t>BİR ARAŞTIRMANIN DOĞRULUĞUNU ETKİLEYEN ETMENLER</a:t>
            </a:r>
            <a:endParaRPr lang="tr-TR" sz="2000" dirty="0">
              <a:solidFill>
                <a:srgbClr val="C00000"/>
              </a:solidFill>
              <a:latin typeface="+mn-lt"/>
            </a:endParaRPr>
          </a:p>
        </p:txBody>
      </p:sp>
      <p:sp>
        <p:nvSpPr>
          <p:cNvPr id="3" name="2 İçerik Yer Tutucusu">
            <a:extLst>
              <a:ext uri="{FF2B5EF4-FFF2-40B4-BE49-F238E27FC236}">
                <a16:creationId xmlns:a16="http://schemas.microsoft.com/office/drawing/2014/main" id="{E7681D3F-CB9C-4457-AA29-22B9BF900A81}"/>
              </a:ext>
            </a:extLst>
          </p:cNvPr>
          <p:cNvSpPr>
            <a:spLocks noGrp="1"/>
          </p:cNvSpPr>
          <p:nvPr>
            <p:ph idx="1"/>
          </p:nvPr>
        </p:nvSpPr>
        <p:spPr>
          <a:xfrm>
            <a:off x="2711451" y="908051"/>
            <a:ext cx="7705725" cy="5565775"/>
          </a:xfrm>
        </p:spPr>
        <p:txBody>
          <a:bodyPr>
            <a:normAutofit fontScale="92500" lnSpcReduction="20000"/>
          </a:bodyPr>
          <a:lstStyle/>
          <a:p>
            <a:pPr>
              <a:buFont typeface="Monotype Sorts" pitchFamily="2" charset="2"/>
              <a:buNone/>
              <a:defRPr/>
            </a:pPr>
            <a:r>
              <a:rPr lang="tr-TR" sz="2000" b="1" dirty="0">
                <a:solidFill>
                  <a:srgbClr val="C00000"/>
                </a:solidFill>
              </a:rPr>
              <a:t>4. ÖRNEK, EVRENİ TEMSİL ETMELİ;</a:t>
            </a:r>
          </a:p>
          <a:p>
            <a:pPr>
              <a:buFont typeface="Wingdings" pitchFamily="2" charset="2"/>
              <a:buChar char="Ø"/>
              <a:defRPr/>
            </a:pPr>
            <a:r>
              <a:rPr lang="tr-TR" sz="1600" dirty="0"/>
              <a:t>Evrenin tüm elemanlarına ulaşılması en idealidir,</a:t>
            </a:r>
          </a:p>
          <a:p>
            <a:pPr>
              <a:buFont typeface="Wingdings" pitchFamily="2" charset="2"/>
              <a:buChar char="Ø"/>
              <a:defRPr/>
            </a:pPr>
            <a:r>
              <a:rPr lang="tr-TR" sz="1600" dirty="0"/>
              <a:t>Ancak evrenin çok geniş olması halinde, evreni temsil edecek örnek seçilip, sonuçlar evrene genellenebilir.</a:t>
            </a:r>
          </a:p>
          <a:p>
            <a:pPr>
              <a:buFont typeface="Wingdings" pitchFamily="2" charset="2"/>
              <a:buChar char="Ø"/>
              <a:defRPr/>
            </a:pPr>
            <a:r>
              <a:rPr lang="tr-TR" sz="1600" dirty="0"/>
              <a:t> Örnek evreni gerek sayısal, gerekse niteliksel yönden temsil etmelidir,</a:t>
            </a:r>
          </a:p>
          <a:p>
            <a:pPr>
              <a:buFont typeface="Wingdings" pitchFamily="2" charset="2"/>
              <a:buChar char="Ø"/>
              <a:defRPr/>
            </a:pPr>
            <a:r>
              <a:rPr lang="tr-TR" sz="1600" dirty="0"/>
              <a:t>İstatistiksel tekniklerle örnek sayısı belirlenmeli,</a:t>
            </a:r>
          </a:p>
          <a:p>
            <a:pPr>
              <a:buFont typeface="Wingdings" pitchFamily="2" charset="2"/>
              <a:buChar char="Ø"/>
              <a:defRPr/>
            </a:pPr>
            <a:r>
              <a:rPr lang="tr-TR" sz="1600" dirty="0"/>
              <a:t>Sonra araştırmanın amacına, konusuna uygun olasılıklı örnekleme yöntemleri ile örneğe çıkacak kişiler belirlenmeli,</a:t>
            </a:r>
          </a:p>
          <a:p>
            <a:pPr>
              <a:buFont typeface="Wingdings" pitchFamily="2" charset="2"/>
              <a:buChar char="Ø"/>
              <a:defRPr/>
            </a:pPr>
            <a:endParaRPr lang="tr-TR" sz="1600" dirty="0"/>
          </a:p>
          <a:p>
            <a:pPr>
              <a:buFont typeface="Monotype Sorts" pitchFamily="2" charset="2"/>
              <a:buNone/>
              <a:defRPr/>
            </a:pPr>
            <a:r>
              <a:rPr lang="tr-TR" sz="2000" b="1" dirty="0">
                <a:solidFill>
                  <a:srgbClr val="C00000"/>
                </a:solidFill>
              </a:rPr>
              <a:t>5.  ARAŞTIRMA PLANI;</a:t>
            </a:r>
          </a:p>
          <a:p>
            <a:pPr>
              <a:buFont typeface="Wingdings" pitchFamily="2" charset="2"/>
              <a:buChar char="Ø"/>
              <a:defRPr/>
            </a:pPr>
            <a:r>
              <a:rPr lang="tr-TR" sz="1600" dirty="0"/>
              <a:t>Gerçekçi, uygulanabilir, bütün koşul ve olanakların göz önünde bulundurulduğu plan yapılmalı,</a:t>
            </a:r>
          </a:p>
          <a:p>
            <a:pPr>
              <a:buFont typeface="Wingdings" pitchFamily="2" charset="2"/>
              <a:buChar char="Ø"/>
              <a:defRPr/>
            </a:pPr>
            <a:r>
              <a:rPr lang="tr-TR" sz="1600" dirty="0"/>
              <a:t>Akademik çevrelerde buna </a:t>
            </a:r>
            <a:r>
              <a:rPr lang="tr-TR" sz="1600" b="1" dirty="0"/>
              <a:t>ARAŞTIRMA ÖNERİSİ </a:t>
            </a:r>
            <a:r>
              <a:rPr lang="tr-TR" sz="1600" dirty="0"/>
              <a:t>de denir. Zaman ve kaynaklar akılcı kullanılmalı,</a:t>
            </a:r>
          </a:p>
          <a:p>
            <a:pPr>
              <a:buFont typeface="Wingdings" pitchFamily="2" charset="2"/>
              <a:buChar char="Ø"/>
              <a:defRPr/>
            </a:pPr>
            <a:endParaRPr lang="tr-TR" sz="2000" b="1" dirty="0"/>
          </a:p>
          <a:p>
            <a:pPr>
              <a:buFont typeface="Monotype Sorts" pitchFamily="2" charset="2"/>
              <a:buNone/>
              <a:defRPr/>
            </a:pPr>
            <a:r>
              <a:rPr lang="tr-TR" sz="2000" b="1" dirty="0">
                <a:solidFill>
                  <a:srgbClr val="C00000"/>
                </a:solidFill>
              </a:rPr>
              <a:t>6.  KONTROL GRUBU;</a:t>
            </a:r>
          </a:p>
          <a:p>
            <a:pPr>
              <a:defRPr/>
            </a:pPr>
            <a:r>
              <a:rPr lang="tr-TR" sz="1600" dirty="0"/>
              <a:t>Gerekli durumlarda, vaka grubu ile sonuçların karşılaştırılabileceği KONTROL GRUBU kullanılır,</a:t>
            </a:r>
          </a:p>
          <a:p>
            <a:pPr>
              <a:defRPr/>
            </a:pPr>
            <a:r>
              <a:rPr lang="tr-TR" sz="1600" dirty="0"/>
              <a:t>Gruplar oluşturulurken gerekli değişkenler ve özellikler yönünden gruplar EŞLEŞTİRİLMELİ BENZEŞTİRİLMELİ(MATCHING),</a:t>
            </a:r>
          </a:p>
          <a:p>
            <a:pPr>
              <a:buFont typeface="Wingdings" pitchFamily="2" charset="2"/>
              <a:buChar char="Ø"/>
              <a:defRPr/>
            </a:pPr>
            <a:endParaRPr lang="tr-TR" sz="1400" dirty="0"/>
          </a:p>
          <a:p>
            <a:pPr>
              <a:defRPr/>
            </a:pPr>
            <a:endParaRPr lang="tr-TR" dirty="0"/>
          </a:p>
        </p:txBody>
      </p:sp>
      <p:sp>
        <p:nvSpPr>
          <p:cNvPr id="256004" name="4 Slayt Numarası Yer Tutucusu">
            <a:extLst>
              <a:ext uri="{FF2B5EF4-FFF2-40B4-BE49-F238E27FC236}">
                <a16:creationId xmlns:a16="http://schemas.microsoft.com/office/drawing/2014/main" id="{676B3313-BB13-4CF1-9A1F-07A8497D2F6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D1C338B-B795-4E42-935A-9366097A5C88}" type="slidenum">
              <a:rPr kumimoji="0" lang="tr-TR" altLang="tr-TR" sz="1400"/>
              <a:pPr>
                <a:spcBef>
                  <a:spcPct val="50000"/>
                </a:spcBef>
                <a:buClrTx/>
                <a:buSzTx/>
                <a:buFontTx/>
                <a:buNone/>
              </a:pPr>
              <a:t>26</a:t>
            </a:fld>
            <a:endParaRPr kumimoji="0" lang="tr-TR" altLang="tr-TR" sz="1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080976D-9A56-4B37-85E3-163B58085392}"/>
              </a:ext>
            </a:extLst>
          </p:cNvPr>
          <p:cNvSpPr>
            <a:spLocks noGrp="1"/>
          </p:cNvSpPr>
          <p:nvPr>
            <p:ph type="title"/>
          </p:nvPr>
        </p:nvSpPr>
        <p:spPr>
          <a:xfrm>
            <a:off x="2566989" y="476251"/>
            <a:ext cx="7921625" cy="1152525"/>
          </a:xfrm>
        </p:spPr>
        <p:txBody>
          <a:bodyPr>
            <a:noAutofit/>
          </a:bodyPr>
          <a:lstStyle/>
          <a:p>
            <a:pPr algn="ctr">
              <a:defRPr/>
            </a:pPr>
            <a:r>
              <a:rPr lang="tr-TR" sz="2000" b="1" dirty="0">
                <a:solidFill>
                  <a:srgbClr val="C00000"/>
                </a:solidFill>
                <a:latin typeface="+mn-lt"/>
              </a:rPr>
              <a:t>BİR ARAŞTIRMANIN DOĞRULUĞUNU ETKİLEYEN ETMENLER</a:t>
            </a:r>
            <a:endParaRPr lang="tr-TR" sz="2000" dirty="0">
              <a:solidFill>
                <a:srgbClr val="C00000"/>
              </a:solidFill>
              <a:latin typeface="+mn-lt"/>
            </a:endParaRPr>
          </a:p>
        </p:txBody>
      </p:sp>
      <p:sp>
        <p:nvSpPr>
          <p:cNvPr id="258051" name="2 İçerik Yer Tutucusu">
            <a:extLst>
              <a:ext uri="{FF2B5EF4-FFF2-40B4-BE49-F238E27FC236}">
                <a16:creationId xmlns:a16="http://schemas.microsoft.com/office/drawing/2014/main" id="{CBD3144B-6F66-4C60-90AE-56FFACE2DE82}"/>
              </a:ext>
            </a:extLst>
          </p:cNvPr>
          <p:cNvSpPr>
            <a:spLocks noGrp="1"/>
          </p:cNvSpPr>
          <p:nvPr>
            <p:ph idx="1"/>
          </p:nvPr>
        </p:nvSpPr>
        <p:spPr>
          <a:xfrm>
            <a:off x="2640013" y="1844675"/>
            <a:ext cx="7777162" cy="4629150"/>
          </a:xfrm>
        </p:spPr>
        <p:txBody>
          <a:bodyPr/>
          <a:lstStyle/>
          <a:p>
            <a:pPr>
              <a:buFont typeface="Monotype Sorts" pitchFamily="2" charset="2"/>
              <a:buNone/>
            </a:pPr>
            <a:r>
              <a:rPr lang="tr-TR" altLang="tr-TR" sz="2000" b="1">
                <a:solidFill>
                  <a:srgbClr val="C00000"/>
                </a:solidFill>
              </a:rPr>
              <a:t>7.  PLASEBO KULLANMAK;</a:t>
            </a:r>
          </a:p>
          <a:p>
            <a:pPr>
              <a:buFont typeface="Wingdings" panose="05000000000000000000" pitchFamily="2" charset="2"/>
              <a:buChar char="Ø"/>
            </a:pPr>
            <a:r>
              <a:rPr lang="tr-TR" altLang="tr-TR" sz="1600"/>
              <a:t>İlaç etkilerinin araştırılması amaçlanan araştırmalarda, diğer gruplarla karşılaştırılmak üzere oluşturulan grupların yanı sıra PLASEBO GRUBU da oluşturulur,</a:t>
            </a:r>
          </a:p>
          <a:p>
            <a:pPr>
              <a:buFont typeface="Wingdings" panose="05000000000000000000" pitchFamily="2" charset="2"/>
              <a:buChar char="Ø"/>
            </a:pPr>
            <a:r>
              <a:rPr lang="tr-TR" altLang="tr-TR" sz="1600"/>
              <a:t>Farmokolojik etkisi bulunmayan ve vücuda zarar vermeyen, ilaç görünümlü maddeye PLASEBO denir,</a:t>
            </a:r>
          </a:p>
          <a:p>
            <a:pPr>
              <a:buFont typeface="Wingdings" panose="05000000000000000000" pitchFamily="2" charset="2"/>
              <a:buChar char="Ø"/>
            </a:pPr>
            <a:r>
              <a:rPr lang="tr-TR" altLang="tr-TR" sz="1600"/>
              <a:t>Plasebo grubunun, ilacın psikolojik etkisinin de belirlenmesinde yararı vardır,</a:t>
            </a:r>
          </a:p>
          <a:p>
            <a:pPr>
              <a:buFont typeface="Wingdings" panose="05000000000000000000" pitchFamily="2" charset="2"/>
              <a:buChar char="Ø"/>
            </a:pPr>
            <a:r>
              <a:rPr lang="tr-TR" altLang="tr-TR" sz="1600"/>
              <a:t>Plasebo verilen grubun hastalığının, plasebo maddesi nedeniyle, ilerlemesi olasılığı varsa, bu etik değildir, böyle durumlarda plasebo verilmez, bu gruba tedavi etkisi olan farklı protokoller uygulanır, </a:t>
            </a:r>
          </a:p>
          <a:p>
            <a:pPr>
              <a:buFont typeface="Monotype Sorts" pitchFamily="2" charset="2"/>
              <a:buNone/>
            </a:pPr>
            <a:endParaRPr lang="tr-TR" altLang="tr-TR" sz="2000" b="1"/>
          </a:p>
          <a:p>
            <a:pPr>
              <a:buFont typeface="Wingdings" panose="05000000000000000000" pitchFamily="2" charset="2"/>
              <a:buChar char="Ø"/>
            </a:pPr>
            <a:endParaRPr lang="tr-TR" altLang="tr-TR" sz="1400"/>
          </a:p>
          <a:p>
            <a:endParaRPr lang="tr-TR" altLang="tr-TR"/>
          </a:p>
        </p:txBody>
      </p:sp>
      <p:sp>
        <p:nvSpPr>
          <p:cNvPr id="258052" name="4 Slayt Numarası Yer Tutucusu">
            <a:extLst>
              <a:ext uri="{FF2B5EF4-FFF2-40B4-BE49-F238E27FC236}">
                <a16:creationId xmlns:a16="http://schemas.microsoft.com/office/drawing/2014/main" id="{42FBEB14-C0FD-4CCE-BA68-B76E3A8BBA3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C1C2064-32E4-4ADF-97D0-DBCA592CEC40}" type="slidenum">
              <a:rPr kumimoji="0" lang="tr-TR" altLang="tr-TR" sz="1400"/>
              <a:pPr>
                <a:spcBef>
                  <a:spcPct val="50000"/>
                </a:spcBef>
                <a:buClrTx/>
                <a:buSzTx/>
                <a:buFontTx/>
                <a:buNone/>
              </a:pPr>
              <a:t>27</a:t>
            </a:fld>
            <a:endParaRPr kumimoji="0" lang="tr-TR" altLang="tr-TR" sz="1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AAC2E8C-6CB1-44A0-859E-231DB5AEA8CB}"/>
              </a:ext>
            </a:extLst>
          </p:cNvPr>
          <p:cNvSpPr>
            <a:spLocks noGrp="1"/>
          </p:cNvSpPr>
          <p:nvPr>
            <p:ph type="title"/>
          </p:nvPr>
        </p:nvSpPr>
        <p:spPr>
          <a:xfrm>
            <a:off x="2697163" y="260351"/>
            <a:ext cx="7772400" cy="576263"/>
          </a:xfrm>
        </p:spPr>
        <p:txBody>
          <a:bodyPr>
            <a:normAutofit fontScale="90000"/>
          </a:bodyPr>
          <a:lstStyle/>
          <a:p>
            <a:pPr algn="ctr">
              <a:defRPr/>
            </a:pPr>
            <a:r>
              <a:rPr lang="tr-TR" sz="2000" b="1" dirty="0">
                <a:solidFill>
                  <a:srgbClr val="C00000"/>
                </a:solidFill>
                <a:latin typeface="+mn-lt"/>
              </a:rPr>
              <a:t>BİR ARAŞTIRMANIN DOĞRULUĞUNU ETKİLEYEN ETMENLER</a:t>
            </a:r>
            <a:endParaRPr lang="tr-TR" sz="2000" dirty="0">
              <a:solidFill>
                <a:srgbClr val="C00000"/>
              </a:solidFill>
              <a:latin typeface="+mn-lt"/>
            </a:endParaRPr>
          </a:p>
        </p:txBody>
      </p:sp>
      <p:sp>
        <p:nvSpPr>
          <p:cNvPr id="260099" name="2 İçerik Yer Tutucusu">
            <a:extLst>
              <a:ext uri="{FF2B5EF4-FFF2-40B4-BE49-F238E27FC236}">
                <a16:creationId xmlns:a16="http://schemas.microsoft.com/office/drawing/2014/main" id="{64EC9A3B-065F-4785-B6F6-CC5FD024E193}"/>
              </a:ext>
            </a:extLst>
          </p:cNvPr>
          <p:cNvSpPr>
            <a:spLocks noGrp="1"/>
          </p:cNvSpPr>
          <p:nvPr>
            <p:ph idx="1"/>
          </p:nvPr>
        </p:nvSpPr>
        <p:spPr>
          <a:xfrm>
            <a:off x="2697163" y="908050"/>
            <a:ext cx="7772400" cy="5545138"/>
          </a:xfrm>
        </p:spPr>
        <p:txBody>
          <a:bodyPr>
            <a:normAutofit lnSpcReduction="10000"/>
          </a:bodyPr>
          <a:lstStyle/>
          <a:p>
            <a:pPr>
              <a:buFont typeface="Monotype Sorts" pitchFamily="2" charset="2"/>
              <a:buNone/>
            </a:pPr>
            <a:r>
              <a:rPr lang="tr-TR" altLang="tr-TR" sz="1800" b="1">
                <a:solidFill>
                  <a:srgbClr val="C00000"/>
                </a:solidFill>
              </a:rPr>
              <a:t>8. FARKINA VARDIRMAMA İLKESİ(KÖRLEME);</a:t>
            </a:r>
          </a:p>
          <a:p>
            <a:pPr>
              <a:buFont typeface="Wingdings" panose="05000000000000000000" pitchFamily="2" charset="2"/>
              <a:buChar char="Ø"/>
            </a:pPr>
            <a:r>
              <a:rPr lang="tr-TR" altLang="tr-TR" sz="1800"/>
              <a:t>Araştırma için oluşturulan gruplarda, bireylerin hangi grupta olduklarını bilmemeleridir,</a:t>
            </a:r>
          </a:p>
          <a:p>
            <a:pPr>
              <a:buFont typeface="Wingdings" panose="05000000000000000000" pitchFamily="2" charset="2"/>
              <a:buChar char="Ø"/>
            </a:pPr>
            <a:r>
              <a:rPr lang="tr-TR" altLang="tr-TR" sz="1800" b="1">
                <a:solidFill>
                  <a:srgbClr val="C00000"/>
                </a:solidFill>
              </a:rPr>
              <a:t>Tek Körleme; </a:t>
            </a:r>
            <a:r>
              <a:rPr lang="tr-TR" altLang="tr-TR" sz="1800"/>
              <a:t>Hastanın hangi grupta olduğunu bilmemesi,</a:t>
            </a:r>
          </a:p>
          <a:p>
            <a:pPr>
              <a:buFont typeface="Wingdings" panose="05000000000000000000" pitchFamily="2" charset="2"/>
              <a:buChar char="Ø"/>
            </a:pPr>
            <a:r>
              <a:rPr lang="tr-TR" altLang="tr-TR" sz="1800" b="1">
                <a:solidFill>
                  <a:srgbClr val="C00000"/>
                </a:solidFill>
              </a:rPr>
              <a:t>Çift Körleme; </a:t>
            </a:r>
            <a:r>
              <a:rPr lang="tr-TR" altLang="tr-TR" sz="1800"/>
              <a:t>Hem hastanın, hem de araştırmacının hastanın hangi grupta olduğunu bilmemesi,</a:t>
            </a:r>
          </a:p>
          <a:p>
            <a:pPr>
              <a:buFont typeface="Wingdings" panose="05000000000000000000" pitchFamily="2" charset="2"/>
              <a:buChar char="Ø"/>
            </a:pPr>
            <a:r>
              <a:rPr lang="tr-TR" altLang="tr-TR" sz="1800" b="1">
                <a:solidFill>
                  <a:srgbClr val="C00000"/>
                </a:solidFill>
              </a:rPr>
              <a:t>Üçlü Körleme; </a:t>
            </a:r>
            <a:r>
              <a:rPr lang="tr-TR" altLang="tr-TR" sz="1800"/>
              <a:t>Hem araştırmacı, hem de hasta ve veri işlemci, hastanın hangi grupta olduğunu bilmemesi,</a:t>
            </a:r>
          </a:p>
          <a:p>
            <a:pPr>
              <a:buFont typeface="Wingdings" panose="05000000000000000000" pitchFamily="2" charset="2"/>
              <a:buChar char="Ø"/>
            </a:pPr>
            <a:endParaRPr lang="tr-TR" altLang="tr-TR" sz="1800"/>
          </a:p>
          <a:p>
            <a:pPr>
              <a:buFont typeface="Monotype Sorts" pitchFamily="2" charset="2"/>
              <a:buNone/>
            </a:pPr>
            <a:r>
              <a:rPr lang="tr-TR" altLang="tr-TR" sz="1800" b="1">
                <a:solidFill>
                  <a:srgbClr val="C00000"/>
                </a:solidFill>
              </a:rPr>
              <a:t>9. BAĞIMLI ve BAĞIMSIZ DEĞİŞKEN SEÇİMİ UYGUN YAPILMALI;</a:t>
            </a:r>
          </a:p>
          <a:p>
            <a:pPr>
              <a:buFont typeface="Wingdings" panose="05000000000000000000" pitchFamily="2" charset="2"/>
              <a:buChar char="Ø"/>
            </a:pPr>
            <a:r>
              <a:rPr lang="tr-TR" altLang="tr-TR" sz="1800"/>
              <a:t>Bağımlı ve bağımsız değişkenleri seçerken aralarında mantıksal bir ilişki olabileceği düşünülerek seçilmeli,</a:t>
            </a:r>
          </a:p>
          <a:p>
            <a:pPr>
              <a:buFont typeface="Wingdings" panose="05000000000000000000" pitchFamily="2" charset="2"/>
              <a:buChar char="Ø"/>
            </a:pPr>
            <a:r>
              <a:rPr lang="tr-TR" altLang="tr-TR" sz="1800"/>
              <a:t> Zeka düzeyi ile ayakkabı numarası ilişkisi mantıksal değil,</a:t>
            </a:r>
          </a:p>
          <a:p>
            <a:pPr>
              <a:buFont typeface="Monotype Sorts" pitchFamily="2" charset="2"/>
              <a:buNone/>
            </a:pPr>
            <a:endParaRPr lang="tr-TR" altLang="tr-TR" sz="1800" b="1"/>
          </a:p>
          <a:p>
            <a:pPr>
              <a:buFont typeface="Monotype Sorts" pitchFamily="2" charset="2"/>
              <a:buNone/>
            </a:pPr>
            <a:r>
              <a:rPr lang="tr-TR" altLang="tr-TR" sz="1800" b="1">
                <a:solidFill>
                  <a:srgbClr val="C00000"/>
                </a:solidFill>
              </a:rPr>
              <a:t>10. UYGUN ÖLÇÜ;</a:t>
            </a:r>
          </a:p>
          <a:p>
            <a:pPr>
              <a:buFont typeface="Wingdings" panose="05000000000000000000" pitchFamily="2" charset="2"/>
              <a:buChar char="Ø"/>
            </a:pPr>
            <a:r>
              <a:rPr lang="tr-TR" altLang="tr-TR" sz="1800"/>
              <a:t>Konunun özelliğine uygun ölçü kullanılmalı,</a:t>
            </a:r>
          </a:p>
          <a:p>
            <a:endParaRPr lang="tr-TR" altLang="tr-TR"/>
          </a:p>
        </p:txBody>
      </p:sp>
      <p:sp>
        <p:nvSpPr>
          <p:cNvPr id="260100" name="3 Slayt Numarası Yer Tutucusu">
            <a:extLst>
              <a:ext uri="{FF2B5EF4-FFF2-40B4-BE49-F238E27FC236}">
                <a16:creationId xmlns:a16="http://schemas.microsoft.com/office/drawing/2014/main" id="{5504F797-D961-45B8-9A54-9EF4519C00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560DE40-9535-41DA-A99F-94DDEAD5B9DD}" type="slidenum">
              <a:rPr kumimoji="0" lang="tr-TR" altLang="tr-TR" sz="1400"/>
              <a:pPr>
                <a:spcBef>
                  <a:spcPct val="50000"/>
                </a:spcBef>
                <a:buClrTx/>
                <a:buSzTx/>
                <a:buFontTx/>
                <a:buNone/>
              </a:pPr>
              <a:t>28</a:t>
            </a:fld>
            <a:endParaRPr kumimoji="0" lang="tr-TR" altLang="tr-TR" sz="1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0C414C7-B8AA-4102-92A1-7D39D3434955}"/>
              </a:ext>
            </a:extLst>
          </p:cNvPr>
          <p:cNvSpPr>
            <a:spLocks noGrp="1"/>
          </p:cNvSpPr>
          <p:nvPr>
            <p:ph type="title"/>
          </p:nvPr>
        </p:nvSpPr>
        <p:spPr>
          <a:xfrm>
            <a:off x="2566989" y="274639"/>
            <a:ext cx="7921625" cy="561975"/>
          </a:xfrm>
        </p:spPr>
        <p:txBody>
          <a:bodyPr>
            <a:noAutofit/>
          </a:bodyPr>
          <a:lstStyle/>
          <a:p>
            <a:pPr algn="ctr">
              <a:defRPr/>
            </a:pPr>
            <a:r>
              <a:rPr lang="tr-TR" sz="2000" b="1" dirty="0">
                <a:solidFill>
                  <a:srgbClr val="C00000"/>
                </a:solidFill>
                <a:latin typeface="+mn-lt"/>
              </a:rPr>
              <a:t>BİR ARAŞTIRMANIN DOĞRULUĞUNU ETKİLEYEN ETMENLER</a:t>
            </a:r>
            <a:endParaRPr lang="tr-TR" sz="2000" dirty="0">
              <a:solidFill>
                <a:srgbClr val="C00000"/>
              </a:solidFill>
              <a:latin typeface="+mn-lt"/>
            </a:endParaRPr>
          </a:p>
        </p:txBody>
      </p:sp>
      <p:sp>
        <p:nvSpPr>
          <p:cNvPr id="262147" name="2 İçerik Yer Tutucusu">
            <a:extLst>
              <a:ext uri="{FF2B5EF4-FFF2-40B4-BE49-F238E27FC236}">
                <a16:creationId xmlns:a16="http://schemas.microsoft.com/office/drawing/2014/main" id="{6FB1427B-89BE-46C5-9739-28F4AC9FECD9}"/>
              </a:ext>
            </a:extLst>
          </p:cNvPr>
          <p:cNvSpPr>
            <a:spLocks noGrp="1"/>
          </p:cNvSpPr>
          <p:nvPr>
            <p:ph idx="1"/>
          </p:nvPr>
        </p:nvSpPr>
        <p:spPr>
          <a:xfrm>
            <a:off x="2782889" y="836613"/>
            <a:ext cx="7634287" cy="5637212"/>
          </a:xfrm>
        </p:spPr>
        <p:txBody>
          <a:bodyPr>
            <a:normAutofit lnSpcReduction="10000"/>
          </a:bodyPr>
          <a:lstStyle/>
          <a:p>
            <a:pPr>
              <a:buFont typeface="Monotype Sorts" pitchFamily="2" charset="2"/>
              <a:buNone/>
            </a:pPr>
            <a:r>
              <a:rPr lang="tr-TR" altLang="tr-TR" sz="1800" b="1">
                <a:solidFill>
                  <a:srgbClr val="C00000"/>
                </a:solidFill>
              </a:rPr>
              <a:t>11. UYGUN İSTATİSTİKSEL TEKNİK;</a:t>
            </a:r>
          </a:p>
          <a:p>
            <a:pPr>
              <a:buFont typeface="Wingdings" panose="05000000000000000000" pitchFamily="2" charset="2"/>
              <a:buChar char="Ø"/>
            </a:pPr>
            <a:r>
              <a:rPr lang="tr-TR" altLang="tr-TR" sz="1800"/>
              <a:t>Verilerin değerlendirilmesinde uygun istatiksel teknik kullanılmalı, </a:t>
            </a:r>
          </a:p>
          <a:p>
            <a:pPr>
              <a:buFont typeface="Wingdings" panose="05000000000000000000" pitchFamily="2" charset="2"/>
              <a:buChar char="Ø"/>
            </a:pPr>
            <a:r>
              <a:rPr lang="tr-TR" altLang="tr-TR" sz="1800"/>
              <a:t>Verilerin parametrik (ölçümle) ya da non-parametrik (sayımla) niteliği, istatistiksel teknik seçiminde göz önünde bulundurulmalı,</a:t>
            </a:r>
          </a:p>
          <a:p>
            <a:pPr>
              <a:buFont typeface="Monotype Sorts" pitchFamily="2" charset="2"/>
              <a:buNone/>
            </a:pPr>
            <a:endParaRPr lang="tr-TR" altLang="tr-TR" sz="1800" b="1"/>
          </a:p>
          <a:p>
            <a:pPr>
              <a:buFont typeface="Monotype Sorts" pitchFamily="2" charset="2"/>
              <a:buNone/>
            </a:pPr>
            <a:r>
              <a:rPr lang="tr-TR" altLang="tr-TR" sz="1800" b="1">
                <a:solidFill>
                  <a:srgbClr val="C00000"/>
                </a:solidFill>
              </a:rPr>
              <a:t>12. UYGUN BİÇİMDE VERİ TOPLAMAK;</a:t>
            </a:r>
          </a:p>
          <a:p>
            <a:pPr>
              <a:buFont typeface="Wingdings" panose="05000000000000000000" pitchFamily="2" charset="2"/>
              <a:buChar char="Ø"/>
            </a:pPr>
            <a:r>
              <a:rPr lang="tr-TR" altLang="tr-TR" sz="1800"/>
              <a:t>Veriler uygun biçimde toplanmalı,</a:t>
            </a:r>
          </a:p>
          <a:p>
            <a:pPr>
              <a:buFont typeface="Wingdings" panose="05000000000000000000" pitchFamily="2" charset="2"/>
              <a:buChar char="Ø"/>
            </a:pPr>
            <a:r>
              <a:rPr lang="tr-TR" altLang="tr-TR" sz="1800"/>
              <a:t>Veriler kayıtlardan elde edilecekse, tam ve doğru olup olmadığına önceden bakılmalı, BİLGİ KAYIT FORMU hazırlanmalı,</a:t>
            </a:r>
          </a:p>
          <a:p>
            <a:pPr>
              <a:buFont typeface="Wingdings" panose="05000000000000000000" pitchFamily="2" charset="2"/>
              <a:buChar char="Ø"/>
            </a:pPr>
            <a:r>
              <a:rPr lang="tr-TR" altLang="tr-TR" sz="1800"/>
              <a:t>Geliştirilecek anket, tekniğine uygun hazırlanmalı,</a:t>
            </a:r>
          </a:p>
          <a:p>
            <a:pPr>
              <a:buFont typeface="Wingdings" panose="05000000000000000000" pitchFamily="2" charset="2"/>
              <a:buChar char="Ø"/>
            </a:pPr>
            <a:endParaRPr lang="tr-TR" altLang="tr-TR" sz="1800"/>
          </a:p>
          <a:p>
            <a:pPr>
              <a:buFont typeface="Monotype Sorts" pitchFamily="2" charset="2"/>
              <a:buNone/>
            </a:pPr>
            <a:r>
              <a:rPr lang="tr-TR" altLang="tr-TR" sz="1800" b="1">
                <a:solidFill>
                  <a:srgbClr val="C00000"/>
                </a:solidFill>
              </a:rPr>
              <a:t>13. DOĞRU YORUM;</a:t>
            </a:r>
          </a:p>
          <a:p>
            <a:pPr>
              <a:buFont typeface="Wingdings" panose="05000000000000000000" pitchFamily="2" charset="2"/>
              <a:buChar char="Ø"/>
            </a:pPr>
            <a:r>
              <a:rPr lang="tr-TR" altLang="tr-TR" sz="1800"/>
              <a:t>Bulgulardan doğru sonuç çıkarılmalı, </a:t>
            </a:r>
          </a:p>
          <a:p>
            <a:pPr>
              <a:buFont typeface="Wingdings" panose="05000000000000000000" pitchFamily="2" charset="2"/>
              <a:buChar char="Ø"/>
            </a:pPr>
            <a:r>
              <a:rPr lang="tr-TR" altLang="tr-TR" sz="1800"/>
              <a:t>Bulgu ve sonuçlar doğru yorumlanmalı, yorumda bilimsel düşünce egemen olmalı,</a:t>
            </a:r>
          </a:p>
          <a:p>
            <a:pPr>
              <a:buFont typeface="Wingdings" panose="05000000000000000000" pitchFamily="2" charset="2"/>
              <a:buChar char="Ø"/>
            </a:pPr>
            <a:r>
              <a:rPr lang="tr-TR" altLang="tr-TR" sz="1800"/>
              <a:t>Öneriler, sonuçlara özgün yapılmalı</a:t>
            </a:r>
            <a:r>
              <a:rPr lang="tr-TR" altLang="tr-TR" sz="1600"/>
              <a:t>,</a:t>
            </a:r>
          </a:p>
          <a:p>
            <a:pPr>
              <a:buFont typeface="Wingdings" panose="05000000000000000000" pitchFamily="2" charset="2"/>
              <a:buChar char="Ø"/>
            </a:pPr>
            <a:endParaRPr lang="tr-TR" altLang="tr-TR" sz="1800"/>
          </a:p>
          <a:p>
            <a:endParaRPr lang="tr-TR" altLang="tr-TR"/>
          </a:p>
        </p:txBody>
      </p:sp>
      <p:sp>
        <p:nvSpPr>
          <p:cNvPr id="262148" name="4 Slayt Numarası Yer Tutucusu">
            <a:extLst>
              <a:ext uri="{FF2B5EF4-FFF2-40B4-BE49-F238E27FC236}">
                <a16:creationId xmlns:a16="http://schemas.microsoft.com/office/drawing/2014/main" id="{BE2A7832-13C8-43EF-859B-B264D848B04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D0C3BDCE-059B-49C7-8C82-5F798DFFD226}" type="slidenum">
              <a:rPr kumimoji="0" lang="tr-TR" altLang="tr-TR" sz="1400"/>
              <a:pPr>
                <a:spcBef>
                  <a:spcPct val="50000"/>
                </a:spcBef>
                <a:buClrTx/>
                <a:buSzTx/>
                <a:buFontTx/>
                <a:buNone/>
              </a:pPr>
              <a:t>29</a:t>
            </a:fld>
            <a:endParaRPr kumimoji="0" lang="tr-TR" altLang="tr-T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E265C5A-93E5-49B2-A8D9-8711DDE623A5}"/>
              </a:ext>
            </a:extLst>
          </p:cNvPr>
          <p:cNvSpPr>
            <a:spLocks noGrp="1"/>
          </p:cNvSpPr>
          <p:nvPr>
            <p:ph type="title"/>
          </p:nvPr>
        </p:nvSpPr>
        <p:spPr>
          <a:xfrm>
            <a:off x="2640013" y="188913"/>
            <a:ext cx="7632700" cy="863600"/>
          </a:xfrm>
        </p:spPr>
        <p:txBody>
          <a:bodyPr>
            <a:normAutofit/>
          </a:bodyPr>
          <a:lstStyle/>
          <a:p>
            <a:pPr algn="ctr">
              <a:defRPr/>
            </a:pPr>
            <a:r>
              <a:rPr lang="tr-TR" sz="2400" b="1" dirty="0">
                <a:solidFill>
                  <a:srgbClr val="C00000"/>
                </a:solidFill>
                <a:latin typeface="+mn-lt"/>
                <a:ea typeface="Verdana" pitchFamily="34" charset="0"/>
                <a:cs typeface="Arial" pitchFamily="34" charset="0"/>
              </a:rPr>
              <a:t>BİR VERİNİN ÖZELLİKLERİNİ ETKİLEYEBİLECEK ETMENLER</a:t>
            </a:r>
          </a:p>
        </p:txBody>
      </p:sp>
      <p:sp>
        <p:nvSpPr>
          <p:cNvPr id="210947" name="2 İçerik Yer Tutucusu">
            <a:extLst>
              <a:ext uri="{FF2B5EF4-FFF2-40B4-BE49-F238E27FC236}">
                <a16:creationId xmlns:a16="http://schemas.microsoft.com/office/drawing/2014/main" id="{3B26E38B-15F8-46A5-BECF-A3B9A2D89FB7}"/>
              </a:ext>
            </a:extLst>
          </p:cNvPr>
          <p:cNvSpPr>
            <a:spLocks noGrp="1"/>
          </p:cNvSpPr>
          <p:nvPr>
            <p:ph idx="1"/>
          </p:nvPr>
        </p:nvSpPr>
        <p:spPr>
          <a:xfrm>
            <a:off x="2640014" y="1125538"/>
            <a:ext cx="7704137" cy="5472112"/>
          </a:xfrm>
        </p:spPr>
        <p:txBody>
          <a:bodyPr/>
          <a:lstStyle/>
          <a:p>
            <a:pPr>
              <a:lnSpc>
                <a:spcPct val="80000"/>
              </a:lnSpc>
            </a:pPr>
            <a:r>
              <a:rPr lang="tr-TR" altLang="tr-TR" sz="2400" b="1">
                <a:solidFill>
                  <a:srgbClr val="C00000"/>
                </a:solidFill>
                <a:ea typeface="Verdana" panose="020B0604030504040204" pitchFamily="34" charset="0"/>
                <a:cs typeface="Verdana" panose="020B0604030504040204" pitchFamily="34" charset="0"/>
              </a:rPr>
              <a:t>Veri kaynağı ile ilgili etmenler; </a:t>
            </a:r>
            <a:r>
              <a:rPr lang="tr-TR" altLang="tr-TR" sz="2000">
                <a:ea typeface="Verdana" panose="020B0604030504040204" pitchFamily="34" charset="0"/>
                <a:cs typeface="Verdana" panose="020B0604030504040204" pitchFamily="34" charset="0"/>
              </a:rPr>
              <a:t>kayıtlardaki veriler doğru olmalı, eksik ya da yanlış olmamalı,  anketle veri toplanacak ise, gönüllü yanıtlayanların doğru yanıt vermeleri için önlem alınmalı, bireye güven verilmeli,</a:t>
            </a:r>
          </a:p>
          <a:p>
            <a:pPr>
              <a:lnSpc>
                <a:spcPct val="80000"/>
              </a:lnSpc>
            </a:pPr>
            <a:endParaRPr lang="tr-TR" altLang="tr-TR" sz="2000">
              <a:ea typeface="Verdana" panose="020B0604030504040204" pitchFamily="34" charset="0"/>
              <a:cs typeface="Verdana" panose="020B0604030504040204" pitchFamily="34" charset="0"/>
            </a:endParaRPr>
          </a:p>
          <a:p>
            <a:pPr>
              <a:lnSpc>
                <a:spcPct val="80000"/>
              </a:lnSpc>
            </a:pPr>
            <a:r>
              <a:rPr lang="tr-TR" altLang="tr-TR" sz="2400" b="1">
                <a:solidFill>
                  <a:srgbClr val="C00000"/>
                </a:solidFill>
                <a:ea typeface="Verdana" panose="020B0604030504040204" pitchFamily="34" charset="0"/>
                <a:cs typeface="Verdana" panose="020B0604030504040204" pitchFamily="34" charset="0"/>
              </a:rPr>
              <a:t>Bilgi toplama formları ile ilgili etmenler; </a:t>
            </a:r>
            <a:r>
              <a:rPr lang="tr-TR" altLang="tr-TR" sz="2000">
                <a:ea typeface="Verdana" panose="020B0604030504040204" pitchFamily="34" charset="0"/>
                <a:cs typeface="Verdana" panose="020B0604030504040204" pitchFamily="34" charset="0"/>
              </a:rPr>
              <a:t>anketler tekniğine uygun hazırlanmalı, taraf tutucu ve yönlendirici nitelikte olmamalı,</a:t>
            </a:r>
          </a:p>
          <a:p>
            <a:pPr>
              <a:lnSpc>
                <a:spcPct val="80000"/>
              </a:lnSpc>
            </a:pPr>
            <a:endParaRPr lang="tr-TR" altLang="tr-TR" sz="2000">
              <a:ea typeface="Verdana" panose="020B0604030504040204" pitchFamily="34" charset="0"/>
              <a:cs typeface="Verdana" panose="020B0604030504040204" pitchFamily="34" charset="0"/>
            </a:endParaRPr>
          </a:p>
          <a:p>
            <a:pPr>
              <a:lnSpc>
                <a:spcPct val="80000"/>
              </a:lnSpc>
            </a:pPr>
            <a:r>
              <a:rPr lang="tr-TR" altLang="tr-TR" sz="2400" b="1">
                <a:solidFill>
                  <a:srgbClr val="C00000"/>
                </a:solidFill>
                <a:ea typeface="Verdana" panose="020B0604030504040204" pitchFamily="34" charset="0"/>
                <a:cs typeface="Verdana" panose="020B0604030504040204" pitchFamily="34" charset="0"/>
              </a:rPr>
              <a:t>Veri toplayan personelle ilgili etmenler; </a:t>
            </a:r>
            <a:r>
              <a:rPr lang="tr-TR" altLang="tr-TR" sz="2000">
                <a:ea typeface="Verdana" panose="020B0604030504040204" pitchFamily="34" charset="0"/>
                <a:cs typeface="Verdana" panose="020B0604030504040204" pitchFamily="34" charset="0"/>
              </a:rPr>
              <a:t>kayıtları tutanlar ve anketörler eğitimli olmalı, konunun önemine hakim olmalı, dürüst olmalı,</a:t>
            </a:r>
          </a:p>
          <a:p>
            <a:pPr>
              <a:lnSpc>
                <a:spcPct val="80000"/>
              </a:lnSpc>
            </a:pPr>
            <a:endParaRPr lang="tr-TR" altLang="tr-TR" sz="2000">
              <a:ea typeface="Verdana" panose="020B0604030504040204" pitchFamily="34" charset="0"/>
              <a:cs typeface="Verdana" panose="020B0604030504040204" pitchFamily="34" charset="0"/>
            </a:endParaRPr>
          </a:p>
          <a:p>
            <a:pPr>
              <a:lnSpc>
                <a:spcPct val="80000"/>
              </a:lnSpc>
            </a:pPr>
            <a:r>
              <a:rPr lang="tr-TR" altLang="tr-TR" sz="2400" b="1">
                <a:solidFill>
                  <a:srgbClr val="C00000"/>
                </a:solidFill>
                <a:ea typeface="Verdana" panose="020B0604030504040204" pitchFamily="34" charset="0"/>
                <a:cs typeface="Verdana" panose="020B0604030504040204" pitchFamily="34" charset="0"/>
              </a:rPr>
              <a:t>Üst makamca soruşturma açılacağı kuşkusu ve üst makamın yaklaşımı; </a:t>
            </a:r>
            <a:r>
              <a:rPr lang="tr-TR" altLang="tr-TR" sz="2000">
                <a:ea typeface="Verdana" panose="020B0604030504040204" pitchFamily="34" charset="0"/>
                <a:cs typeface="Verdana" panose="020B0604030504040204" pitchFamily="34" charset="0"/>
              </a:rPr>
              <a:t>veri toplayan personelin davranışını etkiler, soruşturma açma eğilimi yerine, eğitici denetsel yaklaşmalı,</a:t>
            </a:r>
          </a:p>
          <a:p>
            <a:pPr>
              <a:lnSpc>
                <a:spcPct val="80000"/>
              </a:lnSpc>
            </a:pPr>
            <a:endParaRPr lang="tr-TR" altLang="tr-TR" sz="2200"/>
          </a:p>
        </p:txBody>
      </p:sp>
      <p:sp>
        <p:nvSpPr>
          <p:cNvPr id="210948" name="3 Slayt Numarası Yer Tutucusu">
            <a:extLst>
              <a:ext uri="{FF2B5EF4-FFF2-40B4-BE49-F238E27FC236}">
                <a16:creationId xmlns:a16="http://schemas.microsoft.com/office/drawing/2014/main" id="{540454AF-304D-4256-A2E7-2AFCF5933A73}"/>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6BAFE0C-23E9-4314-9C4F-467D45CBF6C3}" type="slidenum">
              <a:rPr kumimoji="0" lang="tr-TR" altLang="tr-TR" sz="1400"/>
              <a:pPr>
                <a:spcBef>
                  <a:spcPct val="50000"/>
                </a:spcBef>
                <a:buClrTx/>
                <a:buSzTx/>
                <a:buFontTx/>
                <a:buNone/>
              </a:pPr>
              <a:t>3</a:t>
            </a:fld>
            <a:endParaRPr kumimoji="0" lang="tr-TR" altLang="tr-T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1 Başlık">
            <a:extLst>
              <a:ext uri="{FF2B5EF4-FFF2-40B4-BE49-F238E27FC236}">
                <a16:creationId xmlns:a16="http://schemas.microsoft.com/office/drawing/2014/main" id="{087C5F25-D265-4A15-9FE7-004D5CFDF805}"/>
              </a:ext>
            </a:extLst>
          </p:cNvPr>
          <p:cNvSpPr>
            <a:spLocks noGrp="1"/>
          </p:cNvSpPr>
          <p:nvPr>
            <p:ph type="title"/>
          </p:nvPr>
        </p:nvSpPr>
        <p:spPr>
          <a:xfrm>
            <a:off x="2640013" y="274638"/>
            <a:ext cx="7848600" cy="633412"/>
          </a:xfrm>
        </p:spPr>
        <p:txBody>
          <a:bodyPr/>
          <a:lstStyle/>
          <a:p>
            <a:pPr algn="ctr"/>
            <a:r>
              <a:rPr lang="tr-TR" altLang="tr-TR" sz="3200" b="1">
                <a:solidFill>
                  <a:srgbClr val="C00000"/>
                </a:solidFill>
                <a:latin typeface="Arial" panose="020B0604020202020204" pitchFamily="34" charset="0"/>
                <a:ea typeface="Verdana" panose="020B0604030504040204" pitchFamily="34" charset="0"/>
                <a:cs typeface="Verdana" panose="020B0604030504040204" pitchFamily="34" charset="0"/>
              </a:rPr>
              <a:t>VERİ KAYNAKLARI</a:t>
            </a:r>
          </a:p>
        </p:txBody>
      </p:sp>
      <p:sp>
        <p:nvSpPr>
          <p:cNvPr id="212995" name="2 İçerik Yer Tutucusu">
            <a:extLst>
              <a:ext uri="{FF2B5EF4-FFF2-40B4-BE49-F238E27FC236}">
                <a16:creationId xmlns:a16="http://schemas.microsoft.com/office/drawing/2014/main" id="{7053C791-83CD-4E19-B23A-7006FB5F4C6A}"/>
              </a:ext>
            </a:extLst>
          </p:cNvPr>
          <p:cNvSpPr>
            <a:spLocks noGrp="1"/>
          </p:cNvSpPr>
          <p:nvPr>
            <p:ph idx="1"/>
          </p:nvPr>
        </p:nvSpPr>
        <p:spPr>
          <a:xfrm>
            <a:off x="2711450" y="908051"/>
            <a:ext cx="7632700" cy="5565775"/>
          </a:xfrm>
        </p:spPr>
        <p:txBody>
          <a:bodyPr>
            <a:normAutofit/>
          </a:bodyPr>
          <a:lstStyle/>
          <a:p>
            <a:pPr marL="514350" indent="-514350">
              <a:lnSpc>
                <a:spcPct val="80000"/>
              </a:lnSpc>
              <a:buNone/>
            </a:pPr>
            <a:r>
              <a:rPr lang="tr-TR" altLang="tr-TR" sz="2400" b="1">
                <a:solidFill>
                  <a:srgbClr val="C00000"/>
                </a:solidFill>
                <a:ea typeface="Verdana" panose="020B0604030504040204" pitchFamily="34" charset="0"/>
                <a:cs typeface="Verdana" panose="020B0604030504040204" pitchFamily="34" charset="0"/>
              </a:rPr>
              <a:t>I.NÜFUSA İLİŞKİN KAYNAKLAR;</a:t>
            </a:r>
          </a:p>
          <a:p>
            <a:pPr marL="514350" indent="-514350">
              <a:lnSpc>
                <a:spcPct val="80000"/>
              </a:lnSpc>
            </a:pPr>
            <a:endParaRPr lang="tr-TR" altLang="tr-TR" sz="2200" b="1">
              <a:ea typeface="Verdana" panose="020B0604030504040204" pitchFamily="34" charset="0"/>
              <a:cs typeface="Verdana" panose="020B0604030504040204" pitchFamily="34" charset="0"/>
            </a:endParaRPr>
          </a:p>
          <a:p>
            <a:pPr marL="514350" indent="-514350">
              <a:lnSpc>
                <a:spcPct val="80000"/>
              </a:lnSpc>
            </a:pPr>
            <a:r>
              <a:rPr lang="tr-TR" altLang="tr-TR" sz="2200" b="1">
                <a:ea typeface="Verdana" panose="020B0604030504040204" pitchFamily="34" charset="0"/>
                <a:cs typeface="Verdana" panose="020B0604030504040204" pitchFamily="34" charset="0"/>
              </a:rPr>
              <a:t>Genel Nüfus Sayımları; </a:t>
            </a:r>
          </a:p>
          <a:p>
            <a:pPr marL="514350" indent="-514350">
              <a:lnSpc>
                <a:spcPct val="80000"/>
              </a:lnSpc>
              <a:buFont typeface="Wingdings" panose="05000000000000000000" pitchFamily="2" charset="2"/>
              <a:buChar char="ü"/>
            </a:pPr>
            <a:r>
              <a:rPr lang="tr-TR" altLang="tr-TR" sz="2200" b="1">
                <a:ea typeface="Verdana" panose="020B0604030504040204" pitchFamily="34" charset="0"/>
                <a:cs typeface="Verdana" panose="020B0604030504040204" pitchFamily="34" charset="0"/>
              </a:rPr>
              <a:t>DE FACTO; </a:t>
            </a:r>
            <a:r>
              <a:rPr lang="tr-TR" altLang="tr-TR" sz="2200">
                <a:ea typeface="Verdana" panose="020B0604030504040204" pitchFamily="34" charset="0"/>
                <a:cs typeface="Verdana" panose="020B0604030504040204" pitchFamily="34" charset="0"/>
              </a:rPr>
              <a:t>Bireyin sayım günü bulunduğu yerde sayılması,</a:t>
            </a:r>
          </a:p>
          <a:p>
            <a:pPr marL="514350" indent="-514350">
              <a:lnSpc>
                <a:spcPct val="80000"/>
              </a:lnSpc>
              <a:buFont typeface="Wingdings" panose="05000000000000000000" pitchFamily="2" charset="2"/>
              <a:buChar char="ü"/>
            </a:pPr>
            <a:r>
              <a:rPr lang="tr-TR" altLang="tr-TR" sz="2200" b="1">
                <a:ea typeface="Verdana" panose="020B0604030504040204" pitchFamily="34" charset="0"/>
                <a:cs typeface="Verdana" panose="020B0604030504040204" pitchFamily="34" charset="0"/>
              </a:rPr>
              <a:t>DE JURO; </a:t>
            </a:r>
            <a:r>
              <a:rPr lang="tr-TR" altLang="tr-TR" sz="2200">
                <a:ea typeface="Verdana" panose="020B0604030504040204" pitchFamily="34" charset="0"/>
                <a:cs typeface="Verdana" panose="020B0604030504040204" pitchFamily="34" charset="0"/>
              </a:rPr>
              <a:t>Bireyin daima sürekli oturduğu yerin nüfusu içinde sayılması(Fransa, Türkiye),</a:t>
            </a:r>
          </a:p>
          <a:p>
            <a:pPr marL="514350" indent="-514350">
              <a:lnSpc>
                <a:spcPct val="80000"/>
              </a:lnSpc>
              <a:buFont typeface="Wingdings" panose="05000000000000000000" pitchFamily="2" charset="2"/>
              <a:buChar char="ü"/>
            </a:pPr>
            <a:r>
              <a:rPr lang="tr-TR" altLang="tr-TR" sz="2200" b="1">
                <a:ea typeface="Verdana" panose="020B0604030504040204" pitchFamily="34" charset="0"/>
                <a:cs typeface="Verdana" panose="020B0604030504040204" pitchFamily="34" charset="0"/>
              </a:rPr>
              <a:t>Adrese Dayalı Nüfus Tesbiti;</a:t>
            </a:r>
          </a:p>
          <a:p>
            <a:pPr marL="514350" indent="-514350">
              <a:lnSpc>
                <a:spcPct val="80000"/>
              </a:lnSpc>
            </a:pPr>
            <a:endParaRPr lang="tr-TR" altLang="tr-TR" sz="2200">
              <a:ea typeface="Verdana" panose="020B0604030504040204" pitchFamily="34" charset="0"/>
              <a:cs typeface="Verdana" panose="020B0604030504040204" pitchFamily="34" charset="0"/>
            </a:endParaRPr>
          </a:p>
          <a:p>
            <a:pPr marL="514350" indent="-514350">
              <a:lnSpc>
                <a:spcPct val="80000"/>
              </a:lnSpc>
            </a:pPr>
            <a:r>
              <a:rPr lang="tr-TR" altLang="tr-TR" sz="2200" b="1">
                <a:ea typeface="Verdana" panose="020B0604030504040204" pitchFamily="34" charset="0"/>
                <a:cs typeface="Verdana" panose="020B0604030504040204" pitchFamily="34" charset="0"/>
              </a:rPr>
              <a:t>Örnekleme Yöntemiyle Yapılan Nüfus Çalışması; </a:t>
            </a:r>
          </a:p>
          <a:p>
            <a:pPr marL="514350" indent="-514350">
              <a:lnSpc>
                <a:spcPct val="80000"/>
              </a:lnSpc>
              <a:buFont typeface="Wingdings" panose="05000000000000000000" pitchFamily="2" charset="2"/>
              <a:buChar char="ü"/>
            </a:pPr>
            <a:r>
              <a:rPr lang="tr-TR" altLang="tr-TR" sz="2200">
                <a:ea typeface="Verdana" panose="020B0604030504040204" pitchFamily="34" charset="0"/>
                <a:cs typeface="Verdana" panose="020B0604030504040204" pitchFamily="34" charset="0"/>
              </a:rPr>
              <a:t>Türkiye’de Nüfus Etütleri Enstitüsü,</a:t>
            </a:r>
          </a:p>
          <a:p>
            <a:pPr marL="514350" indent="-514350">
              <a:lnSpc>
                <a:spcPct val="80000"/>
              </a:lnSpc>
              <a:buFont typeface="Wingdings" panose="05000000000000000000" pitchFamily="2" charset="2"/>
              <a:buChar char="ü"/>
            </a:pPr>
            <a:r>
              <a:rPr lang="tr-TR" altLang="tr-TR" sz="2200">
                <a:ea typeface="Verdana" panose="020B0604030504040204" pitchFamily="34" charset="0"/>
                <a:cs typeface="Verdana" panose="020B0604030504040204" pitchFamily="34" charset="0"/>
              </a:rPr>
              <a:t>5 yılda bir yapılmakta,</a:t>
            </a:r>
          </a:p>
          <a:p>
            <a:pPr marL="514350" indent="-514350">
              <a:lnSpc>
                <a:spcPct val="80000"/>
              </a:lnSpc>
            </a:pPr>
            <a:endParaRPr lang="tr-TR" altLang="tr-TR" sz="2200">
              <a:ea typeface="Verdana" panose="020B0604030504040204" pitchFamily="34" charset="0"/>
              <a:cs typeface="Verdana" panose="020B0604030504040204" pitchFamily="34" charset="0"/>
            </a:endParaRPr>
          </a:p>
          <a:p>
            <a:pPr marL="514350" indent="-514350">
              <a:lnSpc>
                <a:spcPct val="80000"/>
              </a:lnSpc>
            </a:pPr>
            <a:r>
              <a:rPr lang="tr-TR" altLang="tr-TR" sz="2200" b="1">
                <a:ea typeface="Verdana" panose="020B0604030504040204" pitchFamily="34" charset="0"/>
                <a:cs typeface="Verdana" panose="020B0604030504040204" pitchFamily="34" charset="0"/>
              </a:rPr>
              <a:t>Periyodik Nüfus Tespitleri;</a:t>
            </a:r>
          </a:p>
          <a:p>
            <a:pPr marL="514350" indent="-514350">
              <a:lnSpc>
                <a:spcPct val="80000"/>
              </a:lnSpc>
              <a:buFont typeface="Wingdings" panose="05000000000000000000" pitchFamily="2" charset="2"/>
              <a:buChar char="ü"/>
            </a:pPr>
            <a:r>
              <a:rPr lang="tr-TR" altLang="tr-TR" sz="2200">
                <a:ea typeface="Verdana" panose="020B0604030504040204" pitchFamily="34" charset="0"/>
                <a:cs typeface="Verdana" panose="020B0604030504040204" pitchFamily="34" charset="0"/>
              </a:rPr>
              <a:t>Geçmişde sağlık ocaklarında her yıl Haziran ayı içerisinde yapılmaktaydı, Ev Halkı Tesbit Fişleri (Form 001) güncelleştirilmekteydi,</a:t>
            </a:r>
          </a:p>
          <a:p>
            <a:pPr marL="514350" indent="-514350">
              <a:lnSpc>
                <a:spcPct val="80000"/>
              </a:lnSpc>
            </a:pPr>
            <a:endParaRPr lang="tr-TR" altLang="tr-TR" sz="2200"/>
          </a:p>
        </p:txBody>
      </p:sp>
      <p:sp>
        <p:nvSpPr>
          <p:cNvPr id="212996" name="3 Slayt Numarası Yer Tutucusu">
            <a:extLst>
              <a:ext uri="{FF2B5EF4-FFF2-40B4-BE49-F238E27FC236}">
                <a16:creationId xmlns:a16="http://schemas.microsoft.com/office/drawing/2014/main" id="{DE220E18-4B5C-4621-A0E3-67957AD0E04F}"/>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AD7CA719-68B0-4B5B-80F9-80AC342A5E11}" type="slidenum">
              <a:rPr kumimoji="0" lang="tr-TR" altLang="tr-TR" sz="1400"/>
              <a:pPr>
                <a:spcBef>
                  <a:spcPct val="50000"/>
                </a:spcBef>
                <a:buClrTx/>
                <a:buSzTx/>
                <a:buFontTx/>
                <a:buNone/>
              </a:pPr>
              <a:t>4</a:t>
            </a:fld>
            <a:endParaRPr kumimoji="0" lang="tr-TR" alt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1 Başlık">
            <a:extLst>
              <a:ext uri="{FF2B5EF4-FFF2-40B4-BE49-F238E27FC236}">
                <a16:creationId xmlns:a16="http://schemas.microsoft.com/office/drawing/2014/main" id="{D841F831-75F8-4E16-8AED-968839E11976}"/>
              </a:ext>
            </a:extLst>
          </p:cNvPr>
          <p:cNvSpPr>
            <a:spLocks noGrp="1"/>
          </p:cNvSpPr>
          <p:nvPr>
            <p:ph type="title"/>
          </p:nvPr>
        </p:nvSpPr>
        <p:spPr>
          <a:xfrm>
            <a:off x="2566989" y="274638"/>
            <a:ext cx="7705725" cy="633412"/>
          </a:xfrm>
        </p:spPr>
        <p:txBody>
          <a:bodyPr/>
          <a:lstStyle/>
          <a:p>
            <a:pPr algn="ctr"/>
            <a:r>
              <a:rPr lang="tr-TR" altLang="tr-TR" sz="3200" b="1">
                <a:solidFill>
                  <a:srgbClr val="C00000"/>
                </a:solidFill>
                <a:latin typeface="Arial" panose="020B0604020202020204" pitchFamily="34" charset="0"/>
                <a:ea typeface="Verdana" panose="020B0604030504040204" pitchFamily="34" charset="0"/>
                <a:cs typeface="Verdana" panose="020B0604030504040204" pitchFamily="34" charset="0"/>
              </a:rPr>
              <a:t>VERİ KAYNAKLARI</a:t>
            </a:r>
          </a:p>
        </p:txBody>
      </p:sp>
      <p:sp>
        <p:nvSpPr>
          <p:cNvPr id="215043" name="2 İçerik Yer Tutucusu">
            <a:extLst>
              <a:ext uri="{FF2B5EF4-FFF2-40B4-BE49-F238E27FC236}">
                <a16:creationId xmlns:a16="http://schemas.microsoft.com/office/drawing/2014/main" id="{4FF05D83-CDE3-40AF-8D62-6F9921CAC89A}"/>
              </a:ext>
            </a:extLst>
          </p:cNvPr>
          <p:cNvSpPr>
            <a:spLocks noGrp="1"/>
          </p:cNvSpPr>
          <p:nvPr>
            <p:ph idx="1"/>
          </p:nvPr>
        </p:nvSpPr>
        <p:spPr>
          <a:xfrm>
            <a:off x="2640013" y="908051"/>
            <a:ext cx="7632700" cy="5565775"/>
          </a:xfrm>
        </p:spPr>
        <p:txBody>
          <a:bodyPr>
            <a:normAutofit lnSpcReduction="10000"/>
          </a:bodyPr>
          <a:lstStyle/>
          <a:p>
            <a:pPr marL="514350" indent="-514350">
              <a:lnSpc>
                <a:spcPct val="80000"/>
              </a:lnSpc>
              <a:buNone/>
            </a:pPr>
            <a:r>
              <a:rPr lang="tr-TR" altLang="tr-TR" sz="2400" b="1">
                <a:solidFill>
                  <a:srgbClr val="C00000"/>
                </a:solidFill>
                <a:ea typeface="Verdana" panose="020B0604030504040204" pitchFamily="34" charset="0"/>
                <a:cs typeface="Verdana" panose="020B0604030504040204" pitchFamily="34" charset="0"/>
              </a:rPr>
              <a:t>II.RUTİN KAYITLAR;</a:t>
            </a:r>
          </a:p>
          <a:p>
            <a:pPr marL="514350" indent="-514350">
              <a:lnSpc>
                <a:spcPct val="80000"/>
              </a:lnSpc>
            </a:pPr>
            <a:r>
              <a:rPr lang="tr-TR" altLang="tr-TR" sz="2000" b="1">
                <a:ea typeface="Verdana" panose="020B0604030504040204" pitchFamily="34" charset="0"/>
                <a:cs typeface="Verdana" panose="020B0604030504040204" pitchFamily="34" charset="0"/>
              </a:rPr>
              <a:t>Demografik Kayıtlar:</a:t>
            </a:r>
          </a:p>
          <a:p>
            <a:pPr marL="514350" indent="-514350">
              <a:lnSpc>
                <a:spcPct val="80000"/>
              </a:lnSpc>
              <a:buFont typeface="Wingdings" panose="05000000000000000000" pitchFamily="2" charset="2"/>
              <a:buChar char="ü"/>
            </a:pPr>
            <a:r>
              <a:rPr lang="tr-TR" altLang="tr-TR" sz="2000" b="1">
                <a:ea typeface="Verdana" panose="020B0604030504040204" pitchFamily="34" charset="0"/>
                <a:cs typeface="Verdana" panose="020B0604030504040204" pitchFamily="34" charset="0"/>
              </a:rPr>
              <a:t>Doğum,</a:t>
            </a:r>
          </a:p>
          <a:p>
            <a:pPr marL="514350" indent="-514350">
              <a:lnSpc>
                <a:spcPct val="80000"/>
              </a:lnSpc>
              <a:buFont typeface="Wingdings" panose="05000000000000000000" pitchFamily="2" charset="2"/>
              <a:buChar char="ü"/>
            </a:pPr>
            <a:r>
              <a:rPr lang="tr-TR" altLang="tr-TR" sz="2000" b="1">
                <a:ea typeface="Verdana" panose="020B0604030504040204" pitchFamily="34" charset="0"/>
                <a:cs typeface="Verdana" panose="020B0604030504040204" pitchFamily="34" charset="0"/>
              </a:rPr>
              <a:t>Ölüm,</a:t>
            </a:r>
          </a:p>
          <a:p>
            <a:pPr marL="514350" indent="-514350">
              <a:lnSpc>
                <a:spcPct val="80000"/>
              </a:lnSpc>
              <a:buFont typeface="Wingdings" panose="05000000000000000000" pitchFamily="2" charset="2"/>
              <a:buChar char="ü"/>
            </a:pPr>
            <a:r>
              <a:rPr lang="tr-TR" altLang="tr-TR" sz="2000" b="1">
                <a:ea typeface="Verdana" panose="020B0604030504040204" pitchFamily="34" charset="0"/>
                <a:cs typeface="Verdana" panose="020B0604030504040204" pitchFamily="34" charset="0"/>
              </a:rPr>
              <a:t>Göç; </a:t>
            </a:r>
            <a:r>
              <a:rPr lang="tr-TR" altLang="tr-TR" sz="1800">
                <a:ea typeface="Verdana" panose="020B0604030504040204" pitchFamily="34" charset="0"/>
                <a:cs typeface="Verdana" panose="020B0604030504040204" pitchFamily="34" charset="0"/>
              </a:rPr>
              <a:t>Bölgeler arası iç ya da dış göç, ülkeler arası iç ya da dış göç yapılmaktadır. Bu nüfus hareketliliğinin getirdiği bir çok toplumsal ve sağlık sorunları bulunmakta,</a:t>
            </a:r>
          </a:p>
          <a:p>
            <a:pPr marL="514350" indent="-514350">
              <a:lnSpc>
                <a:spcPct val="80000"/>
              </a:lnSpc>
              <a:buFont typeface="Wingdings" panose="05000000000000000000" pitchFamily="2" charset="2"/>
              <a:buChar char="ü"/>
            </a:pPr>
            <a:r>
              <a:rPr lang="tr-TR" altLang="tr-TR" sz="1800">
                <a:ea typeface="Verdana" panose="020B0604030504040204" pitchFamily="34" charset="0"/>
                <a:cs typeface="Verdana" panose="020B0604030504040204" pitchFamily="34" charset="0"/>
              </a:rPr>
              <a:t>Türkiye'de her doğanın ve ölenin kayıtlara geçirilmesi görevi yasayla </a:t>
            </a:r>
            <a:r>
              <a:rPr lang="tr-TR" altLang="tr-TR" sz="1800" b="1">
                <a:ea typeface="Verdana" panose="020B0604030504040204" pitchFamily="34" charset="0"/>
                <a:cs typeface="Verdana" panose="020B0604030504040204" pitchFamily="34" charset="0"/>
              </a:rPr>
              <a:t>Nüfus Müdürlüklerine </a:t>
            </a:r>
            <a:r>
              <a:rPr lang="tr-TR" altLang="tr-TR" sz="1800">
                <a:ea typeface="Verdana" panose="020B0604030504040204" pitchFamily="34" charset="0"/>
                <a:cs typeface="Verdana" panose="020B0604030504040204" pitchFamily="34" charset="0"/>
              </a:rPr>
              <a:t>verilmiş,</a:t>
            </a:r>
          </a:p>
          <a:p>
            <a:pPr marL="514350" indent="-514350">
              <a:lnSpc>
                <a:spcPct val="80000"/>
              </a:lnSpc>
              <a:buFont typeface="Wingdings" panose="05000000000000000000" pitchFamily="2" charset="2"/>
              <a:buChar char="Ø"/>
            </a:pPr>
            <a:endParaRPr lang="tr-TR" altLang="tr-TR" sz="1800">
              <a:ea typeface="Verdana" panose="020B0604030504040204" pitchFamily="34" charset="0"/>
              <a:cs typeface="Verdana" panose="020B0604030504040204" pitchFamily="34" charset="0"/>
            </a:endParaRPr>
          </a:p>
          <a:p>
            <a:pPr marL="514350" indent="-514350">
              <a:lnSpc>
                <a:spcPct val="80000"/>
              </a:lnSpc>
            </a:pPr>
            <a:r>
              <a:rPr lang="tr-TR" altLang="tr-TR" sz="2000" b="1">
                <a:ea typeface="Verdana" panose="020B0604030504040204" pitchFamily="34" charset="0"/>
                <a:cs typeface="Verdana" panose="020B0604030504040204" pitchFamily="34" charset="0"/>
              </a:rPr>
              <a:t>Sağlık Olaylarına İlişkin Kayıtlar; </a:t>
            </a:r>
          </a:p>
          <a:p>
            <a:pPr marL="514350" indent="-514350">
              <a:lnSpc>
                <a:spcPct val="80000"/>
              </a:lnSpc>
              <a:buFont typeface="Wingdings" panose="05000000000000000000" pitchFamily="2" charset="2"/>
              <a:buChar char="ü"/>
            </a:pPr>
            <a:r>
              <a:rPr lang="tr-TR" altLang="tr-TR" sz="1800">
                <a:ea typeface="Verdana" panose="020B0604030504040204" pitchFamily="34" charset="0"/>
                <a:cs typeface="Verdana" panose="020B0604030504040204" pitchFamily="34" charset="0"/>
              </a:rPr>
              <a:t>Türkiye'de sağlık hizmeti veren tüm kurumlarda</a:t>
            </a:r>
            <a:r>
              <a:rPr lang="tr-TR" altLang="tr-TR" sz="1800" b="1">
                <a:ea typeface="Verdana" panose="020B0604030504040204" pitchFamily="34" charset="0"/>
                <a:cs typeface="Verdana" panose="020B0604030504040204" pitchFamily="34" charset="0"/>
              </a:rPr>
              <a:t>(Aile Sağlığı Merkezi,Toplum Sağlık Merkezi, Aile Hekimliği, Hastaneler vb.) </a:t>
            </a:r>
            <a:r>
              <a:rPr lang="tr-TR" altLang="tr-TR" sz="1800">
                <a:ea typeface="Verdana" panose="020B0604030504040204" pitchFamily="34" charset="0"/>
                <a:cs typeface="Verdana" panose="020B0604030504040204" pitchFamily="34" charset="0"/>
              </a:rPr>
              <a:t>kayıt sistemi bulunmakta, verilen hizmet gereği pek çok bilgi kaydedilmekte,</a:t>
            </a:r>
          </a:p>
          <a:p>
            <a:pPr marL="514350" indent="-514350">
              <a:lnSpc>
                <a:spcPct val="80000"/>
              </a:lnSpc>
              <a:buFont typeface="Wingdings" panose="05000000000000000000" pitchFamily="2" charset="2"/>
              <a:buChar char="Ø"/>
            </a:pPr>
            <a:endParaRPr lang="tr-TR" altLang="tr-TR" sz="1800">
              <a:solidFill>
                <a:srgbClr val="C00000"/>
              </a:solidFill>
              <a:ea typeface="Verdana" panose="020B0604030504040204" pitchFamily="34" charset="0"/>
              <a:cs typeface="Verdana" panose="020B0604030504040204" pitchFamily="34" charset="0"/>
            </a:endParaRPr>
          </a:p>
          <a:p>
            <a:pPr marL="514350" indent="-514350">
              <a:lnSpc>
                <a:spcPct val="80000"/>
              </a:lnSpc>
              <a:buNone/>
            </a:pPr>
            <a:r>
              <a:rPr lang="tr-TR" altLang="tr-TR" sz="2400" b="1">
                <a:solidFill>
                  <a:srgbClr val="C00000"/>
                </a:solidFill>
                <a:ea typeface="Verdana" panose="020B0604030504040204" pitchFamily="34" charset="0"/>
                <a:cs typeface="Verdana" panose="020B0604030504040204" pitchFamily="34" charset="0"/>
              </a:rPr>
              <a:t>III. ANKET VE DİĞER ARAŞTIRMALAR;</a:t>
            </a:r>
          </a:p>
          <a:p>
            <a:pPr marL="514350" indent="-514350">
              <a:lnSpc>
                <a:spcPct val="80000"/>
              </a:lnSpc>
              <a:buFont typeface="Wingdings" panose="05000000000000000000" pitchFamily="2" charset="2"/>
              <a:buChar char="ü"/>
            </a:pPr>
            <a:r>
              <a:rPr lang="tr-TR" altLang="tr-TR" sz="1800" b="1">
                <a:ea typeface="Verdana" panose="020B0604030504040204" pitchFamily="34" charset="0"/>
                <a:cs typeface="Verdana" panose="020B0604030504040204" pitchFamily="34" charset="0"/>
              </a:rPr>
              <a:t> </a:t>
            </a:r>
            <a:r>
              <a:rPr lang="tr-TR" altLang="tr-TR" sz="1800">
                <a:ea typeface="Verdana" panose="020B0604030504040204" pitchFamily="34" charset="0"/>
                <a:cs typeface="Verdana" panose="020B0604030504040204" pitchFamily="34" charset="0"/>
              </a:rPr>
              <a:t>Araştırma amacıyla geliştirilen </a:t>
            </a:r>
            <a:r>
              <a:rPr lang="tr-TR" altLang="tr-TR" sz="1800" b="1">
                <a:ea typeface="Verdana" panose="020B0604030504040204" pitchFamily="34" charset="0"/>
                <a:cs typeface="Verdana" panose="020B0604030504040204" pitchFamily="34" charset="0"/>
              </a:rPr>
              <a:t>anketlerle</a:t>
            </a:r>
            <a:r>
              <a:rPr lang="tr-TR" altLang="tr-TR" sz="1800">
                <a:ea typeface="Verdana" panose="020B0604030504040204" pitchFamily="34" charset="0"/>
                <a:cs typeface="Verdana" panose="020B0604030504040204" pitchFamily="34" charset="0"/>
              </a:rPr>
              <a:t> ya da planlanan diğer </a:t>
            </a:r>
            <a:r>
              <a:rPr lang="tr-TR" altLang="tr-TR" sz="1800" b="1">
                <a:ea typeface="Verdana" panose="020B0604030504040204" pitchFamily="34" charset="0"/>
                <a:cs typeface="Verdana" panose="020B0604030504040204" pitchFamily="34" charset="0"/>
              </a:rPr>
              <a:t>araştırmalar</a:t>
            </a:r>
            <a:r>
              <a:rPr lang="tr-TR" altLang="tr-TR" sz="1800">
                <a:ea typeface="Verdana" panose="020B0604030504040204" pitchFamily="34" charset="0"/>
                <a:cs typeface="Verdana" panose="020B0604030504040204" pitchFamily="34" charset="0"/>
              </a:rPr>
              <a:t> nedeniyle de veri toplanmaktadır. Bu veriler bir başka araştırma ya da değerlendirmeye veri kaynağı </a:t>
            </a:r>
            <a:r>
              <a:rPr lang="tr-TR" altLang="tr-TR" sz="1800">
                <a:latin typeface="Verdana" panose="020B0604030504040204" pitchFamily="34" charset="0"/>
                <a:ea typeface="Verdana" panose="020B0604030504040204" pitchFamily="34" charset="0"/>
                <a:cs typeface="Verdana" panose="020B0604030504040204" pitchFamily="34" charset="0"/>
              </a:rPr>
              <a:t>oluşturur,</a:t>
            </a:r>
          </a:p>
          <a:p>
            <a:pPr marL="514350" indent="-514350">
              <a:lnSpc>
                <a:spcPct val="80000"/>
              </a:lnSpc>
            </a:pPr>
            <a:endParaRPr lang="tr-TR" altLang="tr-TR" sz="1800"/>
          </a:p>
        </p:txBody>
      </p:sp>
      <p:sp>
        <p:nvSpPr>
          <p:cNvPr id="215044" name="3 Slayt Numarası Yer Tutucusu">
            <a:extLst>
              <a:ext uri="{FF2B5EF4-FFF2-40B4-BE49-F238E27FC236}">
                <a16:creationId xmlns:a16="http://schemas.microsoft.com/office/drawing/2014/main" id="{306C3D5A-10F6-4E31-99C9-BAE4C69BCEA7}"/>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33FB526-16C7-42CF-85B3-84390AF4940D}" type="slidenum">
              <a:rPr kumimoji="0" lang="tr-TR" altLang="tr-TR" sz="1400"/>
              <a:pPr>
                <a:spcBef>
                  <a:spcPct val="50000"/>
                </a:spcBef>
                <a:buClrTx/>
                <a:buSzTx/>
                <a:buFontTx/>
                <a:buNone/>
              </a:pPr>
              <a:t>5</a:t>
            </a:fld>
            <a:endParaRPr kumimoji="0" lang="tr-TR" altLang="tr-T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1 Slayt Numarası Yer Tutucusu">
            <a:extLst>
              <a:ext uri="{FF2B5EF4-FFF2-40B4-BE49-F238E27FC236}">
                <a16:creationId xmlns:a16="http://schemas.microsoft.com/office/drawing/2014/main" id="{F4D53A7F-89E0-465C-9D2E-1218837236F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E8FE015-DFF9-46EC-9DA6-29C4DC59F9C3}" type="slidenum">
              <a:rPr kumimoji="0" lang="tr-TR" altLang="tr-TR" sz="1400"/>
              <a:pPr>
                <a:spcBef>
                  <a:spcPct val="50000"/>
                </a:spcBef>
                <a:buClrTx/>
                <a:buSzTx/>
                <a:buFontTx/>
                <a:buNone/>
              </a:pPr>
              <a:t>6</a:t>
            </a:fld>
            <a:endParaRPr kumimoji="0" lang="tr-TR" altLang="tr-TR" sz="1400"/>
          </a:p>
        </p:txBody>
      </p:sp>
      <p:sp>
        <p:nvSpPr>
          <p:cNvPr id="3" name="2 Dikdörtgen">
            <a:extLst>
              <a:ext uri="{FF2B5EF4-FFF2-40B4-BE49-F238E27FC236}">
                <a16:creationId xmlns:a16="http://schemas.microsoft.com/office/drawing/2014/main" id="{95BECBAB-871D-4DB8-8B87-5071EEA1DD8A}"/>
              </a:ext>
            </a:extLst>
          </p:cNvPr>
          <p:cNvSpPr/>
          <p:nvPr/>
        </p:nvSpPr>
        <p:spPr>
          <a:xfrm>
            <a:off x="3432175" y="2420939"/>
            <a:ext cx="6192838" cy="1570037"/>
          </a:xfrm>
          <a:prstGeom prst="rect">
            <a:avLst/>
          </a:prstGeom>
        </p:spPr>
        <p:txBody>
          <a:bodyPr>
            <a:spAutoFit/>
          </a:bodyPr>
          <a:lstStyle/>
          <a:p>
            <a:pPr algn="ctr">
              <a:defRPr/>
            </a:pPr>
            <a:r>
              <a:rPr lang="tr-TR" sz="3200" b="1" dirty="0">
                <a:solidFill>
                  <a:srgbClr val="FF0000"/>
                </a:solidFill>
              </a:rPr>
              <a:t>9.DEĞİŞKEN KAVRAMI</a:t>
            </a:r>
            <a:br>
              <a:rPr lang="tr-TR" sz="3200" b="1" dirty="0">
                <a:solidFill>
                  <a:srgbClr val="FF0000"/>
                </a:solidFill>
              </a:rPr>
            </a:br>
            <a:r>
              <a:rPr lang="tr-TR" sz="3200" b="1" dirty="0">
                <a:solidFill>
                  <a:srgbClr val="FF0000"/>
                </a:solidFill>
              </a:rPr>
              <a:t>TABLO ve GRAFİK BİLGİSİ </a:t>
            </a:r>
            <a:br>
              <a:rPr lang="tr-TR" sz="3200" b="1" dirty="0">
                <a:solidFill>
                  <a:srgbClr val="FF0000"/>
                </a:solidFill>
              </a:rPr>
            </a:br>
            <a:endParaRPr lang="tr-TR"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A3D4A57-51EE-4AD5-93CF-4E562E188D36}"/>
              </a:ext>
            </a:extLst>
          </p:cNvPr>
          <p:cNvSpPr>
            <a:spLocks noGrp="1"/>
          </p:cNvSpPr>
          <p:nvPr>
            <p:ph type="title"/>
          </p:nvPr>
        </p:nvSpPr>
        <p:spPr>
          <a:xfrm>
            <a:off x="1981200" y="188914"/>
            <a:ext cx="8218488" cy="503237"/>
          </a:xfrm>
        </p:spPr>
        <p:txBody>
          <a:bodyPr>
            <a:normAutofit/>
          </a:bodyPr>
          <a:lstStyle/>
          <a:p>
            <a:pPr algn="ctr">
              <a:defRPr/>
            </a:pPr>
            <a:r>
              <a:rPr lang="tr-TR" sz="2800" b="1" dirty="0">
                <a:solidFill>
                  <a:srgbClr val="C00000"/>
                </a:solidFill>
                <a:latin typeface="+mn-lt"/>
              </a:rPr>
              <a:t>DEĞİŞKEN VE TÜRLERİ</a:t>
            </a:r>
            <a:endParaRPr lang="tr-TR" dirty="0">
              <a:latin typeface="+mn-lt"/>
            </a:endParaRPr>
          </a:p>
        </p:txBody>
      </p:sp>
      <p:sp>
        <p:nvSpPr>
          <p:cNvPr id="3" name="2 İçerik Yer Tutucusu">
            <a:extLst>
              <a:ext uri="{FF2B5EF4-FFF2-40B4-BE49-F238E27FC236}">
                <a16:creationId xmlns:a16="http://schemas.microsoft.com/office/drawing/2014/main" id="{1A94E6C7-03BC-43D4-B857-A32FB75ACC5D}"/>
              </a:ext>
            </a:extLst>
          </p:cNvPr>
          <p:cNvSpPr>
            <a:spLocks noGrp="1"/>
          </p:cNvSpPr>
          <p:nvPr>
            <p:ph idx="1"/>
          </p:nvPr>
        </p:nvSpPr>
        <p:spPr>
          <a:xfrm>
            <a:off x="2566988" y="836613"/>
            <a:ext cx="8101012" cy="5905500"/>
          </a:xfrm>
        </p:spPr>
        <p:txBody>
          <a:bodyPr>
            <a:normAutofit fontScale="25000" lnSpcReduction="20000"/>
          </a:bodyPr>
          <a:lstStyle/>
          <a:p>
            <a:pPr>
              <a:defRPr/>
            </a:pPr>
            <a:r>
              <a:rPr lang="tr-TR" sz="6200" b="1" dirty="0">
                <a:solidFill>
                  <a:srgbClr val="C00000"/>
                </a:solidFill>
              </a:rPr>
              <a:t>DEĞİŞKEN: </a:t>
            </a:r>
          </a:p>
          <a:p>
            <a:pPr>
              <a:buFont typeface="Wingdings" pitchFamily="2" charset="2"/>
              <a:buChar char="ü"/>
              <a:defRPr/>
            </a:pPr>
            <a:r>
              <a:rPr lang="tr-TR" sz="5500" dirty="0"/>
              <a:t>Araştırılan olay, olgu, nesne ve sorunların </a:t>
            </a:r>
            <a:r>
              <a:rPr lang="tr-TR" sz="5500" b="1" dirty="0"/>
              <a:t>ölçülebilen</a:t>
            </a:r>
            <a:r>
              <a:rPr lang="tr-TR" sz="5500" dirty="0"/>
              <a:t> ya da </a:t>
            </a:r>
            <a:r>
              <a:rPr lang="tr-TR" sz="5500" b="1" dirty="0"/>
              <a:t>gözlenebilen</a:t>
            </a:r>
            <a:r>
              <a:rPr lang="tr-TR" sz="5500" dirty="0"/>
              <a:t> özellikleri,</a:t>
            </a:r>
          </a:p>
          <a:p>
            <a:pPr>
              <a:buFont typeface="Wingdings" pitchFamily="2" charset="2"/>
              <a:buChar char="ü"/>
              <a:defRPr/>
            </a:pPr>
            <a:r>
              <a:rPr lang="tr-TR" sz="5500" dirty="0"/>
              <a:t>Değişkenlerin durum ve koşullara göre birbirini etkiler,</a:t>
            </a:r>
          </a:p>
          <a:p>
            <a:pPr>
              <a:buFont typeface="Wingdings" pitchFamily="2" charset="2"/>
              <a:buChar char="ü"/>
              <a:defRPr/>
            </a:pPr>
            <a:r>
              <a:rPr lang="tr-TR" sz="5500" dirty="0"/>
              <a:t>Araştırmalarda bu etkilenmeler belirlenmeye çalışılır.</a:t>
            </a:r>
          </a:p>
          <a:p>
            <a:pPr>
              <a:buFont typeface="Wingdings" pitchFamily="2" charset="2"/>
              <a:buChar char="ü"/>
              <a:defRPr/>
            </a:pPr>
            <a:endParaRPr lang="tr-TR" sz="6200" dirty="0"/>
          </a:p>
          <a:p>
            <a:pPr>
              <a:buFont typeface="Monotype Sorts" pitchFamily="2" charset="2"/>
              <a:buNone/>
              <a:defRPr/>
            </a:pPr>
            <a:r>
              <a:rPr lang="tr-TR" sz="6200" b="1" dirty="0">
                <a:solidFill>
                  <a:srgbClr val="C00000"/>
                </a:solidFill>
              </a:rPr>
              <a:t>I. BAĞIMLI /BAĞIMSIZ ÖZELLİK;</a:t>
            </a:r>
          </a:p>
          <a:p>
            <a:pPr>
              <a:buFont typeface="Monotype Sorts" pitchFamily="2" charset="2"/>
              <a:buNone/>
              <a:defRPr/>
            </a:pPr>
            <a:endParaRPr lang="tr-TR" sz="6200" b="1" dirty="0"/>
          </a:p>
          <a:p>
            <a:pPr marL="457200" indent="-457200">
              <a:buNone/>
              <a:defRPr/>
            </a:pPr>
            <a:r>
              <a:rPr lang="tr-TR" sz="6200" b="1" dirty="0">
                <a:solidFill>
                  <a:srgbClr val="7030A0"/>
                </a:solidFill>
              </a:rPr>
              <a:t>1.BAĞIMLI DEĞİŞKEN: </a:t>
            </a:r>
            <a:r>
              <a:rPr lang="tr-TR" sz="5500" dirty="0"/>
              <a:t>Bir başka değişkenden etkilenerek değişiklik gösteren değişkendir. ÖRNEK;</a:t>
            </a:r>
          </a:p>
          <a:p>
            <a:pPr marL="457200" indent="-457200">
              <a:buFont typeface="Wingdings" pitchFamily="2" charset="2"/>
              <a:buChar char="Ø"/>
              <a:defRPr/>
            </a:pPr>
            <a:r>
              <a:rPr lang="tr-TR" sz="5500" dirty="0"/>
              <a:t>Kadın Hemoglobin Düzeyi,</a:t>
            </a:r>
          </a:p>
          <a:p>
            <a:pPr marL="457200" indent="-457200">
              <a:buFont typeface="Wingdings" pitchFamily="2" charset="2"/>
              <a:buChar char="Ø"/>
              <a:defRPr/>
            </a:pPr>
            <a:r>
              <a:rPr lang="tr-TR" sz="5500" b="1" dirty="0"/>
              <a:t>Ölçek Puanları (Stres Puanı, Motivasyon Puanı)</a:t>
            </a:r>
            <a:r>
              <a:rPr lang="tr-TR" sz="5500" dirty="0"/>
              <a:t>,</a:t>
            </a:r>
          </a:p>
          <a:p>
            <a:pPr marL="457200" indent="-457200">
              <a:buFont typeface="+mj-lt"/>
              <a:buAutoNum type="arabicPeriod"/>
              <a:defRPr/>
            </a:pPr>
            <a:endParaRPr lang="tr-TR" sz="6200" dirty="0"/>
          </a:p>
          <a:p>
            <a:pPr marL="457200" indent="-457200">
              <a:buNone/>
              <a:defRPr/>
            </a:pPr>
            <a:r>
              <a:rPr lang="tr-TR" sz="6200" b="1" dirty="0">
                <a:solidFill>
                  <a:srgbClr val="7030A0"/>
                </a:solidFill>
              </a:rPr>
              <a:t>2.BAĞIMSIZ DEĞİŞKEN: </a:t>
            </a:r>
            <a:r>
              <a:rPr lang="tr-TR" sz="5500" dirty="0"/>
              <a:t>Kendisi etkilenmeyip bir başka değişkeni etkileyerek o değişkende değişiklik gösteren değişken. ÖRNEK;</a:t>
            </a:r>
          </a:p>
          <a:p>
            <a:pPr marL="457200" indent="-457200">
              <a:buFont typeface="Wingdings" pitchFamily="2" charset="2"/>
              <a:buChar char="Ø"/>
              <a:defRPr/>
            </a:pPr>
            <a:r>
              <a:rPr lang="tr-TR" sz="5500" b="1" dirty="0"/>
              <a:t>Gebelik sayısı,</a:t>
            </a:r>
          </a:p>
          <a:p>
            <a:pPr marL="457200" indent="-457200">
              <a:buFont typeface="Wingdings" pitchFamily="2" charset="2"/>
              <a:buChar char="Ø"/>
              <a:defRPr/>
            </a:pPr>
            <a:r>
              <a:rPr lang="tr-TR" sz="5500" dirty="0" err="1"/>
              <a:t>Sosyodemografik</a:t>
            </a:r>
            <a:r>
              <a:rPr lang="tr-TR" sz="5500" dirty="0"/>
              <a:t> Özellik</a:t>
            </a:r>
            <a:r>
              <a:rPr lang="tr-TR" sz="5500" b="1" dirty="0"/>
              <a:t>(Cinsiyet, Yaş, Öğrenim Düzeyi, Meslek vb.)</a:t>
            </a:r>
          </a:p>
          <a:p>
            <a:pPr marL="457200" indent="-457200">
              <a:buFont typeface="Wingdings" pitchFamily="2" charset="2"/>
              <a:buChar char="Ø"/>
              <a:defRPr/>
            </a:pPr>
            <a:r>
              <a:rPr lang="tr-TR" sz="5500" dirty="0"/>
              <a:t>Meslek Özellikleri</a:t>
            </a:r>
            <a:r>
              <a:rPr lang="tr-TR" sz="5500" b="1" dirty="0"/>
              <a:t>(Toplam Çalışma Yılı, Mesai Türü vb.)</a:t>
            </a:r>
          </a:p>
          <a:p>
            <a:pPr>
              <a:defRPr/>
            </a:pPr>
            <a:endParaRPr lang="tr-TR" dirty="0"/>
          </a:p>
        </p:txBody>
      </p:sp>
      <p:sp>
        <p:nvSpPr>
          <p:cNvPr id="218116" name="3 Slayt Numarası Yer Tutucusu">
            <a:extLst>
              <a:ext uri="{FF2B5EF4-FFF2-40B4-BE49-F238E27FC236}">
                <a16:creationId xmlns:a16="http://schemas.microsoft.com/office/drawing/2014/main" id="{41C1D37D-D6EB-44CD-8C21-AE4F7E97E38A}"/>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3F149DE-7F61-49F6-A2FE-CEBFF8C458EE}" type="slidenum">
              <a:rPr kumimoji="0" lang="tr-TR" altLang="tr-TR" sz="1400"/>
              <a:pPr>
                <a:spcBef>
                  <a:spcPct val="50000"/>
                </a:spcBef>
                <a:buClrTx/>
                <a:buSzTx/>
                <a:buFontTx/>
                <a:buNone/>
              </a:pPr>
              <a:t>7</a:t>
            </a:fld>
            <a:endParaRPr kumimoji="0" lang="tr-TR" altLang="tr-TR"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1 Başlık">
            <a:extLst>
              <a:ext uri="{FF2B5EF4-FFF2-40B4-BE49-F238E27FC236}">
                <a16:creationId xmlns:a16="http://schemas.microsoft.com/office/drawing/2014/main" id="{90A86AA0-435F-4F8A-A70D-3003D6D8D9C1}"/>
              </a:ext>
            </a:extLst>
          </p:cNvPr>
          <p:cNvSpPr>
            <a:spLocks noGrp="1"/>
          </p:cNvSpPr>
          <p:nvPr>
            <p:ph type="title"/>
          </p:nvPr>
        </p:nvSpPr>
        <p:spPr>
          <a:xfrm>
            <a:off x="1981200" y="188913"/>
            <a:ext cx="8218488" cy="576262"/>
          </a:xfrm>
        </p:spPr>
        <p:txBody>
          <a:bodyPr/>
          <a:lstStyle/>
          <a:p>
            <a:pPr algn="ctr">
              <a:defRPr/>
            </a:pPr>
            <a:r>
              <a:rPr lang="tr-TR" sz="2800" b="1" dirty="0">
                <a:solidFill>
                  <a:srgbClr val="C00000"/>
                </a:solidFill>
                <a:latin typeface="+mn-lt"/>
              </a:rPr>
              <a:t>DEĞİŞKEN VE TÜRLERİ</a:t>
            </a:r>
            <a:endParaRPr lang="tr-TR" sz="2800" dirty="0">
              <a:latin typeface="+mn-lt"/>
            </a:endParaRPr>
          </a:p>
        </p:txBody>
      </p:sp>
      <p:sp>
        <p:nvSpPr>
          <p:cNvPr id="3" name="2 İçerik Yer Tutucusu">
            <a:extLst>
              <a:ext uri="{FF2B5EF4-FFF2-40B4-BE49-F238E27FC236}">
                <a16:creationId xmlns:a16="http://schemas.microsoft.com/office/drawing/2014/main" id="{E8D23194-4D26-4B9E-869C-791E7DDF6B29}"/>
              </a:ext>
            </a:extLst>
          </p:cNvPr>
          <p:cNvSpPr>
            <a:spLocks noGrp="1"/>
          </p:cNvSpPr>
          <p:nvPr>
            <p:ph idx="1"/>
          </p:nvPr>
        </p:nvSpPr>
        <p:spPr>
          <a:xfrm>
            <a:off x="2640014" y="908051"/>
            <a:ext cx="7920037" cy="5834063"/>
          </a:xfrm>
        </p:spPr>
        <p:txBody>
          <a:bodyPr>
            <a:normAutofit fontScale="92500" lnSpcReduction="10000"/>
          </a:bodyPr>
          <a:lstStyle/>
          <a:p>
            <a:pPr>
              <a:buFont typeface="Monotype Sorts" pitchFamily="2" charset="2"/>
              <a:buNone/>
              <a:defRPr/>
            </a:pPr>
            <a:r>
              <a:rPr lang="tr-TR" sz="2200" b="1" dirty="0">
                <a:solidFill>
                  <a:srgbClr val="C00000"/>
                </a:solidFill>
              </a:rPr>
              <a:t>II. SÜREKLİ/SÜREKSİZ ÖZELLİK;</a:t>
            </a:r>
          </a:p>
          <a:p>
            <a:pPr>
              <a:buFont typeface="Monotype Sorts" pitchFamily="2" charset="2"/>
              <a:buNone/>
              <a:defRPr/>
            </a:pPr>
            <a:endParaRPr lang="tr-TR" sz="2100" b="1" dirty="0"/>
          </a:p>
          <a:p>
            <a:pPr>
              <a:buFont typeface="Monotype Sorts" pitchFamily="2" charset="2"/>
              <a:buNone/>
              <a:defRPr/>
            </a:pPr>
            <a:r>
              <a:rPr lang="tr-TR" sz="2200" b="1" dirty="0">
                <a:solidFill>
                  <a:srgbClr val="7030A0"/>
                </a:solidFill>
              </a:rPr>
              <a:t>1.SÜREKLİ DEĞİŞKEN</a:t>
            </a:r>
            <a:r>
              <a:rPr lang="tr-TR" sz="2100" b="1" dirty="0">
                <a:solidFill>
                  <a:srgbClr val="7030A0"/>
                </a:solidFill>
              </a:rPr>
              <a:t>:</a:t>
            </a:r>
            <a:r>
              <a:rPr lang="tr-TR" sz="1900" b="1" dirty="0">
                <a:solidFill>
                  <a:srgbClr val="7030A0"/>
                </a:solidFill>
              </a:rPr>
              <a:t> </a:t>
            </a:r>
            <a:r>
              <a:rPr lang="tr-TR" sz="1900" dirty="0"/>
              <a:t>Ölçülebilen değerler arasında aralık (boşluk) yoktur. Bir süreklilik söz konusudur. Değişkenin ölçülebilen, birbirini izleyen iki değeri arasında potansiyel olarak başka değerler de bulunur. Ancak pratikte bunlar ölçülmez, ya da ifade edilmez.ÖRNEK; </a:t>
            </a:r>
          </a:p>
          <a:p>
            <a:pPr>
              <a:buFont typeface="Wingdings" pitchFamily="2" charset="2"/>
              <a:buChar char="Ø"/>
              <a:defRPr/>
            </a:pPr>
            <a:r>
              <a:rPr lang="tr-TR" sz="1900" dirty="0"/>
              <a:t>Tansiyon değeri 150/95</a:t>
            </a:r>
          </a:p>
          <a:p>
            <a:pPr>
              <a:buFont typeface="Wingdings" pitchFamily="2" charset="2"/>
              <a:buChar char="Ø"/>
              <a:defRPr/>
            </a:pPr>
            <a:r>
              <a:rPr lang="tr-TR" sz="1900" b="1" dirty="0"/>
              <a:t>Ölçek Puanları</a:t>
            </a:r>
          </a:p>
          <a:p>
            <a:pPr>
              <a:buFont typeface="Wingdings" pitchFamily="2" charset="2"/>
              <a:buChar char="Ø"/>
              <a:defRPr/>
            </a:pPr>
            <a:endParaRPr lang="tr-TR" sz="2100" dirty="0"/>
          </a:p>
          <a:p>
            <a:pPr>
              <a:buFont typeface="Monotype Sorts" pitchFamily="2" charset="2"/>
              <a:buNone/>
              <a:defRPr/>
            </a:pPr>
            <a:r>
              <a:rPr lang="tr-TR" sz="2200" b="1" dirty="0">
                <a:solidFill>
                  <a:srgbClr val="7030A0"/>
                </a:solidFill>
              </a:rPr>
              <a:t>2.SÜREKSİZ DEĞİŞKEN: </a:t>
            </a:r>
            <a:r>
              <a:rPr lang="tr-TR" sz="1900" dirty="0"/>
              <a:t>Değişkenin gözlenebilen değerleri arasında aralıklar bulunur, aralarında ölçülemeyen, gözlenemeyen değer bulunmaz.ÖRNEK; </a:t>
            </a:r>
          </a:p>
          <a:p>
            <a:pPr>
              <a:buFont typeface="Wingdings" pitchFamily="2" charset="2"/>
              <a:buChar char="Ø"/>
              <a:defRPr/>
            </a:pPr>
            <a:r>
              <a:rPr lang="tr-TR" sz="1900" dirty="0"/>
              <a:t>Hastalık Sayıları,</a:t>
            </a:r>
          </a:p>
          <a:p>
            <a:pPr>
              <a:buFont typeface="Wingdings" pitchFamily="2" charset="2"/>
              <a:buChar char="Ø"/>
              <a:defRPr/>
            </a:pPr>
            <a:r>
              <a:rPr lang="tr-TR" sz="1900" b="1" dirty="0"/>
              <a:t>Kadının Gebelik Sayısı,</a:t>
            </a:r>
          </a:p>
          <a:p>
            <a:pPr>
              <a:buFont typeface="Wingdings" pitchFamily="2" charset="2"/>
              <a:buChar char="Ø"/>
              <a:defRPr/>
            </a:pPr>
            <a:r>
              <a:rPr lang="tr-TR" sz="1900" dirty="0"/>
              <a:t>Bir Özelliğin Olup Olmamasını Gösteren</a:t>
            </a:r>
          </a:p>
          <a:p>
            <a:pPr>
              <a:buFont typeface="Arial" charset="0"/>
              <a:buChar char="•"/>
              <a:defRPr/>
            </a:pPr>
            <a:r>
              <a:rPr lang="tr-TR" sz="1900" dirty="0"/>
              <a:t> </a:t>
            </a:r>
            <a:r>
              <a:rPr lang="tr-TR" sz="1900" b="1" dirty="0"/>
              <a:t>VAR-YOK, </a:t>
            </a:r>
          </a:p>
          <a:p>
            <a:pPr>
              <a:buFont typeface="Arial" charset="0"/>
              <a:buChar char="•"/>
              <a:defRPr/>
            </a:pPr>
            <a:r>
              <a:rPr lang="tr-TR" sz="1900" b="1" dirty="0"/>
              <a:t>EVET-HAYIR </a:t>
            </a:r>
            <a:r>
              <a:rPr lang="tr-TR" sz="1900" dirty="0"/>
              <a:t>türündeki sınıflamalar,</a:t>
            </a:r>
          </a:p>
          <a:p>
            <a:pPr>
              <a:defRPr/>
            </a:pPr>
            <a:endParaRPr lang="tr-TR" dirty="0"/>
          </a:p>
        </p:txBody>
      </p:sp>
      <p:sp>
        <p:nvSpPr>
          <p:cNvPr id="220164" name="3 Slayt Numarası Yer Tutucusu">
            <a:extLst>
              <a:ext uri="{FF2B5EF4-FFF2-40B4-BE49-F238E27FC236}">
                <a16:creationId xmlns:a16="http://schemas.microsoft.com/office/drawing/2014/main" id="{68F6E4CA-415C-4CDB-AB87-B68C4527EE98}"/>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825B2B1-0D09-4101-B370-76B458975A8F}" type="slidenum">
              <a:rPr kumimoji="0" lang="tr-TR" altLang="tr-TR" sz="1400"/>
              <a:pPr>
                <a:spcBef>
                  <a:spcPct val="50000"/>
                </a:spcBef>
                <a:buClrTx/>
                <a:buSzTx/>
                <a:buFontTx/>
                <a:buNone/>
              </a:pPr>
              <a:t>8</a:t>
            </a:fld>
            <a:endParaRPr kumimoji="0" lang="tr-TR" altLang="tr-TR" sz="1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5A34D3F-4C95-4DC9-80E9-828885ED84B6}"/>
              </a:ext>
            </a:extLst>
          </p:cNvPr>
          <p:cNvSpPr>
            <a:spLocks noGrp="1"/>
          </p:cNvSpPr>
          <p:nvPr>
            <p:ph type="title"/>
          </p:nvPr>
        </p:nvSpPr>
        <p:spPr>
          <a:xfrm>
            <a:off x="1981200" y="188914"/>
            <a:ext cx="8218488" cy="503237"/>
          </a:xfrm>
        </p:spPr>
        <p:txBody>
          <a:bodyPr>
            <a:normAutofit/>
          </a:bodyPr>
          <a:lstStyle/>
          <a:p>
            <a:pPr algn="ctr">
              <a:defRPr/>
            </a:pPr>
            <a:r>
              <a:rPr lang="tr-TR" sz="2800" b="1" dirty="0">
                <a:solidFill>
                  <a:srgbClr val="C00000"/>
                </a:solidFill>
                <a:latin typeface="+mn-lt"/>
              </a:rPr>
              <a:t>DEĞİŞKEN VE TÜRLERİ</a:t>
            </a:r>
            <a:endParaRPr lang="tr-TR" sz="2800" dirty="0">
              <a:latin typeface="+mn-lt"/>
            </a:endParaRPr>
          </a:p>
        </p:txBody>
      </p:sp>
      <p:sp>
        <p:nvSpPr>
          <p:cNvPr id="222211" name="2 İçerik Yer Tutucusu">
            <a:extLst>
              <a:ext uri="{FF2B5EF4-FFF2-40B4-BE49-F238E27FC236}">
                <a16:creationId xmlns:a16="http://schemas.microsoft.com/office/drawing/2014/main" id="{AD4D8D6C-3E77-4562-B461-0905068D4476}"/>
              </a:ext>
            </a:extLst>
          </p:cNvPr>
          <p:cNvSpPr>
            <a:spLocks noGrp="1"/>
          </p:cNvSpPr>
          <p:nvPr>
            <p:ph idx="1"/>
          </p:nvPr>
        </p:nvSpPr>
        <p:spPr>
          <a:xfrm>
            <a:off x="2711450" y="765176"/>
            <a:ext cx="7848600" cy="5903913"/>
          </a:xfrm>
        </p:spPr>
        <p:txBody>
          <a:bodyPr>
            <a:normAutofit fontScale="92500" lnSpcReduction="10000"/>
          </a:bodyPr>
          <a:lstStyle/>
          <a:p>
            <a:pPr>
              <a:buFont typeface="Monotype Sorts" pitchFamily="2" charset="2"/>
              <a:buNone/>
            </a:pPr>
            <a:r>
              <a:rPr lang="tr-TR" altLang="tr-TR" sz="2600" b="1">
                <a:solidFill>
                  <a:srgbClr val="C00000"/>
                </a:solidFill>
              </a:rPr>
              <a:t>III. PARAMETRİK/NON PARAMETRİK VERİ ÖZELLİĞİ;</a:t>
            </a:r>
          </a:p>
          <a:p>
            <a:pPr>
              <a:buFont typeface="Monotype Sorts" pitchFamily="2" charset="2"/>
              <a:buNone/>
            </a:pPr>
            <a:r>
              <a:rPr lang="tr-TR" altLang="tr-TR" sz="2600" b="1">
                <a:solidFill>
                  <a:srgbClr val="7030A0"/>
                </a:solidFill>
              </a:rPr>
              <a:t>1.PARAMETRİK VERİ</a:t>
            </a:r>
            <a:r>
              <a:rPr lang="tr-TR" altLang="tr-TR" sz="2900" b="1">
                <a:solidFill>
                  <a:srgbClr val="7030A0"/>
                </a:solidFill>
              </a:rPr>
              <a:t>: </a:t>
            </a:r>
            <a:r>
              <a:rPr lang="tr-TR" altLang="tr-TR" sz="1800"/>
              <a:t>Verileri ölçümle elde edilen</a:t>
            </a:r>
            <a:r>
              <a:rPr lang="tr-TR" altLang="tr-TR" sz="1900"/>
              <a:t> değişkendir.ÖRNEK;</a:t>
            </a:r>
          </a:p>
          <a:p>
            <a:pPr>
              <a:buFont typeface="Wingdings" panose="05000000000000000000" pitchFamily="2" charset="2"/>
              <a:buChar char="Ø"/>
            </a:pPr>
            <a:r>
              <a:rPr lang="tr-TR" altLang="tr-TR" sz="1900" b="1"/>
              <a:t>Ölçek Puanları, </a:t>
            </a:r>
          </a:p>
          <a:p>
            <a:pPr>
              <a:buFont typeface="Wingdings" panose="05000000000000000000" pitchFamily="2" charset="2"/>
              <a:buChar char="Ø"/>
            </a:pPr>
            <a:r>
              <a:rPr lang="tr-TR" altLang="tr-TR" sz="1900"/>
              <a:t>Boy, </a:t>
            </a:r>
          </a:p>
          <a:p>
            <a:pPr>
              <a:buFont typeface="Wingdings" panose="05000000000000000000" pitchFamily="2" charset="2"/>
              <a:buChar char="Ø"/>
            </a:pPr>
            <a:r>
              <a:rPr lang="tr-TR" altLang="tr-TR" sz="1900"/>
              <a:t>Kilo vb.</a:t>
            </a:r>
          </a:p>
          <a:p>
            <a:pPr>
              <a:buFont typeface="Wingdings" panose="05000000000000000000" pitchFamily="2" charset="2"/>
              <a:buChar char="Ø"/>
            </a:pPr>
            <a:endParaRPr lang="tr-TR" altLang="tr-TR" sz="2300" b="1" i="1"/>
          </a:p>
          <a:p>
            <a:pPr>
              <a:buFont typeface="Monotype Sorts" pitchFamily="2" charset="2"/>
              <a:buNone/>
            </a:pPr>
            <a:r>
              <a:rPr lang="tr-TR" altLang="tr-TR" sz="2300" b="1">
                <a:solidFill>
                  <a:srgbClr val="C00000"/>
                </a:solidFill>
              </a:rPr>
              <a:t>***</a:t>
            </a:r>
            <a:r>
              <a:rPr lang="tr-TR" altLang="tr-TR" sz="2300" b="1"/>
              <a:t>Parametrik nitelikteki bir veri, belli kriterlere göre sınıflandırılarak non-parametrik hale getirilebilir.</a:t>
            </a:r>
            <a:endParaRPr lang="tr-TR" altLang="tr-TR" sz="2900"/>
          </a:p>
          <a:p>
            <a:pPr>
              <a:buFont typeface="Monotype Sorts" pitchFamily="2" charset="2"/>
              <a:buNone/>
            </a:pPr>
            <a:r>
              <a:rPr lang="tr-TR" altLang="tr-TR" sz="2600" b="1">
                <a:solidFill>
                  <a:srgbClr val="7030A0"/>
                </a:solidFill>
              </a:rPr>
              <a:t>2.NON-PARAMETRİK VERİ:</a:t>
            </a:r>
            <a:r>
              <a:rPr lang="tr-TR" altLang="tr-TR" sz="2600">
                <a:solidFill>
                  <a:srgbClr val="7030A0"/>
                </a:solidFill>
              </a:rPr>
              <a:t> </a:t>
            </a:r>
            <a:r>
              <a:rPr lang="tr-TR" altLang="tr-TR" sz="3600" b="1">
                <a:solidFill>
                  <a:srgbClr val="7030A0"/>
                </a:solidFill>
              </a:rPr>
              <a:t> </a:t>
            </a:r>
            <a:r>
              <a:rPr lang="tr-TR" altLang="tr-TR" sz="2000"/>
              <a:t>Verileri s</a:t>
            </a:r>
            <a:r>
              <a:rPr lang="tr-TR" altLang="tr-TR" sz="1900"/>
              <a:t>ayımla elde edilen değişkendir. ÖRNEK;</a:t>
            </a:r>
          </a:p>
          <a:p>
            <a:pPr>
              <a:buFont typeface="Wingdings" panose="05000000000000000000" pitchFamily="2" charset="2"/>
              <a:buChar char="Ø"/>
            </a:pPr>
            <a:r>
              <a:rPr lang="tr-TR" altLang="tr-TR" sz="1900"/>
              <a:t>Kadın-Erkek,</a:t>
            </a:r>
          </a:p>
          <a:p>
            <a:pPr>
              <a:buFont typeface="Wingdings" panose="05000000000000000000" pitchFamily="2" charset="2"/>
              <a:buChar char="Ø"/>
            </a:pPr>
            <a:r>
              <a:rPr lang="tr-TR" altLang="tr-TR" sz="1900" b="1"/>
              <a:t>Uzun-Orta-Kısa boy, </a:t>
            </a:r>
          </a:p>
          <a:p>
            <a:pPr>
              <a:buFont typeface="Wingdings" panose="05000000000000000000" pitchFamily="2" charset="2"/>
              <a:buChar char="Ø"/>
            </a:pPr>
            <a:r>
              <a:rPr lang="tr-TR" altLang="tr-TR" sz="1900"/>
              <a:t>Şişman-Normal-Zayıf Ağırlık,</a:t>
            </a:r>
          </a:p>
          <a:p>
            <a:pPr>
              <a:buFont typeface="Wingdings" panose="05000000000000000000" pitchFamily="2" charset="2"/>
              <a:buChar char="Ø"/>
            </a:pPr>
            <a:endParaRPr lang="tr-TR" altLang="tr-TR"/>
          </a:p>
          <a:p>
            <a:endParaRPr lang="tr-TR" altLang="tr-TR"/>
          </a:p>
        </p:txBody>
      </p:sp>
      <p:sp>
        <p:nvSpPr>
          <p:cNvPr id="222212" name="3 Slayt Numarası Yer Tutucusu">
            <a:extLst>
              <a:ext uri="{FF2B5EF4-FFF2-40B4-BE49-F238E27FC236}">
                <a16:creationId xmlns:a16="http://schemas.microsoft.com/office/drawing/2014/main" id="{C2D80757-3EBF-4586-A0F8-462257C19094}"/>
              </a:ext>
            </a:extLst>
          </p:cNvPr>
          <p:cNvSpPr>
            <a:spLocks noGrp="1"/>
          </p:cNvSpPr>
          <p:nvPr>
            <p:ph type="sldNum" sz="quarter" idx="12"/>
          </p:nvPr>
        </p:nvSpPr>
        <p:spPr>
          <a:xfrm>
            <a:off x="9653588" y="5734050"/>
            <a:ext cx="609600" cy="520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02965387-5D94-4260-BE1D-E51961525BA8}" type="slidenum">
              <a:rPr kumimoji="0" lang="tr-TR" altLang="tr-TR" sz="1400"/>
              <a:pPr>
                <a:spcBef>
                  <a:spcPct val="50000"/>
                </a:spcBef>
                <a:buClrTx/>
                <a:buSzTx/>
                <a:buFontTx/>
                <a:buNone/>
              </a:pPr>
              <a:t>9</a:t>
            </a:fld>
            <a:endParaRPr kumimoji="0" lang="tr-TR" altLang="tr-TR" sz="1400"/>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0</TotalTime>
  <Words>2516</Words>
  <Application>Microsoft Office PowerPoint</Application>
  <PresentationFormat>Geniş ekran</PresentationFormat>
  <Paragraphs>406</Paragraphs>
  <Slides>29</Slides>
  <Notes>26</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29</vt:i4>
      </vt:variant>
    </vt:vector>
  </HeadingPairs>
  <TitlesOfParts>
    <vt:vector size="38" baseType="lpstr">
      <vt:lpstr>Arial</vt:lpstr>
      <vt:lpstr>Calibri</vt:lpstr>
      <vt:lpstr>Gill Sans MT</vt:lpstr>
      <vt:lpstr>Impact</vt:lpstr>
      <vt:lpstr>Monotype Sorts</vt:lpstr>
      <vt:lpstr>Times New Roman</vt:lpstr>
      <vt:lpstr>Verdana</vt:lpstr>
      <vt:lpstr>Wingdings</vt:lpstr>
      <vt:lpstr>Rozet</vt:lpstr>
      <vt:lpstr>PowerPoint Sunusu</vt:lpstr>
      <vt:lpstr>VERİ TANIMI VE ÖZELLİKLERİ</vt:lpstr>
      <vt:lpstr>BİR VERİNİN ÖZELLİKLERİNİ ETKİLEYEBİLECEK ETMENLER</vt:lpstr>
      <vt:lpstr>VERİ KAYNAKLARI</vt:lpstr>
      <vt:lpstr>VERİ KAYNAKLARI</vt:lpstr>
      <vt:lpstr>PowerPoint Sunusu</vt:lpstr>
      <vt:lpstr>DEĞİŞKEN VE TÜRLERİ</vt:lpstr>
      <vt:lpstr>DEĞİŞKEN VE TÜRLERİ</vt:lpstr>
      <vt:lpstr>DEĞİŞKEN VE TÜRLERİ</vt:lpstr>
      <vt:lpstr>DEĞİŞKEN VE TÜRLERİ</vt:lpstr>
      <vt:lpstr>TABLO TANIMI VE TÜRLERİ</vt:lpstr>
      <vt:lpstr>TABLO TÜRLERİ</vt:lpstr>
      <vt:lpstr>TABLO TÜRLERİ</vt:lpstr>
      <vt:lpstr>TABLO TÜRLERİ</vt:lpstr>
      <vt:lpstr>TABLO TÜRLERİ</vt:lpstr>
      <vt:lpstr>TABLO YAPIMINDA  DİKKAT EDİLECEK KURALLAR</vt:lpstr>
      <vt:lpstr>TABLO YAPIMINDA  DİKKAT EDİLECEK KURALLAR</vt:lpstr>
      <vt:lpstr>GRAFİK VE TÜRLERİ</vt:lpstr>
      <vt:lpstr>GRAFİK VE TÜRLERİ</vt:lpstr>
      <vt:lpstr>GRAFİK VE TÜRLERİ</vt:lpstr>
      <vt:lpstr>GRAFİK VE TÜRLERİ</vt:lpstr>
      <vt:lpstr>GRAFİK VE TÜRLERİ</vt:lpstr>
      <vt:lpstr>GRAFİK VE TÜRLERİ</vt:lpstr>
      <vt:lpstr>PowerPoint Sunusu</vt:lpstr>
      <vt:lpstr>BİR ARAŞTIRMANIN DOĞRULUĞUNU ETKİLEYEN ETMENLER</vt:lpstr>
      <vt:lpstr>BİR ARAŞTIRMANIN DOĞRULUĞUNU ETKİLEYEN ETMENLER</vt:lpstr>
      <vt:lpstr>BİR ARAŞTIRMANIN DOĞRULUĞUNU ETKİLEYEN ETMENLER</vt:lpstr>
      <vt:lpstr>BİR ARAŞTIRMANIN DOĞRULUĞUNU ETKİLEYEN ETMENLER</vt:lpstr>
      <vt:lpstr>BİR ARAŞTIRMANIN DOĞRULUĞUNU ETKİLEYEN ETMENLER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gamze kutlu</dc:creator>
  <cp:lastModifiedBy>gamze kutlu</cp:lastModifiedBy>
  <cp:revision>1</cp:revision>
  <dcterms:created xsi:type="dcterms:W3CDTF">2020-04-30T11:13:43Z</dcterms:created>
  <dcterms:modified xsi:type="dcterms:W3CDTF">2020-04-30T11:14:03Z</dcterms:modified>
</cp:coreProperties>
</file>