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25D55C-C2E8-4ECE-B73D-A483DD1E2A74}" type="datetimeFigureOut">
              <a:rPr lang="en-GB" smtClean="0"/>
              <a:pPr/>
              <a:t>17/05/2018</a:t>
            </a:fld>
            <a:endParaRPr lang="en-GB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110EFD7-A7F0-40DC-9027-7E8FE10DE99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Dr. </a:t>
            </a:r>
            <a:r>
              <a:rPr lang="en-GB" dirty="0" err="1" smtClean="0"/>
              <a:t>Boran</a:t>
            </a:r>
            <a:r>
              <a:rPr lang="en-GB" dirty="0" smtClean="0"/>
              <a:t> A. </a:t>
            </a:r>
            <a:r>
              <a:rPr lang="en-GB" dirty="0" err="1" smtClean="0"/>
              <a:t>Mercan</a:t>
            </a:r>
            <a:endParaRPr lang="en-GB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Crime, Modernity and the Idea of Control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Increasing use and obsession of control </a:t>
            </a:r>
          </a:p>
          <a:p>
            <a:pPr>
              <a:buFontTx/>
              <a:buChar char="-"/>
            </a:pPr>
            <a:r>
              <a:rPr lang="en-GB" dirty="0" smtClean="0"/>
              <a:t>shaped the way Western societies </a:t>
            </a:r>
          </a:p>
          <a:p>
            <a:pPr>
              <a:buFontTx/>
              <a:buChar char="-"/>
            </a:pPr>
            <a:r>
              <a:rPr lang="en-GB" dirty="0" smtClean="0"/>
              <a:t>Increasing crime </a:t>
            </a:r>
            <a:r>
              <a:rPr lang="en-GB" dirty="0" smtClean="0"/>
              <a:t>and </a:t>
            </a:r>
            <a:r>
              <a:rPr lang="en-GB" dirty="0" smtClean="0"/>
              <a:t>punishment</a:t>
            </a:r>
          </a:p>
          <a:p>
            <a:pPr>
              <a:buFontTx/>
              <a:buChar char="-"/>
            </a:pPr>
            <a:r>
              <a:rPr lang="en-GB" dirty="0" smtClean="0"/>
              <a:t>Situational crime prevention strategies</a:t>
            </a:r>
          </a:p>
          <a:p>
            <a:pPr>
              <a:buFontTx/>
              <a:buChar char="-"/>
            </a:pPr>
            <a:r>
              <a:rPr lang="en-GB" dirty="0" smtClean="0"/>
              <a:t>The birth of security society</a:t>
            </a:r>
          </a:p>
          <a:p>
            <a:pPr>
              <a:buFontTx/>
              <a:buChar char="-"/>
            </a:pPr>
            <a:r>
              <a:rPr lang="en-GB" dirty="0" smtClean="0"/>
              <a:t>CCTVs</a:t>
            </a:r>
          </a:p>
          <a:p>
            <a:pPr>
              <a:buFontTx/>
              <a:buChar char="-"/>
            </a:pPr>
            <a:r>
              <a:rPr lang="en-GB" dirty="0" smtClean="0"/>
              <a:t>High-tech surveillance</a:t>
            </a:r>
          </a:p>
          <a:p>
            <a:pPr>
              <a:buFontTx/>
              <a:buChar char="-"/>
            </a:pPr>
            <a:r>
              <a:rPr lang="en-GB" dirty="0" smtClean="0"/>
              <a:t>Criminalisation of poverty </a:t>
            </a:r>
            <a:r>
              <a:rPr lang="en-GB" smtClean="0"/>
              <a:t>and the disadvantaged </a:t>
            </a:r>
            <a:endParaRPr lang="en-GB" dirty="0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modernity, </a:t>
            </a:r>
          </a:p>
          <a:p>
            <a:r>
              <a:rPr lang="en-GB" dirty="0" smtClean="0"/>
              <a:t>order, </a:t>
            </a:r>
          </a:p>
          <a:p>
            <a:r>
              <a:rPr lang="en-GB" dirty="0" smtClean="0"/>
              <a:t>progress </a:t>
            </a:r>
          </a:p>
          <a:p>
            <a:r>
              <a:rPr lang="en-GB" dirty="0" smtClean="0"/>
              <a:t>and rationality</a:t>
            </a:r>
            <a:r>
              <a:rPr lang="en-GB" dirty="0" smtClean="0"/>
              <a:t>.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These have radically changed the way that modern capitalism is experienced by human-being. All the mysticism and supernatural, God-influenced notion of order was gone.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God is dead! (Nietzsche) </a:t>
            </a:r>
          </a:p>
          <a:p>
            <a:pPr>
              <a:buNone/>
            </a:pPr>
            <a:r>
              <a:rPr lang="en-GB" dirty="0" smtClean="0"/>
              <a:t>The new God is progressive, rational and modern order.</a:t>
            </a:r>
            <a:endParaRPr lang="en-GB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Things particularly changed after WWII and the Keynesian welfare state </a:t>
            </a:r>
          </a:p>
          <a:p>
            <a:r>
              <a:rPr lang="en-GB" dirty="0" err="1" smtClean="0"/>
              <a:t>Fordizm</a:t>
            </a:r>
            <a:r>
              <a:rPr lang="en-GB" dirty="0" smtClean="0"/>
              <a:t> and the mass production and consumption of standard goods came to a saturation point</a:t>
            </a:r>
          </a:p>
          <a:p>
            <a:r>
              <a:rPr lang="en-GB" dirty="0" smtClean="0"/>
              <a:t>In the post-1970s and -1980s, market forces and values gained the primacy</a:t>
            </a:r>
          </a:p>
          <a:p>
            <a:r>
              <a:rPr lang="en-GB" dirty="0" smtClean="0"/>
              <a:t>Capitalism devastatingly has evaded all geographic space and times, capturing ones that it had never reached before (the collapse of Soviet Socialism, </a:t>
            </a:r>
            <a:r>
              <a:rPr lang="en-GB" dirty="0" smtClean="0"/>
              <a:t>S</a:t>
            </a:r>
            <a:r>
              <a:rPr lang="en-GB" dirty="0" smtClean="0"/>
              <a:t>econd and Third Worlds)</a:t>
            </a:r>
          </a:p>
          <a:p>
            <a:r>
              <a:rPr lang="en-GB" dirty="0" smtClean="0"/>
              <a:t>Modernism (Northern Europe and Western societies) can be considered as the lifestyle corresponding to the capitalist mode of production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Modernity and Late modern conditions</a:t>
            </a:r>
          </a:p>
          <a:p>
            <a:r>
              <a:rPr lang="en-GB" dirty="0" smtClean="0"/>
              <a:t>All that is solid melts into air (Marx &amp; Berman, 1989)</a:t>
            </a:r>
          </a:p>
          <a:p>
            <a:r>
              <a:rPr lang="en-GB" dirty="0" smtClean="0"/>
              <a:t>Liquid modernity (Bauman, 1991)</a:t>
            </a:r>
          </a:p>
          <a:p>
            <a:r>
              <a:rPr lang="en-GB" dirty="0" smtClean="0"/>
              <a:t>Risk society (Beck, 1992)</a:t>
            </a:r>
          </a:p>
          <a:p>
            <a:r>
              <a:rPr lang="en-GB" dirty="0" smtClean="0"/>
              <a:t>Exclusive society (Young, 1999)</a:t>
            </a:r>
          </a:p>
          <a:p>
            <a:pPr>
              <a:buNone/>
            </a:pPr>
            <a:r>
              <a:rPr lang="en-GB" dirty="0" smtClean="0"/>
              <a:t>Despite these scholars’ different conceptualisations of the phenomenon, the common point can be defined as such: the transition from modernity (the Keynesian welfare state, </a:t>
            </a:r>
            <a:r>
              <a:rPr lang="en-GB" dirty="0" err="1" smtClean="0"/>
              <a:t>standardism</a:t>
            </a:r>
            <a:r>
              <a:rPr lang="en-GB" dirty="0" smtClean="0"/>
              <a:t>, a certain mode of accumulation regime) to late modernity (ontological and social insecurity, flexibility, risk and uncertainty)</a:t>
            </a:r>
          </a:p>
          <a:p>
            <a:pPr>
              <a:buNone/>
            </a:pPr>
            <a:r>
              <a:rPr lang="en-GB" dirty="0" smtClean="0"/>
              <a:t>We are no longer moving on a stable, secured social terrain!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Neo-liberalism, governance, globalism, market-oriented forces</a:t>
            </a:r>
          </a:p>
          <a:p>
            <a:r>
              <a:rPr lang="en-GB" dirty="0" smtClean="0"/>
              <a:t>Foucault’s notion of </a:t>
            </a:r>
            <a:r>
              <a:rPr lang="en-GB" dirty="0" err="1" smtClean="0"/>
              <a:t>governmentality</a:t>
            </a:r>
            <a:endParaRPr lang="en-GB" dirty="0" smtClean="0"/>
          </a:p>
          <a:p>
            <a:r>
              <a:rPr lang="en-GB" dirty="0" smtClean="0"/>
              <a:t>We live in the age of neo-liberal governmental logic</a:t>
            </a:r>
          </a:p>
          <a:p>
            <a:r>
              <a:rPr lang="en-GB" dirty="0" smtClean="0"/>
              <a:t>Political rationality and technologies put into work </a:t>
            </a:r>
          </a:p>
          <a:p>
            <a:r>
              <a:rPr lang="en-GB" dirty="0" smtClean="0"/>
              <a:t>Network of apparatuses proceeding to favour capital accumulation</a:t>
            </a:r>
          </a:p>
          <a:p>
            <a:r>
              <a:rPr lang="en-GB" dirty="0" smtClean="0"/>
              <a:t>(re)founding society according to the social, political and </a:t>
            </a:r>
            <a:r>
              <a:rPr lang="en-GB" dirty="0" err="1" smtClean="0"/>
              <a:t>fantasmatic</a:t>
            </a:r>
            <a:r>
              <a:rPr lang="en-GB" dirty="0" smtClean="0"/>
              <a:t> logics of capital (</a:t>
            </a:r>
            <a:r>
              <a:rPr lang="en-GB" dirty="0" err="1" smtClean="0"/>
              <a:t>Glynos</a:t>
            </a:r>
            <a:r>
              <a:rPr lang="en-GB" dirty="0" smtClean="0"/>
              <a:t> and Howarth, 2007)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Neo-liberal governmental </a:t>
            </a:r>
            <a:r>
              <a:rPr lang="en-GB" dirty="0" smtClean="0"/>
              <a:t>rationality: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Deregulation</a:t>
            </a:r>
          </a:p>
          <a:p>
            <a:pPr>
              <a:buFontTx/>
              <a:buChar char="-"/>
            </a:pPr>
            <a:r>
              <a:rPr lang="en-GB" dirty="0" smtClean="0"/>
              <a:t>Social insecurity</a:t>
            </a:r>
          </a:p>
          <a:p>
            <a:pPr>
              <a:buFontTx/>
              <a:buChar char="-"/>
            </a:pPr>
            <a:r>
              <a:rPr lang="en-GB" dirty="0" smtClean="0"/>
              <a:t>Subjection of the human potential to wage-labour</a:t>
            </a:r>
          </a:p>
          <a:p>
            <a:pPr>
              <a:buFontTx/>
              <a:buChar char="-"/>
            </a:pPr>
            <a:r>
              <a:rPr lang="en-GB" dirty="0" smtClean="0"/>
              <a:t>Partial, fragmented economic and social life</a:t>
            </a:r>
          </a:p>
          <a:p>
            <a:pPr>
              <a:buFontTx/>
              <a:buChar char="-"/>
            </a:pPr>
            <a:r>
              <a:rPr lang="en-GB" dirty="0" smtClean="0"/>
              <a:t>Sovereignty of capitalist axiomatic</a:t>
            </a:r>
          </a:p>
          <a:p>
            <a:pPr>
              <a:buFontTx/>
              <a:buChar char="-"/>
            </a:pPr>
            <a:r>
              <a:rPr lang="en-GB" dirty="0" smtClean="0"/>
              <a:t>Real </a:t>
            </a:r>
            <a:r>
              <a:rPr lang="en-GB" dirty="0" err="1" smtClean="0"/>
              <a:t>subsumption</a:t>
            </a:r>
            <a:r>
              <a:rPr lang="en-GB" dirty="0" smtClean="0"/>
              <a:t> (Marx</a:t>
            </a:r>
            <a:r>
              <a:rPr lang="en-GB" dirty="0" smtClean="0"/>
              <a:t>)</a:t>
            </a:r>
          </a:p>
          <a:p>
            <a:pPr>
              <a:buFontTx/>
              <a:buChar char="-"/>
            </a:pPr>
            <a:r>
              <a:rPr lang="en-GB" dirty="0" smtClean="0"/>
              <a:t>Everything at flows being territorialised according to the logic (axiomatic) of capital (</a:t>
            </a:r>
            <a:r>
              <a:rPr lang="en-GB" dirty="0" err="1" smtClean="0"/>
              <a:t>Deleuze</a:t>
            </a:r>
            <a:r>
              <a:rPr lang="en-GB" dirty="0" smtClean="0"/>
              <a:t> &amp; </a:t>
            </a:r>
            <a:r>
              <a:rPr lang="en-GB" dirty="0" err="1" smtClean="0"/>
              <a:t>Guattari</a:t>
            </a:r>
            <a:r>
              <a:rPr lang="en-GB" dirty="0" smtClean="0"/>
              <a:t>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 potentials </a:t>
            </a:r>
            <a:r>
              <a:rPr lang="en-GB" dirty="0" smtClean="0"/>
              <a:t>of </a:t>
            </a:r>
            <a:r>
              <a:rPr lang="en-GB" dirty="0" smtClean="0"/>
              <a:t>human-being </a:t>
            </a:r>
            <a:r>
              <a:rPr lang="en-GB" dirty="0" smtClean="0"/>
              <a:t>is </a:t>
            </a:r>
            <a:r>
              <a:rPr lang="en-GB" dirty="0" smtClean="0"/>
              <a:t>subject to the wage-labour</a:t>
            </a:r>
          </a:p>
          <a:p>
            <a:r>
              <a:rPr lang="en-GB" dirty="0" smtClean="0"/>
              <a:t>The wage-labour form of realising human potential is the main characteristics of the neo-liberal </a:t>
            </a:r>
            <a:r>
              <a:rPr lang="en-GB" dirty="0" err="1" smtClean="0"/>
              <a:t>governmentality</a:t>
            </a:r>
            <a:endParaRPr lang="en-GB" dirty="0" smtClean="0"/>
          </a:p>
          <a:p>
            <a:r>
              <a:rPr lang="en-GB" dirty="0" smtClean="0"/>
              <a:t>BUT the creativity of human potential is reduced to a merely wage-labour power</a:t>
            </a:r>
            <a:endParaRPr lang="en-GB" dirty="0" smtClean="0"/>
          </a:p>
          <a:p>
            <a:r>
              <a:rPr lang="en-GB" dirty="0" smtClean="0"/>
              <a:t>Neo-liberal </a:t>
            </a:r>
            <a:r>
              <a:rPr lang="en-GB" dirty="0" smtClean="0"/>
              <a:t>deregulation; the rise of workfare and </a:t>
            </a:r>
            <a:r>
              <a:rPr lang="en-GB" dirty="0" err="1" smtClean="0"/>
              <a:t>prisonfare</a:t>
            </a:r>
            <a:r>
              <a:rPr lang="en-GB" dirty="0" smtClean="0"/>
              <a:t> (</a:t>
            </a:r>
            <a:r>
              <a:rPr lang="en-GB" dirty="0" err="1" smtClean="0"/>
              <a:t>Wacquant</a:t>
            </a:r>
            <a:r>
              <a:rPr lang="en-GB" dirty="0" smtClean="0"/>
              <a:t>, 2009), </a:t>
            </a:r>
            <a:r>
              <a:rPr lang="en-GB" dirty="0" err="1" smtClean="0"/>
              <a:t>devalorised</a:t>
            </a:r>
            <a:r>
              <a:rPr lang="en-GB" dirty="0" smtClean="0"/>
              <a:t> wage-labour, lack of cultural and social capital</a:t>
            </a:r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Ontological (</a:t>
            </a:r>
            <a:r>
              <a:rPr lang="en-GB" i="1" dirty="0" smtClean="0"/>
              <a:t>in</a:t>
            </a:r>
            <a:r>
              <a:rPr lang="en-GB" dirty="0" smtClean="0"/>
              <a:t>)security</a:t>
            </a:r>
          </a:p>
          <a:p>
            <a:pPr>
              <a:buFontTx/>
              <a:buChar char="-"/>
            </a:pPr>
            <a:r>
              <a:rPr lang="en-GB" dirty="0" smtClean="0"/>
              <a:t>Metaphor of thin ice on which we are skating (Young, 1999)</a:t>
            </a:r>
          </a:p>
          <a:p>
            <a:pPr>
              <a:buFontTx/>
              <a:buChar char="-"/>
            </a:pPr>
            <a:r>
              <a:rPr lang="en-GB" dirty="0" smtClean="0"/>
              <a:t>Search of fixity and stability</a:t>
            </a:r>
          </a:p>
          <a:p>
            <a:pPr>
              <a:buFontTx/>
              <a:buChar char="-"/>
            </a:pPr>
            <a:r>
              <a:rPr lang="en-GB" dirty="0" smtClean="0"/>
              <a:t>End of career, increasing flexible lives, flexible organisation of labour (Richard Sennett)</a:t>
            </a:r>
          </a:p>
          <a:p>
            <a:pPr>
              <a:buFontTx/>
              <a:buChar char="-"/>
            </a:pPr>
            <a:r>
              <a:rPr lang="en-GB" dirty="0" smtClean="0"/>
              <a:t>Fragments, pieces and shards; however an ontological desire to strand on the life shaking under the </a:t>
            </a:r>
            <a:r>
              <a:rPr lang="en-GB" dirty="0" smtClean="0"/>
              <a:t>feet</a:t>
            </a:r>
          </a:p>
          <a:p>
            <a:pPr>
              <a:buFontTx/>
              <a:buChar char="-"/>
            </a:pPr>
            <a:r>
              <a:rPr lang="en-GB" dirty="0" smtClean="0"/>
              <a:t>No more employment security, stable life career, wage and social insurance</a:t>
            </a:r>
          </a:p>
          <a:p>
            <a:pPr>
              <a:buFontTx/>
              <a:buChar char="-"/>
            </a:pPr>
            <a:r>
              <a:rPr lang="en-GB" dirty="0" smtClean="0"/>
              <a:t>Unknowable, uncertain and risky future to come!</a:t>
            </a:r>
          </a:p>
          <a:p>
            <a:pPr>
              <a:buFontTx/>
              <a:buChar char="-"/>
            </a:pPr>
            <a:endParaRPr lang="en-GB" dirty="0" smtClean="0"/>
          </a:p>
          <a:p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of them tend to be more </a:t>
            </a:r>
            <a:r>
              <a:rPr lang="en-GB" dirty="0" err="1" smtClean="0"/>
              <a:t>criminogenic</a:t>
            </a:r>
            <a:r>
              <a:rPr lang="en-GB" dirty="0" smtClean="0"/>
              <a:t> society</a:t>
            </a:r>
          </a:p>
          <a:p>
            <a:r>
              <a:rPr lang="en-GB" dirty="0" smtClean="0"/>
              <a:t>Criminal dispositions are not inherent but generated by social circumstances</a:t>
            </a:r>
          </a:p>
          <a:p>
            <a:r>
              <a:rPr lang="en-GB" dirty="0" smtClean="0"/>
              <a:t>Risk society in which everything is flexible, fragmented and at flows gives birth to the emergence of criminal tendencies</a:t>
            </a:r>
          </a:p>
          <a:p>
            <a:r>
              <a:rPr lang="en-GB" dirty="0" smtClean="0"/>
              <a:t>The significance of split second, right the moment, making sense of “the right now”</a:t>
            </a:r>
          </a:p>
          <a:p>
            <a:r>
              <a:rPr lang="en-GB" dirty="0" smtClean="0"/>
              <a:t>Expressive crime rather than goal-oriented ones</a:t>
            </a:r>
            <a:endParaRPr lang="en-GB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44</TotalTime>
  <Words>604</Words>
  <Application>Microsoft Office PowerPoint</Application>
  <PresentationFormat>Ekran Gösterisi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Kağıt</vt:lpstr>
      <vt:lpstr>Crime, Modernity and the Idea of Control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Crime, Modernity and the Idea of Control</dc:title>
  <dc:creator>Boran Mercan</dc:creator>
  <cp:lastModifiedBy>Boran Mercan</cp:lastModifiedBy>
  <cp:revision>3</cp:revision>
  <dcterms:created xsi:type="dcterms:W3CDTF">2017-12-03T10:57:50Z</dcterms:created>
  <dcterms:modified xsi:type="dcterms:W3CDTF">2018-05-17T10:49:17Z</dcterms:modified>
</cp:coreProperties>
</file>