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sldIdLst>
    <p:sldId id="379" r:id="rId2"/>
    <p:sldId id="354" r:id="rId3"/>
    <p:sldId id="355" r:id="rId4"/>
    <p:sldId id="361" r:id="rId5"/>
    <p:sldId id="356" r:id="rId6"/>
    <p:sldId id="358" r:id="rId7"/>
    <p:sldId id="359" r:id="rId8"/>
    <p:sldId id="360" r:id="rId9"/>
    <p:sldId id="362" r:id="rId10"/>
    <p:sldId id="363" r:id="rId11"/>
    <p:sldId id="364" r:id="rId12"/>
    <p:sldId id="365" r:id="rId13"/>
    <p:sldId id="366" r:id="rId14"/>
    <p:sldId id="367" r:id="rId15"/>
    <p:sldId id="368" r:id="rId16"/>
    <p:sldId id="369" r:id="rId17"/>
    <p:sldId id="370" r:id="rId18"/>
    <p:sldId id="371" r:id="rId19"/>
    <p:sldId id="372" r:id="rId20"/>
    <p:sldId id="374" r:id="rId21"/>
    <p:sldId id="375" r:id="rId22"/>
    <p:sldId id="376" r:id="rId23"/>
    <p:sldId id="377" r:id="rId24"/>
    <p:sldId id="378" r:id="rId25"/>
    <p:sldId id="3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D5DC548D-E99D-4C7E-A51B-D587FD08D9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57200"/>
            <a:ext cx="8229600" cy="13716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981200"/>
            <a:ext cx="40386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981200"/>
            <a:ext cx="40386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ftr" sz="quarter"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A8F10413-3657-4519-AC51-D42314DD5A40}" type="slidenum">
              <a:rPr lang="tr-TR"/>
              <a:pPr>
                <a:defRPr/>
              </a:pPr>
              <a:t>‹#›</a:t>
            </a:fld>
            <a:endParaRPr lang="tr-TR"/>
          </a:p>
        </p:txBody>
      </p:sp>
      <p:sp>
        <p:nvSpPr>
          <p:cNvPr id="7" name="Rectangle 16"/>
          <p:cNvSpPr>
            <a:spLocks noGrp="1" noChangeArrowheads="1"/>
          </p:cNvSpPr>
          <p:nvPr>
            <p:ph type="dt" sz="half" idx="12"/>
          </p:nvPr>
        </p:nvSpPr>
        <p:spPr>
          <a:ln/>
        </p:spPr>
        <p:txBody>
          <a:bodyPr/>
          <a:lstStyle>
            <a:lvl1pPr>
              <a:defRPr/>
            </a:lvl1pPr>
          </a:lstStyle>
          <a:p>
            <a:pPr>
              <a:defRPr/>
            </a:pPr>
            <a:fld id="{134F2DB3-BFCD-44C4-8CC1-E49C9849E9A5}" type="datetimeFigureOut">
              <a:rPr lang="tr-TR"/>
              <a:pPr>
                <a:defRPr/>
              </a:pPr>
              <a:t>16.09.2020</a:t>
            </a:fld>
            <a:endParaRPr lang="tr-TR"/>
          </a:p>
        </p:txBody>
      </p:sp>
    </p:spTree>
    <p:extLst>
      <p:ext uri="{BB962C8B-B14F-4D97-AF65-F5344CB8AC3E}">
        <p14:creationId xmlns:p14="http://schemas.microsoft.com/office/powerpoint/2010/main" val="4097816992"/>
      </p:ext>
    </p:extLst>
  </p:cSld>
  <p:clrMapOvr>
    <a:masterClrMapping/>
  </p:clrMapOvr>
  <p:transition spd="med">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DC548D-E99D-4C7E-A51B-D587FD08D94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DC548D-E99D-4C7E-A51B-D587FD08D94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3844E8E-DC05-40C0-BE13-C684D81375DF}" type="datetimeFigureOut">
              <a:rPr lang="tr-TR" smtClean="0"/>
              <a:pPr/>
              <a:t>16.09.2020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D5DC548D-E99D-4C7E-A51B-D587FD08D94F}"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3844E8E-DC05-40C0-BE13-C684D81375DF}" type="datetimeFigureOut">
              <a:rPr lang="tr-TR" smtClean="0"/>
              <a:pPr/>
              <a:t>16.09.2020</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DC548D-E99D-4C7E-A51B-D587FD08D94F}"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fontScale="90000"/>
          </a:bodyPr>
          <a:lstStyle/>
          <a:p>
            <a:r>
              <a:rPr lang="tr-TR" dirty="0" smtClean="0"/>
              <a:t>ÇOCUKLARDA DİĞER ENFEKSİYON HASTALIKLARI</a:t>
            </a:r>
            <a:endParaRPr lang="tr-TR" dirty="0"/>
          </a:p>
        </p:txBody>
      </p:sp>
      <p:sp>
        <p:nvSpPr>
          <p:cNvPr id="5" name="Alt Başlık 4"/>
          <p:cNvSpPr>
            <a:spLocks noGrp="1"/>
          </p:cNvSpPr>
          <p:nvPr>
            <p:ph type="subTitle" idx="1"/>
          </p:nvPr>
        </p:nvSpPr>
        <p:spPr/>
        <p:txBody>
          <a:bodyPr/>
          <a:lstStyle/>
          <a:p>
            <a:endParaRPr lang="tr-TR" dirty="0" smtClean="0"/>
          </a:p>
          <a:p>
            <a:endParaRPr lang="tr-TR" dirty="0"/>
          </a:p>
          <a:p>
            <a:r>
              <a:rPr lang="tr-TR" dirty="0" smtClean="0"/>
              <a:t>Doç. Dr. Ender Durualp</a:t>
            </a:r>
            <a:endParaRPr lang="tr-TR" dirty="0"/>
          </a:p>
        </p:txBody>
      </p:sp>
    </p:spTree>
    <p:extLst>
      <p:ext uri="{BB962C8B-B14F-4D97-AF65-F5344CB8AC3E}">
        <p14:creationId xmlns:p14="http://schemas.microsoft.com/office/powerpoint/2010/main" val="1751463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t>
            </a:r>
            <a:r>
              <a:rPr lang="tr-TR" dirty="0" smtClean="0"/>
              <a:t>akımda </a:t>
            </a:r>
            <a:r>
              <a:rPr lang="tr-TR" dirty="0"/>
              <a:t>enfeksiyonun yayılımının önlenmesi, sıvı ve besin desteğinin sağlanması, büyüme ve gelişmenin sağlanması, komplikasyonların risklerinin azaltılması ve çocuk ile aileye destek olunması hedeflenir.</a:t>
            </a:r>
          </a:p>
          <a:p>
            <a:endParaRPr lang="tr-TR" dirty="0"/>
          </a:p>
        </p:txBody>
      </p:sp>
    </p:spTree>
    <p:extLst>
      <p:ext uri="{BB962C8B-B14F-4D97-AF65-F5344CB8AC3E}">
        <p14:creationId xmlns:p14="http://schemas.microsoft.com/office/powerpoint/2010/main" val="670057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260648"/>
            <a:ext cx="8229600" cy="6336704"/>
          </a:xfrm>
        </p:spPr>
        <p:txBody>
          <a:bodyPr>
            <a:normAutofit/>
          </a:bodyPr>
          <a:lstStyle/>
          <a:p>
            <a:endParaRPr lang="tr-TR" dirty="0" smtClean="0"/>
          </a:p>
          <a:p>
            <a:r>
              <a:rPr lang="tr-TR" dirty="0" smtClean="0"/>
              <a:t>Bulaşmada </a:t>
            </a:r>
            <a:r>
              <a:rPr lang="tr-TR" dirty="0"/>
              <a:t>en önemli yol kişisel temastır. Dışkı ile çıkartılmış virüsün, ağız yolundan girişi ile ortaya çıkan bulaşma için yakın temas </a:t>
            </a:r>
            <a:r>
              <a:rPr lang="tr-TR" dirty="0" smtClean="0"/>
              <a:t>gerekmektedir.</a:t>
            </a:r>
          </a:p>
          <a:p>
            <a:r>
              <a:rPr lang="tr-TR" dirty="0" smtClean="0"/>
              <a:t>İkinci </a:t>
            </a:r>
            <a:r>
              <a:rPr lang="tr-TR" dirty="0"/>
              <a:t>bulaşma yolu ise su ve besinlerdir. Su yolu ile bulaşma, en çok gelişmekte olan ülkelerde görülür. Su dağıtım sistemlerinin ve kanalizasyonların iyileştirilmesi bu yolun etkinliğini azaltmıştır. Yeterli klorlamanın yapılması da bulaşmada önleyicidir. </a:t>
            </a:r>
            <a:endParaRPr lang="tr-TR" dirty="0" smtClean="0"/>
          </a:p>
          <a:p>
            <a:r>
              <a:rPr lang="tr-TR" dirty="0" err="1" smtClean="0"/>
              <a:t>Enfekte</a:t>
            </a:r>
            <a:r>
              <a:rPr lang="tr-TR" dirty="0" smtClean="0"/>
              <a:t> </a:t>
            </a:r>
            <a:r>
              <a:rPr lang="tr-TR" dirty="0"/>
              <a:t>kişilerin dışkısına bulaşmış besinler, hepatit A virüsünün bulaşmasında aracılık </a:t>
            </a:r>
            <a:r>
              <a:rPr lang="tr-TR" dirty="0" smtClean="0"/>
              <a:t>yapabilir. Hastalığın </a:t>
            </a:r>
            <a:r>
              <a:rPr lang="tr-TR" dirty="0"/>
              <a:t>kuluçka döneminde bulunan besin işçilerinin hazırladığı yiyeceklerden, kanalizasyonların boşaldığı bölgelerden toplanmış ve iyi pişirilmeden yenen deniz kabuklularından da hepatit A bulaşabilmektedir.</a:t>
            </a:r>
          </a:p>
        </p:txBody>
      </p:sp>
    </p:spTree>
    <p:extLst>
      <p:ext uri="{BB962C8B-B14F-4D97-AF65-F5344CB8AC3E}">
        <p14:creationId xmlns:p14="http://schemas.microsoft.com/office/powerpoint/2010/main" val="265988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x-none" b="1" smtClean="0"/>
              <a:t>Difteri</a:t>
            </a:r>
            <a:r>
              <a:rPr lang="tr-TR" b="1" dirty="0" smtClean="0"/>
              <a:t/>
            </a:r>
            <a:br>
              <a:rPr lang="tr-TR" b="1" dirty="0" smtClean="0"/>
            </a:br>
            <a:r>
              <a:rPr lang="tr-TR" b="1" dirty="0" smtClean="0"/>
              <a:t>(kuşpalazı)</a:t>
            </a:r>
            <a:endParaRPr lang="tr-TR" dirty="0"/>
          </a:p>
        </p:txBody>
      </p:sp>
      <p:sp>
        <p:nvSpPr>
          <p:cNvPr id="3" name="İçerik Yer Tutucusu 2"/>
          <p:cNvSpPr>
            <a:spLocks noGrp="1"/>
          </p:cNvSpPr>
          <p:nvPr>
            <p:ph idx="1"/>
          </p:nvPr>
        </p:nvSpPr>
        <p:spPr/>
        <p:txBody>
          <a:bodyPr/>
          <a:lstStyle/>
          <a:p>
            <a:endParaRPr lang="tr-TR" i="1" dirty="0" smtClean="0"/>
          </a:p>
          <a:p>
            <a:r>
              <a:rPr lang="tr-TR" i="1" dirty="0" smtClean="0"/>
              <a:t>Etken</a:t>
            </a:r>
            <a:r>
              <a:rPr lang="tr-TR" i="1" dirty="0"/>
              <a:t>:</a:t>
            </a:r>
            <a:r>
              <a:rPr lang="tr-TR" dirty="0"/>
              <a:t> </a:t>
            </a:r>
            <a:r>
              <a:rPr lang="tr-TR" dirty="0" err="1"/>
              <a:t>Corynebakterium</a:t>
            </a:r>
            <a:r>
              <a:rPr lang="tr-TR" dirty="0"/>
              <a:t> difteridir.</a:t>
            </a:r>
          </a:p>
          <a:p>
            <a:r>
              <a:rPr lang="tr-TR" i="1" dirty="0" err="1"/>
              <a:t>İnkübasyon</a:t>
            </a:r>
            <a:r>
              <a:rPr lang="tr-TR" i="1" dirty="0"/>
              <a:t> süresi:</a:t>
            </a:r>
            <a:r>
              <a:rPr lang="tr-TR" dirty="0"/>
              <a:t>  2-6 gündür. Bazen daha uzun olabilir. </a:t>
            </a:r>
          </a:p>
          <a:p>
            <a:r>
              <a:rPr lang="tr-TR" i="1" dirty="0"/>
              <a:t>Bulaşma şekli:</a:t>
            </a:r>
            <a:r>
              <a:rPr lang="tr-TR" dirty="0"/>
              <a:t> Doğrudan (</a:t>
            </a:r>
            <a:r>
              <a:rPr lang="tr-TR" dirty="0" err="1"/>
              <a:t>enfekte</a:t>
            </a:r>
            <a:r>
              <a:rPr lang="tr-TR" dirty="0"/>
              <a:t> kişi, vücut sıvıları, deri lezyonları) ya da daha az sıklıkla dolaylı yoldan bulaşır. Pastörize edilmemiş sütle de bulaşabilir</a:t>
            </a:r>
            <a:r>
              <a:rPr lang="tr-TR" dirty="0" smtClean="0"/>
              <a:t>.</a:t>
            </a:r>
            <a:endParaRPr lang="tr-TR"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268605"/>
            <a:ext cx="2228850"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8976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Bulaştırıcılık süresi:</a:t>
            </a:r>
            <a:r>
              <a:rPr lang="tr-TR" dirty="0"/>
              <a:t> 14-28 gündür. Antibiyotikle tedavi edilenlerde 4 gün bulaşmayı önleyici önlemler alınmalıdır. Taşıyıcılar uzun süre </a:t>
            </a:r>
            <a:r>
              <a:rPr lang="tr-TR" dirty="0" err="1"/>
              <a:t>enfektedirler</a:t>
            </a:r>
            <a:r>
              <a:rPr lang="tr-TR" dirty="0"/>
              <a:t>. </a:t>
            </a:r>
          </a:p>
          <a:p>
            <a:r>
              <a:rPr lang="tr-TR" i="1" dirty="0"/>
              <a:t>Özellikleri:</a:t>
            </a:r>
            <a:r>
              <a:rPr lang="tr-TR" dirty="0"/>
              <a:t> Hastalık geçirildiğinde yaşam boyu bağışıklık sağlanır. Difteri, bildirimi zorunlu bir hastalıktır</a:t>
            </a:r>
            <a:r>
              <a:rPr lang="tr-TR" dirty="0" smtClean="0"/>
              <a:t>.</a:t>
            </a:r>
            <a:endParaRPr lang="tr-TR" dirty="0"/>
          </a:p>
        </p:txBody>
      </p:sp>
    </p:spTree>
    <p:extLst>
      <p:ext uri="{BB962C8B-B14F-4D97-AF65-F5344CB8AC3E}">
        <p14:creationId xmlns:p14="http://schemas.microsoft.com/office/powerpoint/2010/main" val="163290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404664"/>
            <a:ext cx="8229600" cy="5721499"/>
          </a:xfrm>
        </p:spPr>
        <p:txBody>
          <a:bodyPr>
            <a:normAutofit/>
          </a:bodyPr>
          <a:lstStyle/>
          <a:p>
            <a:endParaRPr lang="tr-TR" i="1" dirty="0" smtClean="0"/>
          </a:p>
          <a:p>
            <a:endParaRPr lang="tr-TR" i="1" dirty="0"/>
          </a:p>
          <a:p>
            <a:r>
              <a:rPr lang="tr-TR" i="1" dirty="0" smtClean="0"/>
              <a:t>Belirti </a:t>
            </a:r>
            <a:r>
              <a:rPr lang="tr-TR" i="1" dirty="0"/>
              <a:t>ve bulguları: </a:t>
            </a:r>
            <a:r>
              <a:rPr lang="tr-TR" dirty="0" smtClean="0"/>
              <a:t>Hafif </a:t>
            </a:r>
            <a:r>
              <a:rPr lang="tr-TR" dirty="0"/>
              <a:t>ateş, iştahsızlık, burun akıntısı, öksürük, boğaz ağrısı, </a:t>
            </a:r>
            <a:r>
              <a:rPr lang="tr-TR" dirty="0" err="1"/>
              <a:t>stridor</a:t>
            </a:r>
            <a:r>
              <a:rPr lang="tr-TR" dirty="0"/>
              <a:t> ya da sesli </a:t>
            </a:r>
            <a:r>
              <a:rPr lang="tr-TR" dirty="0" smtClean="0"/>
              <a:t>solunum ve </a:t>
            </a:r>
            <a:r>
              <a:rPr lang="tr-TR" dirty="0"/>
              <a:t>farenjit görülebilir. Difteri basili </a:t>
            </a:r>
            <a:r>
              <a:rPr lang="tr-TR" dirty="0" err="1"/>
              <a:t>nazofarenkse</a:t>
            </a:r>
            <a:r>
              <a:rPr lang="tr-TR" dirty="0"/>
              <a:t> girerek buraya yerleşir ve üremeye başlar. Sonra </a:t>
            </a:r>
            <a:r>
              <a:rPr lang="tr-TR" dirty="0" err="1"/>
              <a:t>ekzotoksin</a:t>
            </a:r>
            <a:r>
              <a:rPr lang="tr-TR" dirty="0"/>
              <a:t> üreterek (protein </a:t>
            </a:r>
            <a:r>
              <a:rPr lang="tr-TR" dirty="0" err="1"/>
              <a:t>zehiri</a:t>
            </a:r>
            <a:r>
              <a:rPr lang="tr-TR" dirty="0"/>
              <a:t>) hücre nekrozuna ve </a:t>
            </a:r>
            <a:r>
              <a:rPr lang="tr-TR" dirty="0" err="1"/>
              <a:t>inflamasyona</a:t>
            </a:r>
            <a:r>
              <a:rPr lang="tr-TR" dirty="0"/>
              <a:t> neden olur. Enfeksiyon ve nekroz </a:t>
            </a:r>
            <a:r>
              <a:rPr lang="tr-TR" dirty="0" err="1"/>
              <a:t>nazofarenkste</a:t>
            </a:r>
            <a:r>
              <a:rPr lang="tr-TR" dirty="0"/>
              <a:t> gri bir </a:t>
            </a:r>
            <a:r>
              <a:rPr lang="tr-TR" dirty="0" err="1"/>
              <a:t>membran</a:t>
            </a:r>
            <a:r>
              <a:rPr lang="tr-TR" dirty="0"/>
              <a:t> oluşturur.  </a:t>
            </a:r>
            <a:r>
              <a:rPr lang="tr-TR" dirty="0" err="1"/>
              <a:t>Membran</a:t>
            </a:r>
            <a:r>
              <a:rPr lang="tr-TR" dirty="0"/>
              <a:t> buruna ve altta bronşlara kadar yayılabilir. </a:t>
            </a:r>
            <a:r>
              <a:rPr lang="tr-TR" dirty="0" err="1"/>
              <a:t>Pürülan</a:t>
            </a:r>
            <a:r>
              <a:rPr lang="tr-TR" dirty="0"/>
              <a:t> bir akıntı ve öksürüğe neden olur. </a:t>
            </a:r>
          </a:p>
        </p:txBody>
      </p:sp>
    </p:spTree>
    <p:extLst>
      <p:ext uri="{BB962C8B-B14F-4D97-AF65-F5344CB8AC3E}">
        <p14:creationId xmlns:p14="http://schemas.microsoft.com/office/powerpoint/2010/main" val="1755101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332656"/>
            <a:ext cx="8229600" cy="6192688"/>
          </a:xfrm>
        </p:spPr>
        <p:txBody>
          <a:bodyPr>
            <a:normAutofit lnSpcReduction="10000"/>
          </a:bodyPr>
          <a:lstStyle/>
          <a:p>
            <a:pPr lvl="0"/>
            <a:endParaRPr lang="tr-TR" dirty="0" smtClean="0"/>
          </a:p>
          <a:p>
            <a:pPr lvl="0"/>
            <a:endParaRPr lang="tr-TR" dirty="0"/>
          </a:p>
          <a:p>
            <a:pPr lvl="0"/>
            <a:r>
              <a:rPr lang="tr-TR" dirty="0" smtClean="0"/>
              <a:t>Antibiyotik </a:t>
            </a:r>
            <a:r>
              <a:rPr lang="tr-TR" dirty="0"/>
              <a:t>tedavisi boyunca ve sonuç negatif gelene kadar havayolu bulaşma önlemleri alınır. </a:t>
            </a:r>
          </a:p>
          <a:p>
            <a:pPr lvl="0"/>
            <a:r>
              <a:rPr lang="tr-TR" dirty="0"/>
              <a:t>Acil havayolu malzemeleri çocuğun yanında hazır bulundurulur.</a:t>
            </a:r>
          </a:p>
          <a:p>
            <a:pPr lvl="0"/>
            <a:r>
              <a:rPr lang="tr-TR" dirty="0"/>
              <a:t>Gerekli durumlarda çocuk nazikçe </a:t>
            </a:r>
            <a:r>
              <a:rPr lang="tr-TR" dirty="0" err="1"/>
              <a:t>aspire</a:t>
            </a:r>
            <a:r>
              <a:rPr lang="tr-TR" dirty="0"/>
              <a:t> edilir.</a:t>
            </a:r>
          </a:p>
          <a:p>
            <a:pPr lvl="0"/>
            <a:r>
              <a:rPr lang="tr-TR" dirty="0"/>
              <a:t>Çocuk solunum sıkıntısı, kardiyak ve nörolojik komplikasyonlar yönünden yakından izlenir.</a:t>
            </a:r>
          </a:p>
          <a:p>
            <a:pPr lvl="0"/>
            <a:r>
              <a:rPr lang="tr-TR" dirty="0" err="1"/>
              <a:t>İstemlenen</a:t>
            </a:r>
            <a:r>
              <a:rPr lang="tr-TR" dirty="0"/>
              <a:t> antibiyotikler ve nemlendirilmiş oksijen uygulanır. </a:t>
            </a:r>
          </a:p>
          <a:p>
            <a:pPr lvl="0"/>
            <a:r>
              <a:rPr lang="tr-TR" dirty="0"/>
              <a:t>Gargara yapılması boğazı tahriş edebileceğinden yaptırılmaz. </a:t>
            </a:r>
          </a:p>
          <a:p>
            <a:pPr lvl="0"/>
            <a:r>
              <a:rPr lang="tr-TR" dirty="0"/>
              <a:t>Çocuk </a:t>
            </a:r>
            <a:r>
              <a:rPr lang="tr-TR" dirty="0" err="1"/>
              <a:t>tolere</a:t>
            </a:r>
            <a:r>
              <a:rPr lang="tr-TR" dirty="0"/>
              <a:t> etikçe sıvı alımı sağlanır</a:t>
            </a:r>
            <a:r>
              <a:rPr lang="tr-TR" dirty="0" smtClean="0"/>
              <a:t>.</a:t>
            </a:r>
            <a:endParaRPr lang="tr-TR" dirty="0"/>
          </a:p>
        </p:txBody>
      </p:sp>
    </p:spTree>
    <p:extLst>
      <p:ext uri="{BB962C8B-B14F-4D97-AF65-F5344CB8AC3E}">
        <p14:creationId xmlns:p14="http://schemas.microsoft.com/office/powerpoint/2010/main" val="1120320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x-none" b="1"/>
              <a:t>Boğmaca (Pertussis</a:t>
            </a:r>
            <a:r>
              <a:rPr lang="x-none" b="1" smtClean="0"/>
              <a:t>)</a:t>
            </a:r>
            <a:endParaRPr lang="tr-TR" dirty="0"/>
          </a:p>
        </p:txBody>
      </p:sp>
      <p:sp>
        <p:nvSpPr>
          <p:cNvPr id="3" name="İçerik Yer Tutucusu 2"/>
          <p:cNvSpPr>
            <a:spLocks noGrp="1"/>
          </p:cNvSpPr>
          <p:nvPr>
            <p:ph idx="1"/>
          </p:nvPr>
        </p:nvSpPr>
        <p:spPr/>
        <p:txBody>
          <a:bodyPr/>
          <a:lstStyle/>
          <a:p>
            <a:r>
              <a:rPr lang="tr-TR" i="1" dirty="0"/>
              <a:t>Etken:</a:t>
            </a:r>
            <a:r>
              <a:rPr lang="tr-TR" dirty="0"/>
              <a:t>  </a:t>
            </a:r>
            <a:r>
              <a:rPr lang="tr-TR" dirty="0" err="1"/>
              <a:t>Bordetella</a:t>
            </a:r>
            <a:r>
              <a:rPr lang="tr-TR" dirty="0"/>
              <a:t> </a:t>
            </a:r>
            <a:r>
              <a:rPr lang="tr-TR" dirty="0" err="1"/>
              <a:t>pertussisdir</a:t>
            </a:r>
            <a:r>
              <a:rPr lang="tr-TR" dirty="0"/>
              <a:t>.</a:t>
            </a:r>
          </a:p>
          <a:p>
            <a:r>
              <a:rPr lang="tr-TR" i="1" dirty="0" err="1"/>
              <a:t>İnkübasyon</a:t>
            </a:r>
            <a:r>
              <a:rPr lang="tr-TR" i="1" dirty="0"/>
              <a:t> süresi:</a:t>
            </a:r>
            <a:r>
              <a:rPr lang="tr-TR" dirty="0"/>
              <a:t> 5-21 gündür.</a:t>
            </a:r>
          </a:p>
          <a:p>
            <a:r>
              <a:rPr lang="tr-TR" i="1" dirty="0"/>
              <a:t>Bulaşma şekli:</a:t>
            </a:r>
            <a:r>
              <a:rPr lang="tr-TR" dirty="0"/>
              <a:t> Doğrudan ya da dolaylı yollarla bulaşır.</a:t>
            </a:r>
          </a:p>
          <a:p>
            <a:r>
              <a:rPr lang="tr-TR" i="1" dirty="0"/>
              <a:t>Bulaştırıcılık süresi:</a:t>
            </a:r>
            <a:r>
              <a:rPr lang="tr-TR" dirty="0"/>
              <a:t> Etkenle karşılaşıldıktan yaklaşık 1 hafta sonra bulaştırıcılık başlar. Antibiyotikle tedaviden 5-7 gün sonraya kadar bulaştırıcıdır. </a:t>
            </a:r>
          </a:p>
        </p:txBody>
      </p:sp>
    </p:spTree>
    <p:extLst>
      <p:ext uri="{BB962C8B-B14F-4D97-AF65-F5344CB8AC3E}">
        <p14:creationId xmlns:p14="http://schemas.microsoft.com/office/powerpoint/2010/main" val="2161005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Özellikleri:</a:t>
            </a:r>
            <a:r>
              <a:rPr lang="tr-TR" dirty="0"/>
              <a:t> Hastalık bir kere geçirilince yaşam boyu bağışıklık sağlanır. Genellikle 9 yaş ve üzerinde görülür. Bebeklik döneminde ciddi bir hastalıktır. Hastalığın bildirimi zorunludur. </a:t>
            </a:r>
          </a:p>
        </p:txBody>
      </p:sp>
    </p:spTree>
    <p:extLst>
      <p:ext uri="{BB962C8B-B14F-4D97-AF65-F5344CB8AC3E}">
        <p14:creationId xmlns:p14="http://schemas.microsoft.com/office/powerpoint/2010/main" val="2147790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404664"/>
            <a:ext cx="8229600" cy="6048672"/>
          </a:xfrm>
        </p:spPr>
        <p:txBody>
          <a:bodyPr>
            <a:normAutofit/>
          </a:bodyPr>
          <a:lstStyle/>
          <a:p>
            <a:endParaRPr lang="tr-TR" i="1" dirty="0" smtClean="0"/>
          </a:p>
          <a:p>
            <a:endParaRPr lang="tr-TR" i="1" dirty="0"/>
          </a:p>
          <a:p>
            <a:r>
              <a:rPr lang="tr-TR" i="1" dirty="0" smtClean="0"/>
              <a:t>Belirti </a:t>
            </a:r>
            <a:r>
              <a:rPr lang="tr-TR" i="1" dirty="0"/>
              <a:t>ve bulguları: </a:t>
            </a:r>
            <a:r>
              <a:rPr lang="tr-TR" dirty="0"/>
              <a:t>Hastalığın üç aşaması vardır. </a:t>
            </a:r>
          </a:p>
          <a:p>
            <a:r>
              <a:rPr lang="tr-TR" dirty="0"/>
              <a:t>1) </a:t>
            </a:r>
            <a:r>
              <a:rPr lang="tr-TR" dirty="0" err="1"/>
              <a:t>Kataral</a:t>
            </a:r>
            <a:r>
              <a:rPr lang="tr-TR" dirty="0"/>
              <a:t> dönem: Hafif ateş, burun akıntısı, </a:t>
            </a:r>
            <a:r>
              <a:rPr lang="tr-TR" dirty="0" smtClean="0"/>
              <a:t>öksürük </a:t>
            </a:r>
            <a:r>
              <a:rPr lang="tr-TR" dirty="0"/>
              <a:t>vardır. 1-2 hafta sürer.  </a:t>
            </a:r>
          </a:p>
          <a:p>
            <a:r>
              <a:rPr lang="tr-TR" dirty="0"/>
              <a:t>2) </a:t>
            </a:r>
            <a:r>
              <a:rPr lang="tr-TR" dirty="0" err="1"/>
              <a:t>Paroksismal</a:t>
            </a:r>
            <a:r>
              <a:rPr lang="tr-TR" dirty="0"/>
              <a:t> öksürük dönemi: Öksürmenin şiddeti ve sayısı artar. </a:t>
            </a:r>
            <a:r>
              <a:rPr lang="tr-TR" dirty="0" err="1"/>
              <a:t>Spazmodik</a:t>
            </a:r>
            <a:r>
              <a:rPr lang="tr-TR" dirty="0"/>
              <a:t> öksürük nöbetleri görülür. Öksürük çok sıkıntı vericidir. </a:t>
            </a:r>
            <a:r>
              <a:rPr lang="tr-TR" dirty="0" err="1"/>
              <a:t>Müköz</a:t>
            </a:r>
            <a:r>
              <a:rPr lang="tr-TR" dirty="0"/>
              <a:t> tıkaç atılana kadar devam edebilir. Nöbetler sonrasında genellikle kusma görülür. Çocuk </a:t>
            </a:r>
            <a:r>
              <a:rPr lang="tr-TR" dirty="0" smtClean="0"/>
              <a:t>morarabilir. </a:t>
            </a:r>
            <a:r>
              <a:rPr lang="tr-TR" dirty="0"/>
              <a:t>Bu dönem 2-6 hafta sürer.  </a:t>
            </a:r>
          </a:p>
          <a:p>
            <a:r>
              <a:rPr lang="tr-TR" dirty="0"/>
              <a:t> 3) İyileşme dönemi: Öksürük azalır. 1-3 hafta sürer</a:t>
            </a:r>
            <a:r>
              <a:rPr lang="tr-TR" dirty="0" smtClean="0"/>
              <a:t>.</a:t>
            </a:r>
            <a:endParaRPr lang="tr-TR" dirty="0"/>
          </a:p>
        </p:txBody>
      </p:sp>
    </p:spTree>
    <p:extLst>
      <p:ext uri="{BB962C8B-B14F-4D97-AF65-F5344CB8AC3E}">
        <p14:creationId xmlns:p14="http://schemas.microsoft.com/office/powerpoint/2010/main" val="3447984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dirty="0" smtClean="0"/>
              <a:t>Bakım </a:t>
            </a:r>
            <a:endParaRPr lang="tr-TR" dirty="0"/>
          </a:p>
        </p:txBody>
      </p:sp>
      <p:sp>
        <p:nvSpPr>
          <p:cNvPr id="3" name="İçerik Yer Tutucusu 2"/>
          <p:cNvSpPr>
            <a:spLocks noGrp="1"/>
          </p:cNvSpPr>
          <p:nvPr>
            <p:ph idx="1"/>
          </p:nvPr>
        </p:nvSpPr>
        <p:spPr>
          <a:xfrm>
            <a:off x="179512" y="1268760"/>
            <a:ext cx="8784976" cy="5472608"/>
          </a:xfrm>
        </p:spPr>
        <p:txBody>
          <a:bodyPr>
            <a:normAutofit/>
          </a:bodyPr>
          <a:lstStyle/>
          <a:p>
            <a:pPr lvl="0"/>
            <a:r>
              <a:rPr lang="tr-TR" dirty="0"/>
              <a:t>Etkin tedavi sağlandıktan 7 gün sonrasına kadar hava yolu ile bulaşmayı önleyecek önlemler alınır. </a:t>
            </a:r>
          </a:p>
          <a:p>
            <a:pPr lvl="0"/>
            <a:r>
              <a:rPr lang="tr-TR" dirty="0" smtClean="0"/>
              <a:t>Öksürük </a:t>
            </a:r>
            <a:r>
              <a:rPr lang="tr-TR" dirty="0"/>
              <a:t>dönemi geçene kadar çocuğun yatakta dinlenmesi sağlanır.  </a:t>
            </a:r>
          </a:p>
          <a:p>
            <a:pPr lvl="0"/>
            <a:r>
              <a:rPr lang="tr-TR" dirty="0"/>
              <a:t>Sürekli öksüren ve kusan çocukta beslenme sorunları olabilir. Çocukta bulantı olmadığı için, kustuktan sonra beslenebilir.  </a:t>
            </a:r>
          </a:p>
          <a:p>
            <a:pPr lvl="0"/>
            <a:r>
              <a:rPr lang="tr-TR" dirty="0"/>
              <a:t>Çocuk öksürüğü tetikleyebilecek ortamlardan (sigara dumanı, toz)  uzak tutulur. Odası sık sık havalandırılır. </a:t>
            </a:r>
          </a:p>
          <a:p>
            <a:pPr lvl="0"/>
            <a:r>
              <a:rPr lang="tr-TR" dirty="0"/>
              <a:t>Nemli bir ortamda bulunması sağlanmalıdır. </a:t>
            </a:r>
          </a:p>
          <a:p>
            <a:r>
              <a:rPr lang="tr-TR" dirty="0"/>
              <a:t>Havayolu tıkanıklığı belirtileri (huzursuzluk, </a:t>
            </a:r>
            <a:r>
              <a:rPr lang="tr-TR" dirty="0" err="1"/>
              <a:t>retraksiyon</a:t>
            </a:r>
            <a:r>
              <a:rPr lang="tr-TR" dirty="0"/>
              <a:t>, </a:t>
            </a:r>
            <a:r>
              <a:rPr lang="tr-TR" dirty="0" err="1" smtClean="0"/>
              <a:t>siyanoz</a:t>
            </a:r>
            <a:r>
              <a:rPr lang="tr-TR" dirty="0" smtClean="0"/>
              <a:t> (morarma) </a:t>
            </a:r>
            <a:r>
              <a:rPr lang="tr-TR" dirty="0" err="1"/>
              <a:t>vb</a:t>
            </a:r>
            <a:r>
              <a:rPr lang="tr-TR" dirty="0"/>
              <a:t>) izlenir.</a:t>
            </a:r>
          </a:p>
        </p:txBody>
      </p:sp>
    </p:spTree>
    <p:extLst>
      <p:ext uri="{BB962C8B-B14F-4D97-AF65-F5344CB8AC3E}">
        <p14:creationId xmlns:p14="http://schemas.microsoft.com/office/powerpoint/2010/main" val="472989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x-none" b="1"/>
              <a:t>Poliomiyelit </a:t>
            </a:r>
            <a:r>
              <a:rPr lang="tr-TR" b="1" dirty="0" smtClean="0"/>
              <a:t/>
            </a:r>
            <a:br>
              <a:rPr lang="tr-TR" b="1" dirty="0" smtClean="0"/>
            </a:br>
            <a:r>
              <a:rPr lang="tr-TR" b="1" dirty="0"/>
              <a:t>(</a:t>
            </a:r>
            <a:r>
              <a:rPr lang="tr-TR" b="1" dirty="0" smtClean="0"/>
              <a:t>Çocuk felci)</a:t>
            </a:r>
            <a:endParaRPr lang="tr-TR" dirty="0"/>
          </a:p>
        </p:txBody>
      </p:sp>
      <p:sp>
        <p:nvSpPr>
          <p:cNvPr id="4" name="Metin Yer Tutucusu 3"/>
          <p:cNvSpPr>
            <a:spLocks noGrp="1"/>
          </p:cNvSpPr>
          <p:nvPr>
            <p:ph type="body" sz="half" idx="1"/>
          </p:nvPr>
        </p:nvSpPr>
        <p:spPr/>
        <p:txBody>
          <a:bodyPr>
            <a:normAutofit/>
          </a:bodyPr>
          <a:lstStyle/>
          <a:p>
            <a:endParaRPr lang="tr-TR" dirty="0"/>
          </a:p>
        </p:txBody>
      </p:sp>
      <p:sp>
        <p:nvSpPr>
          <p:cNvPr id="3" name="İçerik Yer Tutucusu 2"/>
          <p:cNvSpPr>
            <a:spLocks noGrp="1"/>
          </p:cNvSpPr>
          <p:nvPr>
            <p:ph sz="half" idx="2"/>
          </p:nvPr>
        </p:nvSpPr>
        <p:spPr>
          <a:xfrm>
            <a:off x="4648200" y="1844824"/>
            <a:ext cx="4038600" cy="4752528"/>
          </a:xfrm>
        </p:spPr>
        <p:txBody>
          <a:bodyPr>
            <a:normAutofit/>
          </a:bodyPr>
          <a:lstStyle/>
          <a:p>
            <a:endParaRPr lang="tr-TR" i="1" dirty="0" smtClean="0"/>
          </a:p>
          <a:p>
            <a:r>
              <a:rPr lang="tr-TR" i="1" dirty="0" smtClean="0"/>
              <a:t>Etken</a:t>
            </a:r>
            <a:r>
              <a:rPr lang="tr-TR" i="1" dirty="0"/>
              <a:t>:</a:t>
            </a:r>
            <a:r>
              <a:rPr lang="tr-TR" dirty="0"/>
              <a:t> </a:t>
            </a:r>
            <a:r>
              <a:rPr lang="tr-TR" dirty="0" err="1"/>
              <a:t>Poliovirustur</a:t>
            </a:r>
            <a:r>
              <a:rPr lang="tr-TR" dirty="0"/>
              <a:t>. 3 </a:t>
            </a:r>
            <a:r>
              <a:rPr lang="tr-TR" dirty="0" err="1"/>
              <a:t>serotipi</a:t>
            </a:r>
            <a:r>
              <a:rPr lang="tr-TR" dirty="0"/>
              <a:t> vardır. </a:t>
            </a:r>
            <a:endParaRPr lang="tr-TR" dirty="0" smtClean="0"/>
          </a:p>
          <a:p>
            <a:r>
              <a:rPr lang="tr-TR" dirty="0" smtClean="0"/>
              <a:t>Tip </a:t>
            </a:r>
            <a:r>
              <a:rPr lang="tr-TR" dirty="0"/>
              <a:t>1: En fazla </a:t>
            </a:r>
            <a:r>
              <a:rPr lang="tr-TR" dirty="0" smtClean="0"/>
              <a:t>paraliziye (felç) </a:t>
            </a:r>
            <a:r>
              <a:rPr lang="tr-TR" dirty="0"/>
              <a:t>neden olan tipidir; </a:t>
            </a:r>
            <a:endParaRPr lang="tr-TR" dirty="0" smtClean="0"/>
          </a:p>
          <a:p>
            <a:r>
              <a:rPr lang="tr-TR" dirty="0" smtClean="0"/>
              <a:t>Tip </a:t>
            </a:r>
            <a:r>
              <a:rPr lang="tr-TR" dirty="0"/>
              <a:t>2: Daha az paraliziye neden olur; </a:t>
            </a:r>
            <a:endParaRPr lang="tr-TR" dirty="0" smtClean="0"/>
          </a:p>
          <a:p>
            <a:r>
              <a:rPr lang="tr-TR" dirty="0" smtClean="0"/>
              <a:t>Tip </a:t>
            </a:r>
            <a:r>
              <a:rPr lang="tr-TR" dirty="0"/>
              <a:t>3: Orta düzey paraliziye neden olan tipidir.  </a:t>
            </a:r>
          </a:p>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988840"/>
            <a:ext cx="2520280" cy="4782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3095372"/>
      </p:ext>
    </p:extLst>
  </p:cSld>
  <p:clrMapOvr>
    <a:masterClrMapping/>
  </p:clrMapOvr>
  <p:transition spd="med">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x-none" b="1"/>
              <a:t>Tetanoz </a:t>
            </a:r>
            <a:r>
              <a:rPr lang="tr-TR" b="1" dirty="0" smtClean="0"/>
              <a:t/>
            </a:r>
            <a:br>
              <a:rPr lang="tr-TR" b="1" dirty="0" smtClean="0"/>
            </a:br>
            <a:r>
              <a:rPr lang="x-none" b="1" smtClean="0"/>
              <a:t>(Lockjaw</a:t>
            </a:r>
            <a:r>
              <a:rPr lang="tr-TR" b="1" dirty="0"/>
              <a:t>)</a:t>
            </a:r>
            <a:endParaRPr lang="tr-TR" dirty="0"/>
          </a:p>
        </p:txBody>
      </p:sp>
      <p:sp>
        <p:nvSpPr>
          <p:cNvPr id="3" name="İçerik Yer Tutucusu 2"/>
          <p:cNvSpPr>
            <a:spLocks noGrp="1"/>
          </p:cNvSpPr>
          <p:nvPr>
            <p:ph idx="1"/>
          </p:nvPr>
        </p:nvSpPr>
        <p:spPr/>
        <p:txBody>
          <a:bodyPr/>
          <a:lstStyle/>
          <a:p>
            <a:endParaRPr lang="tr-TR" i="1" dirty="0" smtClean="0"/>
          </a:p>
          <a:p>
            <a:r>
              <a:rPr lang="tr-TR" i="1" dirty="0" smtClean="0"/>
              <a:t>Etken</a:t>
            </a:r>
            <a:r>
              <a:rPr lang="tr-TR" i="1" dirty="0"/>
              <a:t>:</a:t>
            </a:r>
            <a:r>
              <a:rPr lang="tr-TR" dirty="0"/>
              <a:t>  </a:t>
            </a:r>
            <a:r>
              <a:rPr lang="tr-TR" dirty="0" err="1"/>
              <a:t>Clostridium</a:t>
            </a:r>
            <a:r>
              <a:rPr lang="tr-TR" dirty="0"/>
              <a:t> </a:t>
            </a:r>
            <a:r>
              <a:rPr lang="tr-TR" dirty="0" err="1"/>
              <a:t>tetani</a:t>
            </a:r>
            <a:r>
              <a:rPr lang="tr-TR" dirty="0"/>
              <a:t> basilidir.</a:t>
            </a:r>
          </a:p>
          <a:p>
            <a:r>
              <a:rPr lang="tr-TR" i="1" dirty="0" err="1"/>
              <a:t>İnkübasyon</a:t>
            </a:r>
            <a:r>
              <a:rPr lang="tr-TR" i="1" dirty="0"/>
              <a:t> süresi:</a:t>
            </a:r>
            <a:r>
              <a:rPr lang="tr-TR" dirty="0"/>
              <a:t>  3 gün ile 3 hafta arasındadır (ortalama 8 gün).</a:t>
            </a:r>
          </a:p>
          <a:p>
            <a:r>
              <a:rPr lang="tr-TR" i="1" dirty="0"/>
              <a:t>Bulaşma şekli:</a:t>
            </a:r>
            <a:r>
              <a:rPr lang="tr-TR" dirty="0"/>
              <a:t> Deri yaraları dışında bulaştırma yoktur. </a:t>
            </a:r>
          </a:p>
          <a:p>
            <a:pPr marL="0" indent="0">
              <a:buNone/>
            </a:pPr>
            <a:endParaRPr lang="tr-TR" dirty="0"/>
          </a:p>
        </p:txBody>
      </p:sp>
    </p:spTree>
    <p:extLst>
      <p:ext uri="{BB962C8B-B14F-4D97-AF65-F5344CB8AC3E}">
        <p14:creationId xmlns:p14="http://schemas.microsoft.com/office/powerpoint/2010/main" val="321994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t>Özelliği:</a:t>
            </a:r>
            <a:r>
              <a:rPr lang="tr-TR" dirty="0"/>
              <a:t> Etken kapalı yarada, </a:t>
            </a:r>
            <a:r>
              <a:rPr lang="tr-TR" dirty="0" err="1" smtClean="0"/>
              <a:t>anaerop</a:t>
            </a:r>
            <a:r>
              <a:rPr lang="tr-TR" dirty="0" smtClean="0"/>
              <a:t> (oksijensiz) </a:t>
            </a:r>
            <a:r>
              <a:rPr lang="tr-TR" dirty="0"/>
              <a:t>ortamda çoğalır (paslı çivinin batması, yanık bölge). Bir kere geçirilirse yaşam boyu bağışıklık sağlanır. </a:t>
            </a:r>
            <a:r>
              <a:rPr lang="tr-TR" dirty="0" err="1"/>
              <a:t>Tetanozda</a:t>
            </a:r>
            <a:r>
              <a:rPr lang="tr-TR" dirty="0"/>
              <a:t> </a:t>
            </a:r>
            <a:r>
              <a:rPr lang="tr-TR" dirty="0" err="1"/>
              <a:t>mortalite</a:t>
            </a:r>
            <a:r>
              <a:rPr lang="tr-TR" dirty="0"/>
              <a:t> oranı %35’dir. Vücuda girdiği bölgede kızarıklık ya da enfeksiyon belirtileri oluşturmaksızın doğrudan sinir sistemini etkiler. </a:t>
            </a:r>
          </a:p>
        </p:txBody>
      </p:sp>
    </p:spTree>
    <p:extLst>
      <p:ext uri="{BB962C8B-B14F-4D97-AF65-F5344CB8AC3E}">
        <p14:creationId xmlns:p14="http://schemas.microsoft.com/office/powerpoint/2010/main" val="119631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476672"/>
            <a:ext cx="8229600" cy="5649491"/>
          </a:xfrm>
        </p:spPr>
        <p:txBody>
          <a:bodyPr>
            <a:normAutofit/>
          </a:bodyPr>
          <a:lstStyle/>
          <a:p>
            <a:endParaRPr lang="tr-TR" i="1" dirty="0" smtClean="0"/>
          </a:p>
          <a:p>
            <a:endParaRPr lang="tr-TR" i="1" dirty="0"/>
          </a:p>
          <a:p>
            <a:endParaRPr lang="tr-TR" i="1" dirty="0" smtClean="0"/>
          </a:p>
          <a:p>
            <a:r>
              <a:rPr lang="tr-TR" i="1" dirty="0" smtClean="0"/>
              <a:t>Belirti </a:t>
            </a:r>
            <a:r>
              <a:rPr lang="tr-TR" i="1" dirty="0"/>
              <a:t>ve bulguları: </a:t>
            </a:r>
            <a:r>
              <a:rPr lang="tr-TR" dirty="0"/>
              <a:t>Sırt ve omuz ağrısı,</a:t>
            </a:r>
            <a:r>
              <a:rPr lang="tr-TR" i="1" dirty="0"/>
              <a:t> </a:t>
            </a:r>
            <a:r>
              <a:rPr lang="tr-TR" dirty="0"/>
              <a:t>çene ve boyunda gerginlik ve sertlik vardır. Birkaç gün boyunca çiğnemede ve yutmada zorluk ve baş ağrısı olur. </a:t>
            </a:r>
            <a:r>
              <a:rPr lang="tr-TR" dirty="0" err="1"/>
              <a:t>Trismus</a:t>
            </a:r>
            <a:r>
              <a:rPr lang="tr-TR" dirty="0"/>
              <a:t> (ağzın açılamaması, alaycı bir gülümseme ifadesi, kaşlarda ve ağızda çarpılma) gelişir. </a:t>
            </a:r>
            <a:r>
              <a:rPr lang="tr-TR" dirty="0" err="1" smtClean="0"/>
              <a:t>Tetanik</a:t>
            </a:r>
            <a:r>
              <a:rPr lang="tr-TR" dirty="0" smtClean="0"/>
              <a:t> </a:t>
            </a:r>
            <a:r>
              <a:rPr lang="tr-TR" dirty="0"/>
              <a:t>kasılmalar sonucu </a:t>
            </a:r>
            <a:r>
              <a:rPr lang="tr-TR" dirty="0" err="1"/>
              <a:t>opistotonus</a:t>
            </a:r>
            <a:r>
              <a:rPr lang="tr-TR" dirty="0"/>
              <a:t> (tüfek tetiği) pozisyonu görülür. Solunum kasları etkilenirse solunum yolu obstrüksiyonuna neden olabilir. </a:t>
            </a:r>
          </a:p>
        </p:txBody>
      </p:sp>
    </p:spTree>
    <p:extLst>
      <p:ext uri="{BB962C8B-B14F-4D97-AF65-F5344CB8AC3E}">
        <p14:creationId xmlns:p14="http://schemas.microsoft.com/office/powerpoint/2010/main" val="3105395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Bakım </a:t>
            </a:r>
            <a:endParaRPr lang="tr-TR" dirty="0"/>
          </a:p>
        </p:txBody>
      </p:sp>
      <p:sp>
        <p:nvSpPr>
          <p:cNvPr id="3" name="İçerik Yer Tutucusu 2"/>
          <p:cNvSpPr>
            <a:spLocks noGrp="1"/>
          </p:cNvSpPr>
          <p:nvPr>
            <p:ph idx="1"/>
          </p:nvPr>
        </p:nvSpPr>
        <p:spPr/>
        <p:txBody>
          <a:bodyPr>
            <a:normAutofit/>
          </a:bodyPr>
          <a:lstStyle/>
          <a:p>
            <a:pPr lvl="0"/>
            <a:r>
              <a:rPr lang="tr-TR" dirty="0"/>
              <a:t>En az 10 gün </a:t>
            </a:r>
            <a:r>
              <a:rPr lang="tr-TR" dirty="0" smtClean="0"/>
              <a:t>penisilin </a:t>
            </a:r>
            <a:r>
              <a:rPr lang="tr-TR" dirty="0"/>
              <a:t>uygulanır.</a:t>
            </a:r>
            <a:endParaRPr lang="tr-TR" dirty="0" smtClean="0"/>
          </a:p>
          <a:p>
            <a:pPr lvl="0"/>
            <a:r>
              <a:rPr lang="tr-TR" dirty="0" smtClean="0"/>
              <a:t>Uyaranları </a:t>
            </a:r>
            <a:r>
              <a:rPr lang="tr-TR" dirty="0"/>
              <a:t>azaltmak için çocuk sessiz, sakin bir ortama alınır. </a:t>
            </a:r>
          </a:p>
          <a:p>
            <a:pPr lvl="0"/>
            <a:r>
              <a:rPr lang="tr-TR" dirty="0"/>
              <a:t>Çocuğun başında </a:t>
            </a:r>
            <a:r>
              <a:rPr lang="tr-TR" dirty="0" err="1"/>
              <a:t>endotrakeal</a:t>
            </a:r>
            <a:r>
              <a:rPr lang="tr-TR" dirty="0"/>
              <a:t> tüp, </a:t>
            </a:r>
            <a:r>
              <a:rPr lang="tr-TR" dirty="0" err="1"/>
              <a:t>aspirasyon</a:t>
            </a:r>
            <a:r>
              <a:rPr lang="tr-TR" dirty="0"/>
              <a:t> sondası, oksijen bağlantıları hazır bulundurulur. </a:t>
            </a:r>
          </a:p>
          <a:p>
            <a:pPr lvl="0"/>
            <a:r>
              <a:rPr lang="tr-TR" dirty="0"/>
              <a:t>Çocuğun beslenmesi total </a:t>
            </a:r>
            <a:r>
              <a:rPr lang="tr-TR" dirty="0" err="1"/>
              <a:t>paranteral</a:t>
            </a:r>
            <a:r>
              <a:rPr lang="tr-TR" dirty="0"/>
              <a:t> </a:t>
            </a:r>
            <a:r>
              <a:rPr lang="tr-TR" dirty="0" err="1"/>
              <a:t>nütrisyonla</a:t>
            </a:r>
            <a:r>
              <a:rPr lang="tr-TR" dirty="0"/>
              <a:t> ya da </a:t>
            </a:r>
            <a:r>
              <a:rPr lang="tr-TR" dirty="0" err="1"/>
              <a:t>gastrik</a:t>
            </a:r>
            <a:r>
              <a:rPr lang="tr-TR" dirty="0"/>
              <a:t> tüple sağlanır. </a:t>
            </a:r>
          </a:p>
          <a:p>
            <a:pPr lvl="0"/>
            <a:r>
              <a:rPr lang="tr-TR" dirty="0"/>
              <a:t>İsteme göre IV sıvı ve elektrolitler verilir.</a:t>
            </a:r>
          </a:p>
          <a:p>
            <a:endParaRPr lang="tr-T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88640"/>
            <a:ext cx="2381250" cy="192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8563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Korunma </a:t>
            </a:r>
            <a:endParaRPr lang="tr-TR" dirty="0"/>
          </a:p>
        </p:txBody>
      </p:sp>
      <p:sp>
        <p:nvSpPr>
          <p:cNvPr id="3" name="İçerik Yer Tutucusu 2"/>
          <p:cNvSpPr>
            <a:spLocks noGrp="1"/>
          </p:cNvSpPr>
          <p:nvPr>
            <p:ph idx="1"/>
          </p:nvPr>
        </p:nvSpPr>
        <p:spPr/>
        <p:txBody>
          <a:bodyPr>
            <a:normAutofit/>
          </a:bodyPr>
          <a:lstStyle/>
          <a:p>
            <a:r>
              <a:rPr lang="tr-TR" b="1" i="1" dirty="0" err="1" smtClean="0">
                <a:solidFill>
                  <a:srgbClr val="FF0000"/>
                </a:solidFill>
              </a:rPr>
              <a:t>DaBT</a:t>
            </a:r>
            <a:r>
              <a:rPr lang="tr-TR" b="1" i="1" dirty="0" smtClean="0">
                <a:solidFill>
                  <a:srgbClr val="FF0000"/>
                </a:solidFill>
              </a:rPr>
              <a:t> aşısı ile</a:t>
            </a:r>
          </a:p>
          <a:p>
            <a:r>
              <a:rPr lang="tr-TR" dirty="0" smtClean="0"/>
              <a:t>2. ayın sonu</a:t>
            </a:r>
          </a:p>
          <a:p>
            <a:r>
              <a:rPr lang="tr-TR" dirty="0" smtClean="0"/>
              <a:t>4. ayın sonu</a:t>
            </a:r>
          </a:p>
          <a:p>
            <a:r>
              <a:rPr lang="tr-TR" dirty="0" smtClean="0"/>
              <a:t>6. ayın sonu</a:t>
            </a:r>
          </a:p>
          <a:p>
            <a:r>
              <a:rPr lang="tr-TR" dirty="0" smtClean="0"/>
              <a:t>18. ayın sonu (</a:t>
            </a:r>
            <a:r>
              <a:rPr lang="tr-TR" dirty="0" err="1" smtClean="0"/>
              <a:t>rapel</a:t>
            </a:r>
            <a:r>
              <a:rPr lang="tr-TR" dirty="0" smtClean="0"/>
              <a:t>)</a:t>
            </a:r>
          </a:p>
          <a:p>
            <a:r>
              <a:rPr lang="tr-TR" dirty="0" smtClean="0"/>
              <a:t>İlkokul 1. sınıf (</a:t>
            </a:r>
            <a:r>
              <a:rPr lang="tr-TR" dirty="0" err="1" smtClean="0"/>
              <a:t>rapel</a:t>
            </a:r>
            <a:r>
              <a:rPr lang="tr-TR" dirty="0" smtClean="0"/>
              <a:t>)</a:t>
            </a:r>
          </a:p>
          <a:p>
            <a:r>
              <a:rPr lang="tr-TR" b="1" i="1" dirty="0" err="1" smtClean="0">
                <a:solidFill>
                  <a:srgbClr val="FF0000"/>
                </a:solidFill>
              </a:rPr>
              <a:t>Td</a:t>
            </a:r>
            <a:r>
              <a:rPr lang="tr-TR" b="1" i="1" dirty="0" smtClean="0">
                <a:solidFill>
                  <a:srgbClr val="FF0000"/>
                </a:solidFill>
              </a:rPr>
              <a:t> (erişkin tipi)</a:t>
            </a:r>
          </a:p>
          <a:p>
            <a:r>
              <a:rPr lang="tr-TR" dirty="0" smtClean="0"/>
              <a:t>Ortaokul 8. sınıf (</a:t>
            </a:r>
            <a:r>
              <a:rPr lang="tr-TR" dirty="0" err="1" smtClean="0"/>
              <a:t>rapel</a:t>
            </a:r>
            <a:r>
              <a:rPr lang="tr-TR" dirty="0" smtClean="0"/>
              <a:t>)</a:t>
            </a:r>
            <a:endParaRPr lang="tr-TR" dirty="0"/>
          </a:p>
        </p:txBody>
      </p:sp>
    </p:spTree>
    <p:extLst>
      <p:ext uri="{BB962C8B-B14F-4D97-AF65-F5344CB8AC3E}">
        <p14:creationId xmlns:p14="http://schemas.microsoft.com/office/powerpoint/2010/main" val="1402082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Kaynaklar </a:t>
            </a:r>
            <a:endParaRPr lang="tr-TR"/>
          </a:p>
        </p:txBody>
      </p:sp>
      <p:sp>
        <p:nvSpPr>
          <p:cNvPr id="3" name="İçerik Yer Tutucusu 2"/>
          <p:cNvSpPr>
            <a:spLocks noGrp="1"/>
          </p:cNvSpPr>
          <p:nvPr>
            <p:ph idx="1"/>
          </p:nvPr>
        </p:nvSpPr>
        <p:spPr/>
        <p:txBody>
          <a:bodyPr>
            <a:normAutofit fontScale="92500"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2258115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260648"/>
            <a:ext cx="8229600" cy="6192688"/>
          </a:xfrm>
        </p:spPr>
        <p:txBody>
          <a:bodyPr>
            <a:normAutofit/>
          </a:bodyPr>
          <a:lstStyle/>
          <a:p>
            <a:endParaRPr lang="tr-TR" i="1" dirty="0" smtClean="0"/>
          </a:p>
          <a:p>
            <a:endParaRPr lang="tr-TR" i="1" dirty="0"/>
          </a:p>
          <a:p>
            <a:r>
              <a:rPr lang="tr-TR" i="1" dirty="0" err="1" smtClean="0"/>
              <a:t>İnkübasyon</a:t>
            </a:r>
            <a:r>
              <a:rPr lang="tr-TR" i="1" dirty="0" smtClean="0"/>
              <a:t> </a:t>
            </a:r>
            <a:r>
              <a:rPr lang="tr-TR" i="1" dirty="0"/>
              <a:t>süresi:</a:t>
            </a:r>
            <a:r>
              <a:rPr lang="tr-TR" dirty="0"/>
              <a:t> 7-14 gündür (3 ile 36 gün arasında değişebilmektedir). </a:t>
            </a:r>
          </a:p>
          <a:p>
            <a:r>
              <a:rPr lang="tr-TR" i="1" dirty="0"/>
              <a:t>Bulaşma şekli:</a:t>
            </a:r>
            <a:r>
              <a:rPr lang="tr-TR" dirty="0"/>
              <a:t> Hasta bireylerin ağız ve boğaz salgılarıyla ve damlacıklarıyla, dışkılarının karıştığı su ve besinlerle bulaşır. </a:t>
            </a:r>
          </a:p>
          <a:p>
            <a:r>
              <a:rPr lang="tr-TR" i="1" dirty="0"/>
              <a:t>Bulaştırıcılık süresi:</a:t>
            </a:r>
            <a:r>
              <a:rPr lang="tr-TR" dirty="0"/>
              <a:t> </a:t>
            </a:r>
            <a:r>
              <a:rPr lang="tr-TR" dirty="0" err="1"/>
              <a:t>Virus</a:t>
            </a:r>
            <a:r>
              <a:rPr lang="tr-TR" dirty="0"/>
              <a:t> klinik belirtiler başlamadan önce kısa bir süre (yaklaşık bir hafta) boğazda ve enfeksiyon sonrası 4-6 hafta gaitada bulunur. </a:t>
            </a:r>
            <a:endParaRPr lang="tr-TR" dirty="0" smtClean="0"/>
          </a:p>
          <a:p>
            <a:r>
              <a:rPr lang="tr-TR" dirty="0"/>
              <a:t>Günümüzde etkili bağışıklama ile görülüş sıklığı azalmıştır. Aşı ömür boyu bağışıklık sağlar. </a:t>
            </a:r>
            <a:r>
              <a:rPr lang="tr-TR" dirty="0" err="1"/>
              <a:t>Poliomiyelit</a:t>
            </a:r>
            <a:r>
              <a:rPr lang="tr-TR" dirty="0"/>
              <a:t>, bildirimi zorunlu </a:t>
            </a:r>
            <a:endParaRPr lang="tr-TR" dirty="0" smtClean="0"/>
          </a:p>
          <a:p>
            <a:pPr marL="0" indent="0">
              <a:buNone/>
            </a:pPr>
            <a:r>
              <a:rPr lang="tr-TR" dirty="0"/>
              <a:t> </a:t>
            </a:r>
            <a:r>
              <a:rPr lang="tr-TR" dirty="0" smtClean="0"/>
              <a:t>   hastalıklar </a:t>
            </a:r>
            <a:r>
              <a:rPr lang="tr-TR" dirty="0"/>
              <a:t>arasındadır</a:t>
            </a:r>
            <a:r>
              <a:rPr lang="tr-TR" dirty="0" smtClean="0"/>
              <a:t>.</a:t>
            </a:r>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5157192"/>
            <a:ext cx="1981200" cy="146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7892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457200" y="908720"/>
            <a:ext cx="8229600" cy="5217443"/>
          </a:xfrm>
        </p:spPr>
        <p:txBody>
          <a:bodyPr>
            <a:normAutofit/>
          </a:bodyPr>
          <a:lstStyle/>
          <a:p>
            <a:r>
              <a:rPr lang="tr-TR" b="1" i="1" dirty="0" err="1" smtClean="0">
                <a:solidFill>
                  <a:srgbClr val="FF0000"/>
                </a:solidFill>
              </a:rPr>
              <a:t>İnaktif</a:t>
            </a:r>
            <a:r>
              <a:rPr lang="tr-TR" b="1" i="1" dirty="0" smtClean="0">
                <a:solidFill>
                  <a:srgbClr val="FF0000"/>
                </a:solidFill>
              </a:rPr>
              <a:t> </a:t>
            </a:r>
            <a:r>
              <a:rPr lang="tr-TR" b="1" i="1" dirty="0" err="1" smtClean="0">
                <a:solidFill>
                  <a:srgbClr val="FF0000"/>
                </a:solidFill>
              </a:rPr>
              <a:t>polio</a:t>
            </a:r>
            <a:r>
              <a:rPr lang="tr-TR" b="1" i="1" dirty="0" smtClean="0">
                <a:solidFill>
                  <a:srgbClr val="FF0000"/>
                </a:solidFill>
              </a:rPr>
              <a:t> aşısı (İPA)</a:t>
            </a:r>
          </a:p>
          <a:p>
            <a:r>
              <a:rPr lang="tr-TR" dirty="0" smtClean="0"/>
              <a:t>2. ayın sonu</a:t>
            </a:r>
          </a:p>
          <a:p>
            <a:r>
              <a:rPr lang="tr-TR" dirty="0" smtClean="0"/>
              <a:t>4. ayın sonu</a:t>
            </a:r>
          </a:p>
          <a:p>
            <a:r>
              <a:rPr lang="tr-TR" dirty="0" smtClean="0"/>
              <a:t>6. ayın sonu</a:t>
            </a:r>
          </a:p>
          <a:p>
            <a:r>
              <a:rPr lang="tr-TR" dirty="0" smtClean="0"/>
              <a:t>18-24 aylar (</a:t>
            </a:r>
            <a:r>
              <a:rPr lang="tr-TR" dirty="0" err="1" smtClean="0"/>
              <a:t>rapel</a:t>
            </a:r>
            <a:r>
              <a:rPr lang="tr-TR" dirty="0" smtClean="0"/>
              <a:t>-pekiştirme dozu)</a:t>
            </a:r>
          </a:p>
          <a:p>
            <a:r>
              <a:rPr lang="tr-TR" dirty="0" smtClean="0"/>
              <a:t>İlköğretim 1. sınıf </a:t>
            </a:r>
            <a:r>
              <a:rPr lang="tr-TR" dirty="0"/>
              <a:t>(</a:t>
            </a:r>
            <a:r>
              <a:rPr lang="tr-TR" dirty="0" err="1"/>
              <a:t>rapel</a:t>
            </a:r>
            <a:r>
              <a:rPr lang="tr-TR" dirty="0"/>
              <a:t>-pekiştirme dozu</a:t>
            </a:r>
            <a:r>
              <a:rPr lang="tr-TR" dirty="0" smtClean="0"/>
              <a:t>)</a:t>
            </a:r>
          </a:p>
          <a:p>
            <a:r>
              <a:rPr lang="tr-TR" b="1" i="1" dirty="0" smtClean="0">
                <a:solidFill>
                  <a:srgbClr val="FF0000"/>
                </a:solidFill>
              </a:rPr>
              <a:t>Oral </a:t>
            </a:r>
            <a:r>
              <a:rPr lang="tr-TR" b="1" i="1" dirty="0" err="1" smtClean="0">
                <a:solidFill>
                  <a:srgbClr val="FF0000"/>
                </a:solidFill>
              </a:rPr>
              <a:t>polio</a:t>
            </a:r>
            <a:r>
              <a:rPr lang="tr-TR" b="1" i="1" dirty="0" smtClean="0">
                <a:solidFill>
                  <a:srgbClr val="FF0000"/>
                </a:solidFill>
              </a:rPr>
              <a:t> aşısı (OPA)</a:t>
            </a:r>
          </a:p>
          <a:p>
            <a:r>
              <a:rPr lang="tr-TR" dirty="0" smtClean="0"/>
              <a:t>6. ayın sonu</a:t>
            </a:r>
          </a:p>
          <a:p>
            <a:r>
              <a:rPr lang="tr-TR" dirty="0" smtClean="0"/>
              <a:t>18-24 aylar</a:t>
            </a:r>
          </a:p>
          <a:p>
            <a:endParaRPr lang="tr-TR" dirty="0"/>
          </a:p>
        </p:txBody>
      </p:sp>
    </p:spTree>
    <p:extLst>
      <p:ext uri="{BB962C8B-B14F-4D97-AF65-F5344CB8AC3E}">
        <p14:creationId xmlns:p14="http://schemas.microsoft.com/office/powerpoint/2010/main" val="643375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260648"/>
            <a:ext cx="8229600" cy="6192688"/>
          </a:xfrm>
        </p:spPr>
        <p:txBody>
          <a:bodyPr>
            <a:normAutofit/>
          </a:bodyPr>
          <a:lstStyle/>
          <a:p>
            <a:endParaRPr lang="tr-TR" i="1" dirty="0" smtClean="0"/>
          </a:p>
          <a:p>
            <a:endParaRPr lang="tr-TR" i="1" dirty="0"/>
          </a:p>
          <a:p>
            <a:r>
              <a:rPr lang="tr-TR" i="1" dirty="0" smtClean="0"/>
              <a:t>Belirti </a:t>
            </a:r>
            <a:r>
              <a:rPr lang="tr-TR" i="1" dirty="0"/>
              <a:t>ve bulguları: İlk bulgular </a:t>
            </a:r>
            <a:r>
              <a:rPr lang="tr-TR" dirty="0"/>
              <a:t>ateş, baş ağrısı ve boğaz ağrısıdır. Birkaç günlük iyileşme döneminden  sonra </a:t>
            </a:r>
            <a:r>
              <a:rPr lang="tr-TR" dirty="0" smtClean="0"/>
              <a:t>menenjit </a:t>
            </a:r>
            <a:r>
              <a:rPr lang="tr-TR" dirty="0"/>
              <a:t>bulguları (ateş, baş ağrısı, ense sertliği, bulantı, kusma) ortaya çıkar. Paralizi büyük kas gruplarını tutar ve asimetriktir. Paralizide iyileşme 6 ay sonra başlar ve 18 aya kadar sürebilir</a:t>
            </a:r>
            <a:r>
              <a:rPr lang="tr-TR" dirty="0" smtClean="0"/>
              <a:t>.</a:t>
            </a:r>
          </a:p>
          <a:p>
            <a:r>
              <a:rPr lang="tr-TR" i="1" dirty="0"/>
              <a:t>Komplikasyonlar:</a:t>
            </a:r>
            <a:r>
              <a:rPr lang="tr-TR" dirty="0"/>
              <a:t>  Kalıcı paralizi, solunum </a:t>
            </a:r>
            <a:r>
              <a:rPr lang="tr-TR" dirty="0" smtClean="0"/>
              <a:t>durması, </a:t>
            </a:r>
            <a:r>
              <a:rPr lang="tr-TR" dirty="0"/>
              <a:t>hipertansiyon, </a:t>
            </a:r>
            <a:r>
              <a:rPr lang="tr-TR" dirty="0" smtClean="0"/>
              <a:t>menenjit</a:t>
            </a:r>
            <a:r>
              <a:rPr lang="tr-TR" dirty="0"/>
              <a:t>, </a:t>
            </a:r>
            <a:endParaRPr lang="tr-TR" dirty="0" smtClean="0"/>
          </a:p>
          <a:p>
            <a:pPr marL="0" indent="0">
              <a:buNone/>
            </a:pPr>
            <a:r>
              <a:rPr lang="tr-TR" dirty="0"/>
              <a:t> </a:t>
            </a:r>
            <a:r>
              <a:rPr lang="tr-TR" dirty="0" smtClean="0"/>
              <a:t>   böbrek </a:t>
            </a:r>
            <a:r>
              <a:rPr lang="tr-TR" dirty="0"/>
              <a:t>taşları oluşabilir. </a:t>
            </a:r>
          </a:p>
        </p:txBody>
      </p:sp>
    </p:spTree>
    <p:extLst>
      <p:ext uri="{BB962C8B-B14F-4D97-AF65-F5344CB8AC3E}">
        <p14:creationId xmlns:p14="http://schemas.microsoft.com/office/powerpoint/2010/main" val="3551597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5" name="Metin Yer Tutucusu 4"/>
          <p:cNvSpPr>
            <a:spLocks noGrp="1"/>
          </p:cNvSpPr>
          <p:nvPr>
            <p:ph type="body" sz="half" idx="1"/>
          </p:nvPr>
        </p:nvSpPr>
        <p:spPr/>
        <p:txBody>
          <a:bodyPr>
            <a:normAutofit/>
          </a:bodyPr>
          <a:lstStyle/>
          <a:p>
            <a:endParaRPr lang="tr-TR" dirty="0"/>
          </a:p>
        </p:txBody>
      </p:sp>
      <p:sp>
        <p:nvSpPr>
          <p:cNvPr id="3" name="İçerik Yer Tutucusu 2"/>
          <p:cNvSpPr>
            <a:spLocks noGrp="1"/>
          </p:cNvSpPr>
          <p:nvPr>
            <p:ph sz="half" idx="2"/>
          </p:nvPr>
        </p:nvSpPr>
        <p:spPr>
          <a:xfrm>
            <a:off x="4648200" y="1196752"/>
            <a:ext cx="4038600" cy="4670648"/>
          </a:xfrm>
        </p:spPr>
        <p:txBody>
          <a:bodyPr>
            <a:normAutofit/>
          </a:bodyPr>
          <a:lstStyle/>
          <a:p>
            <a:r>
              <a:rPr lang="tr-TR" dirty="0"/>
              <a:t>Tedavi destekleyicidir. Yatak istirahati önerilir. Ağrı için sıcak kompresler uygulanabilir. Spazm ve ağrı olmadığında pasif </a:t>
            </a:r>
            <a:r>
              <a:rPr lang="tr-TR" dirty="0" smtClean="0"/>
              <a:t>egzersizleri </a:t>
            </a:r>
            <a:r>
              <a:rPr lang="tr-TR" dirty="0"/>
              <a:t>yaptırılır. Solunum kasları etkilendiyse çocuk </a:t>
            </a:r>
            <a:r>
              <a:rPr lang="tr-TR" dirty="0" smtClean="0"/>
              <a:t>solunum cihazına </a:t>
            </a:r>
            <a:r>
              <a:rPr lang="tr-TR" dirty="0"/>
              <a:t>bağlanabilir. </a:t>
            </a:r>
          </a:p>
        </p:txBody>
      </p:sp>
    </p:spTree>
    <p:extLst>
      <p:ext uri="{BB962C8B-B14F-4D97-AF65-F5344CB8AC3E}">
        <p14:creationId xmlns:p14="http://schemas.microsoft.com/office/powerpoint/2010/main" val="1033003563"/>
      </p:ext>
    </p:extLst>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Bakım </a:t>
            </a:r>
            <a:endParaRPr lang="tr-TR" dirty="0"/>
          </a:p>
        </p:txBody>
      </p:sp>
      <p:sp>
        <p:nvSpPr>
          <p:cNvPr id="3" name="İçerik Yer Tutucusu 2"/>
          <p:cNvSpPr>
            <a:spLocks noGrp="1"/>
          </p:cNvSpPr>
          <p:nvPr>
            <p:ph idx="1"/>
          </p:nvPr>
        </p:nvSpPr>
        <p:spPr/>
        <p:txBody>
          <a:bodyPr>
            <a:normAutofit/>
          </a:bodyPr>
          <a:lstStyle/>
          <a:p>
            <a:pPr lvl="0"/>
            <a:r>
              <a:rPr lang="tr-TR" dirty="0"/>
              <a:t>Standart ve havayolu bulaşma önlemleri alınır. </a:t>
            </a:r>
          </a:p>
          <a:p>
            <a:pPr lvl="0"/>
            <a:r>
              <a:rPr lang="tr-TR" dirty="0"/>
              <a:t>Çocuğun yatakta istirahat etmesi sağlanır.</a:t>
            </a:r>
          </a:p>
          <a:p>
            <a:pPr lvl="0"/>
            <a:r>
              <a:rPr lang="tr-TR" dirty="0"/>
              <a:t>Çocuğa pasif </a:t>
            </a:r>
            <a:r>
              <a:rPr lang="tr-TR" dirty="0" smtClean="0"/>
              <a:t>egzersizleri </a:t>
            </a:r>
            <a:r>
              <a:rPr lang="tr-TR" dirty="0"/>
              <a:t>yaptırılır.</a:t>
            </a:r>
          </a:p>
          <a:p>
            <a:pPr lvl="0"/>
            <a:r>
              <a:rPr lang="tr-TR" dirty="0"/>
              <a:t>Basınç </a:t>
            </a:r>
            <a:r>
              <a:rPr lang="tr-TR" dirty="0" smtClean="0"/>
              <a:t>yarası, </a:t>
            </a:r>
            <a:r>
              <a:rPr lang="tr-TR" dirty="0" err="1" smtClean="0"/>
              <a:t>kontraktür</a:t>
            </a:r>
            <a:r>
              <a:rPr lang="tr-TR" dirty="0" smtClean="0"/>
              <a:t> (kas sertliği) gelişimini </a:t>
            </a:r>
            <a:r>
              <a:rPr lang="tr-TR" dirty="0"/>
              <a:t>önlemek için çocuğa uygun pozisyon verilir.</a:t>
            </a:r>
          </a:p>
          <a:p>
            <a:pPr lvl="0"/>
            <a:r>
              <a:rPr lang="tr-TR" dirty="0"/>
              <a:t>Solunum problemleri (zor konuşma, etkisiz öksürme, nefesi tutamama, </a:t>
            </a:r>
            <a:r>
              <a:rPr lang="tr-TR" dirty="0" err="1"/>
              <a:t>yüzeyel</a:t>
            </a:r>
            <a:r>
              <a:rPr lang="tr-TR" dirty="0"/>
              <a:t> ve hızlı solunum gibi) izlenir. </a:t>
            </a:r>
            <a:r>
              <a:rPr lang="tr-TR" dirty="0" err="1"/>
              <a:t>Trakeostomi</a:t>
            </a:r>
            <a:r>
              <a:rPr lang="tr-TR" dirty="0"/>
              <a:t> seti çocuğun yanında hazır bulundurulur. </a:t>
            </a:r>
          </a:p>
          <a:p>
            <a:endParaRPr lang="tr-TR" dirty="0"/>
          </a:p>
        </p:txBody>
      </p:sp>
    </p:spTree>
    <p:extLst>
      <p:ext uri="{BB962C8B-B14F-4D97-AF65-F5344CB8AC3E}">
        <p14:creationId xmlns:p14="http://schemas.microsoft.com/office/powerpoint/2010/main" val="3627925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x-none" b="1"/>
              <a:t>VİRAL </a:t>
            </a:r>
            <a:r>
              <a:rPr lang="x-none" b="1" smtClean="0"/>
              <a:t>HEPATİTLER</a:t>
            </a:r>
            <a:endParaRPr lang="tr-TR" dirty="0"/>
          </a:p>
        </p:txBody>
      </p:sp>
      <p:sp>
        <p:nvSpPr>
          <p:cNvPr id="3" name="İçerik Yer Tutucusu 2"/>
          <p:cNvSpPr>
            <a:spLocks noGrp="1"/>
          </p:cNvSpPr>
          <p:nvPr>
            <p:ph idx="1"/>
          </p:nvPr>
        </p:nvSpPr>
        <p:spPr>
          <a:xfrm>
            <a:off x="251520" y="1600200"/>
            <a:ext cx="8712968" cy="4925144"/>
          </a:xfrm>
        </p:spPr>
        <p:txBody>
          <a:bodyPr>
            <a:normAutofit/>
          </a:bodyPr>
          <a:lstStyle/>
          <a:p>
            <a:r>
              <a:rPr lang="tr-TR" dirty="0"/>
              <a:t>Karaciğer </a:t>
            </a:r>
            <a:r>
              <a:rPr lang="tr-TR" dirty="0" err="1"/>
              <a:t>parankim</a:t>
            </a:r>
            <a:r>
              <a:rPr lang="tr-TR" dirty="0"/>
              <a:t> dokusunda yaygın enfeksiyon ve nekroza yol açan </a:t>
            </a:r>
            <a:r>
              <a:rPr lang="tr-TR" dirty="0" err="1"/>
              <a:t>viral</a:t>
            </a:r>
            <a:r>
              <a:rPr lang="tr-TR" dirty="0"/>
              <a:t> hastalıklardır. </a:t>
            </a:r>
            <a:endParaRPr lang="tr-TR" dirty="0" smtClean="0"/>
          </a:p>
          <a:p>
            <a:r>
              <a:rPr lang="tr-TR" dirty="0"/>
              <a:t>Hastalığa neden olan </a:t>
            </a:r>
            <a:r>
              <a:rPr lang="tr-TR" dirty="0" err="1"/>
              <a:t>viruslar</a:t>
            </a:r>
            <a:r>
              <a:rPr lang="tr-TR" dirty="0"/>
              <a:t>; Hepatit A </a:t>
            </a:r>
            <a:r>
              <a:rPr lang="tr-TR" dirty="0" err="1"/>
              <a:t>virusu</a:t>
            </a:r>
            <a:r>
              <a:rPr lang="tr-TR" dirty="0"/>
              <a:t> (HAV), Hepatit B </a:t>
            </a:r>
            <a:r>
              <a:rPr lang="tr-TR" dirty="0" err="1"/>
              <a:t>virusu</a:t>
            </a:r>
            <a:r>
              <a:rPr lang="tr-TR" dirty="0"/>
              <a:t> (HBV), Hepatit C </a:t>
            </a:r>
            <a:r>
              <a:rPr lang="tr-TR" dirty="0" err="1"/>
              <a:t>virusu</a:t>
            </a:r>
            <a:r>
              <a:rPr lang="tr-TR" dirty="0"/>
              <a:t> </a:t>
            </a:r>
            <a:r>
              <a:rPr lang="tr-TR" dirty="0" smtClean="0"/>
              <a:t>(HCV</a:t>
            </a:r>
            <a:r>
              <a:rPr lang="tr-TR" dirty="0"/>
              <a:t>), Hepatit D </a:t>
            </a:r>
            <a:r>
              <a:rPr lang="tr-TR" dirty="0" err="1"/>
              <a:t>virusu</a:t>
            </a:r>
            <a:r>
              <a:rPr lang="tr-TR" dirty="0"/>
              <a:t> (HDV) ve Hepatit E </a:t>
            </a:r>
            <a:r>
              <a:rPr lang="tr-TR" dirty="0" err="1"/>
              <a:t>virusu</a:t>
            </a:r>
            <a:r>
              <a:rPr lang="tr-TR" dirty="0"/>
              <a:t> (HEV) ve Hepatit G </a:t>
            </a:r>
            <a:r>
              <a:rPr lang="tr-TR" dirty="0" err="1"/>
              <a:t>virusu</a:t>
            </a:r>
            <a:r>
              <a:rPr lang="tr-TR" dirty="0"/>
              <a:t> (HGV)’dur.</a:t>
            </a:r>
          </a:p>
          <a:p>
            <a:r>
              <a:rPr lang="tr-TR" dirty="0"/>
              <a:t>Hepatit A ve Hepatit E </a:t>
            </a:r>
            <a:r>
              <a:rPr lang="tr-TR" dirty="0" err="1"/>
              <a:t>virusu</a:t>
            </a:r>
            <a:r>
              <a:rPr lang="tr-TR" dirty="0"/>
              <a:t> </a:t>
            </a:r>
            <a:r>
              <a:rPr lang="tr-TR" dirty="0" err="1"/>
              <a:t>kontamine</a:t>
            </a:r>
            <a:r>
              <a:rPr lang="tr-TR" dirty="0"/>
              <a:t> gıda ve su ile alınır (</a:t>
            </a:r>
            <a:r>
              <a:rPr lang="tr-TR" dirty="0" err="1"/>
              <a:t>fekal</a:t>
            </a:r>
            <a:r>
              <a:rPr lang="tr-TR" dirty="0"/>
              <a:t>/oral yol). Hepatit B, kan ya da vücut sıvıları ile bulaşır. Yaygın olarak cinsel ilişki sırasında ve anneden bebeğe  (plasenta yolu ile) geçiş söz konusudur. </a:t>
            </a:r>
          </a:p>
        </p:txBody>
      </p:sp>
    </p:spTree>
    <p:extLst>
      <p:ext uri="{BB962C8B-B14F-4D97-AF65-F5344CB8AC3E}">
        <p14:creationId xmlns:p14="http://schemas.microsoft.com/office/powerpoint/2010/main" val="4098234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260648"/>
            <a:ext cx="8229600" cy="6336704"/>
          </a:xfrm>
        </p:spPr>
        <p:txBody>
          <a:bodyPr>
            <a:normAutofit/>
          </a:bodyPr>
          <a:lstStyle/>
          <a:p>
            <a:endParaRPr lang="tr-TR" dirty="0" smtClean="0"/>
          </a:p>
          <a:p>
            <a:endParaRPr lang="tr-TR" dirty="0"/>
          </a:p>
          <a:p>
            <a:r>
              <a:rPr lang="tr-TR" dirty="0" err="1" smtClean="0"/>
              <a:t>Viral</a:t>
            </a:r>
            <a:r>
              <a:rPr lang="tr-TR" dirty="0" smtClean="0"/>
              <a:t> </a:t>
            </a:r>
            <a:r>
              <a:rPr lang="tr-TR" dirty="0"/>
              <a:t>hepatitlerde </a:t>
            </a:r>
            <a:r>
              <a:rPr lang="tr-TR" dirty="0" err="1"/>
              <a:t>inkübasyon</a:t>
            </a:r>
            <a:r>
              <a:rPr lang="tr-TR" dirty="0"/>
              <a:t> süresi</a:t>
            </a:r>
            <a:r>
              <a:rPr lang="tr-TR" i="1" dirty="0"/>
              <a:t> </a:t>
            </a:r>
            <a:r>
              <a:rPr lang="tr-TR" dirty="0"/>
              <a:t>30-180 gün arasında değişmektedir</a:t>
            </a:r>
            <a:r>
              <a:rPr lang="tr-TR" dirty="0" smtClean="0"/>
              <a:t>.</a:t>
            </a:r>
            <a:endParaRPr lang="tr-TR" dirty="0"/>
          </a:p>
          <a:p>
            <a:r>
              <a:rPr lang="tr-TR" b="1" dirty="0"/>
              <a:t>Klinik Belirtiler ve Bulgular</a:t>
            </a:r>
            <a:endParaRPr lang="tr-TR" dirty="0"/>
          </a:p>
          <a:p>
            <a:pPr marL="0" indent="0">
              <a:buNone/>
            </a:pPr>
            <a:r>
              <a:rPr lang="tr-TR" dirty="0"/>
              <a:t>2 aşaması vardır: </a:t>
            </a:r>
          </a:p>
          <a:p>
            <a:pPr lvl="0"/>
            <a:r>
              <a:rPr lang="tr-TR" dirty="0" err="1" smtClean="0"/>
              <a:t>İktersiz</a:t>
            </a:r>
            <a:r>
              <a:rPr lang="tr-TR" dirty="0" smtClean="0"/>
              <a:t> (</a:t>
            </a:r>
            <a:r>
              <a:rPr lang="tr-TR" dirty="0" err="1" smtClean="0"/>
              <a:t>sarılıksız</a:t>
            </a:r>
            <a:r>
              <a:rPr lang="tr-TR" dirty="0" smtClean="0"/>
              <a:t>) </a:t>
            </a:r>
            <a:r>
              <a:rPr lang="tr-TR" dirty="0"/>
              <a:t>Dönem: 5-7 gün sürer. Belirtiler bulantı, kusma, iştahsızlık, halsizlik ve </a:t>
            </a:r>
            <a:r>
              <a:rPr lang="tr-TR" dirty="0" smtClean="0"/>
              <a:t>karaciğer-dalak büyümesidir. </a:t>
            </a:r>
            <a:endParaRPr lang="tr-TR" dirty="0"/>
          </a:p>
          <a:p>
            <a:pPr lvl="0"/>
            <a:r>
              <a:rPr lang="tr-TR" dirty="0" err="1" smtClean="0"/>
              <a:t>İkterik</a:t>
            </a:r>
            <a:r>
              <a:rPr lang="tr-TR" dirty="0" smtClean="0"/>
              <a:t> (sarılık) </a:t>
            </a:r>
            <a:r>
              <a:rPr lang="tr-TR" dirty="0"/>
              <a:t>Dönem: İdrar ve gaitada koyulaşma, </a:t>
            </a:r>
            <a:r>
              <a:rPr lang="tr-TR" dirty="0" err="1"/>
              <a:t>sklera</a:t>
            </a:r>
            <a:r>
              <a:rPr lang="tr-TR" dirty="0"/>
              <a:t> ve deride sarılık vardır. Yaklaşık 4 hafta sürer. </a:t>
            </a:r>
          </a:p>
        </p:txBody>
      </p:sp>
    </p:spTree>
    <p:extLst>
      <p:ext uri="{BB962C8B-B14F-4D97-AF65-F5344CB8AC3E}">
        <p14:creationId xmlns:p14="http://schemas.microsoft.com/office/powerpoint/2010/main" val="1155655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244</TotalTime>
  <Words>1475</Words>
  <Application>Microsoft Office PowerPoint</Application>
  <PresentationFormat>Ekran Gösterisi (4:3)</PresentationFormat>
  <Paragraphs>123</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Calibri</vt:lpstr>
      <vt:lpstr>Constantia</vt:lpstr>
      <vt:lpstr>Wingdings 2</vt:lpstr>
      <vt:lpstr>Akış</vt:lpstr>
      <vt:lpstr>ÇOCUKLARDA DİĞER ENFEKSİYON HASTALIKLARI</vt:lpstr>
      <vt:lpstr>Poliomiyelit  (Çocuk felci)</vt:lpstr>
      <vt:lpstr>PowerPoint Sunusu</vt:lpstr>
      <vt:lpstr>PowerPoint Sunusu</vt:lpstr>
      <vt:lpstr>PowerPoint Sunusu</vt:lpstr>
      <vt:lpstr>PowerPoint Sunusu</vt:lpstr>
      <vt:lpstr>Bakım </vt:lpstr>
      <vt:lpstr>VİRAL HEPATİTLER</vt:lpstr>
      <vt:lpstr>PowerPoint Sunusu</vt:lpstr>
      <vt:lpstr>PowerPoint Sunusu</vt:lpstr>
      <vt:lpstr>PowerPoint Sunusu</vt:lpstr>
      <vt:lpstr>Difteri (kuşpalazı)</vt:lpstr>
      <vt:lpstr>PowerPoint Sunusu</vt:lpstr>
      <vt:lpstr>PowerPoint Sunusu</vt:lpstr>
      <vt:lpstr>PowerPoint Sunusu</vt:lpstr>
      <vt:lpstr>Boğmaca (Pertussis)</vt:lpstr>
      <vt:lpstr>PowerPoint Sunusu</vt:lpstr>
      <vt:lpstr>PowerPoint Sunusu</vt:lpstr>
      <vt:lpstr>Bakım </vt:lpstr>
      <vt:lpstr>Tetanoz  (Lockjaw)</vt:lpstr>
      <vt:lpstr>PowerPoint Sunusu</vt:lpstr>
      <vt:lpstr>PowerPoint Sunusu</vt:lpstr>
      <vt:lpstr>Bakım </vt:lpstr>
      <vt:lpstr>Korunma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SOLUNUM SİSTEMİ ENFEKSİYONLARI</dc:title>
  <dc:creator>ED</dc:creator>
  <cp:lastModifiedBy>Ender Durualp</cp:lastModifiedBy>
  <cp:revision>30</cp:revision>
  <dcterms:created xsi:type="dcterms:W3CDTF">2012-11-22T17:36:28Z</dcterms:created>
  <dcterms:modified xsi:type="dcterms:W3CDTF">2020-09-16T13:39:32Z</dcterms:modified>
</cp:coreProperties>
</file>