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6A0E95-3C57-28AE-AB29-134128FD3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453F7F7-46B8-852A-10D4-BD2B9A244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C8F7091-664D-E8A4-6BC8-D8F433CAF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4DB2-1DA6-4753-853A-1AA88C45AECA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60B4F2-387F-DC88-C8F1-E4CF54098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7878CA4-89E9-F534-4D1F-AD79525C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7670-7890-4AD1-AEE1-8746F3A397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22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FA8202-3D4D-A4E3-0E68-4C422BF7A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B73700F-7ABC-3A00-3128-1CA581BA0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F8F400-92F2-4FCB-72F5-C320FB66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4DB2-1DA6-4753-853A-1AA88C45AECA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C8E806-DC06-D5DE-7E69-E24780349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4ABB8D8-9B15-39ED-683A-F7249517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7670-7890-4AD1-AEE1-8746F3A397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223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A2F57F1-68AD-1A9A-8F1E-28AE605E7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9ED54B3-8BF1-1722-F70B-EDA72DFE8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56A065-0364-D7BE-3E16-66291AE1C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4DB2-1DA6-4753-853A-1AA88C45AECA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047642-14C9-8F1E-EF22-809EB79CD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1ACF53-9792-26CC-BFDA-44273B90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7670-7890-4AD1-AEE1-8746F3A397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20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8847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559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44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30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5484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523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6042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0228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D96372-E394-DBEE-68C5-C739A9C7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7DA694-4E14-FD7A-1580-CD4EC7F0C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C82420-9DEA-CA75-001D-8B705D10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4DB2-1DA6-4753-853A-1AA88C45AECA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84C9626-1926-E99C-E5EC-17F7A07C1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D36A6B4-FE17-E3CB-2E14-10DDE1B2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7670-7890-4AD1-AEE1-8746F3A397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747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3233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0855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69932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806533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8293467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244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785367" y="1131767"/>
            <a:ext cx="7784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4300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801467" y="1029200"/>
            <a:ext cx="7776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01467" y="3314401"/>
            <a:ext cx="777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8442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547233" y="1402600"/>
            <a:ext cx="7095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92652" rtl="0">
              <a:spcBef>
                <a:spcPts val="800"/>
              </a:spcBef>
              <a:spcAft>
                <a:spcPts val="0"/>
              </a:spcAft>
              <a:buSzPts val="3400"/>
              <a:buFont typeface="Abril Fatface"/>
              <a:buChar char="▫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1219170" lvl="1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828754" lvl="2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2438339" lvl="3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3047924" lvl="4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3657509" lvl="5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4267093" lvl="6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4876678" lvl="7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5486263" lvl="8" indent="-592652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3387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483800" y="799933"/>
            <a:ext cx="5354800" cy="4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▫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783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6975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7088584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94796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70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FE4E42-C899-2E39-A511-D9146740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BF7CCAA-C1EE-E55C-F04A-A7ACFD111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651EC5-020B-A573-7E45-D729ACB69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4DB2-1DA6-4753-853A-1AA88C45AECA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B54F76C-18D1-7CFA-8C11-902B97BD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025A07-E2D5-4F0A-8351-E1238548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7670-7890-4AD1-AEE1-8746F3A397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55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225662-F418-1A9F-F0BB-37D09712F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44B051-47A9-6678-61A2-978A16569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D082582-8B96-B5EB-4801-2F61D03B7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FED6645-BF81-8506-5ED7-D7A2F5FE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4DB2-1DA6-4753-853A-1AA88C45AECA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A985682-4C32-165D-47C5-837FFF82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844D6B8-8904-9FB3-A6E0-6D5B467E7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7670-7890-4AD1-AEE1-8746F3A397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84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D5C520-B1D9-9D03-94EB-7D84FC99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1218983-6BD1-AB65-D3A2-C025D229E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5E1BD44-C6A2-F21F-5A70-FB7933A74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10DF461-8633-4931-189C-68BA403D42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D73C647-4B3C-8824-389F-24C8F3DA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019C35D-F238-68A7-A958-5EA161283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4DB2-1DA6-4753-853A-1AA88C45AECA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2E154CD-BBE6-D9D2-855C-E55E2F6F1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99591A1-1565-348C-71B6-5CECFA15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7670-7890-4AD1-AEE1-8746F3A397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573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9FDA39-855A-EB3F-E74F-5657D1A22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C122099-5ACF-6429-0A8A-1DC447298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4DB2-1DA6-4753-853A-1AA88C45AECA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41379AC-39FC-B2DE-38F2-F6B3F9BB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8CC2DBF-1670-29EC-DEB7-F67060FE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7670-7890-4AD1-AEE1-8746F3A397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79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7D7FCF0-8885-A322-A8FB-DAF64669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4DB2-1DA6-4753-853A-1AA88C45AECA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2F80CB6-2143-BA6C-B6FF-C06B9312F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C7C2E9-8BD9-9E35-BE32-7EE5F44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7670-7890-4AD1-AEE1-8746F3A397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973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C6EDB6-FE08-A8D7-7968-9433686F1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A9E183-A805-72CD-CD66-B5470DECF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5D934CA-1792-7EFE-499E-1BEBDD414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04FD110-6A74-D150-E8BB-66C679DF2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4DB2-1DA6-4753-853A-1AA88C45AECA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43C9A03-78CE-8337-AB7B-A3E570E45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8DF7A88-825F-DA50-A257-85E08518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7670-7890-4AD1-AEE1-8746F3A397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426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6037BD-8B09-B0DE-A285-2E6CF5AF1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8447E73-8AAF-FBE8-6F56-572B155955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61919EE-826E-5C92-BB58-67850FA6E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B521E76-106C-6F93-E55F-DA3E03C5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4DB2-1DA6-4753-853A-1AA88C45AECA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26D879A-612E-8311-115D-E6B147508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E8A3F77-6298-1C7D-B43C-93927645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7670-7890-4AD1-AEE1-8746F3A397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911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1853BF8-A74B-07D4-1673-58D5246C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79F1810-74FF-2E9F-34ED-B71794E3D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2AC6538-ECDE-0F93-7291-4288C572B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14DB2-1DA6-4753-853A-1AA88C45AECA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CF6A396-5D46-852D-C67B-71C3BC49B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131BAE0-764D-8B85-3905-B42C38813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57670-7890-4AD1-AEE1-8746F3A397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001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3787-D3DC-45D5-B56C-69A6C1B7972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254B-239C-4179-BDCB-5F38BC1EE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193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494932C-C284-4FD5-AE78-BD3890EE7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DAVRANIŞSAL CEVAPLAR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43B973-97D8-4E3D-AA27-29418D5B3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Davranışsal cevaplar duygusal motivasyon ve öğrenme ile ilişkilidir.</a:t>
            </a:r>
            <a:r>
              <a:rPr lang="en-US" dirty="0"/>
              <a:t> </a:t>
            </a:r>
            <a:endParaRPr lang="tr-TR" dirty="0"/>
          </a:p>
          <a:p>
            <a:r>
              <a:rPr lang="tr-TR" dirty="0"/>
              <a:t>Emin olunmayan bir durum karşısında bir çok davranışsal cevap mevcuttur:</a:t>
            </a:r>
          </a:p>
          <a:p>
            <a:pPr marL="609585" indent="-609585">
              <a:buFont typeface="+mj-lt"/>
              <a:buAutoNum type="arabicPeriod"/>
            </a:pPr>
            <a:r>
              <a:rPr lang="tr-TR" dirty="0"/>
              <a:t>Kaçınma</a:t>
            </a:r>
          </a:p>
          <a:p>
            <a:pPr marL="609585" indent="-609585">
              <a:buFont typeface="+mj-lt"/>
              <a:buAutoNum type="arabicPeriod"/>
            </a:pPr>
            <a:r>
              <a:rPr lang="tr-TR" dirty="0"/>
              <a:t>Püskürtme (Saldırı)</a:t>
            </a:r>
          </a:p>
          <a:p>
            <a:pPr marL="609585" indent="-609585">
              <a:buFont typeface="+mj-lt"/>
              <a:buAutoNum type="arabicPeriod"/>
            </a:pPr>
            <a:r>
              <a:rPr lang="tr-TR" dirty="0"/>
              <a:t>Hareketsiz kalma (Donma)</a:t>
            </a:r>
          </a:p>
          <a:p>
            <a:pPr marL="609585" indent="-609585">
              <a:buFont typeface="+mj-lt"/>
              <a:buAutoNum type="arabicPeriod"/>
            </a:pPr>
            <a:r>
              <a:rPr lang="tr-TR" dirty="0"/>
              <a:t>Ortamı yumuşatma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303D929-6F19-4035-952E-0972F69FD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05" y="3621022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35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AA56C7-3552-40D6-B0D0-2C62946D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ORTAMI YUMUŞATMA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ADE991-47F2-4594-9D3A-AA8C63C94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6793971" cy="4099652"/>
          </a:xfrm>
        </p:spPr>
        <p:txBody>
          <a:bodyPr>
            <a:normAutofit/>
          </a:bodyPr>
          <a:lstStyle/>
          <a:p>
            <a:r>
              <a:rPr lang="tr-TR" dirty="0"/>
              <a:t>Oyuncak sunmak da ortamı yumuşatmakla ilişkilidir.</a:t>
            </a:r>
            <a:r>
              <a:rPr lang="en-US" dirty="0"/>
              <a:t> </a:t>
            </a:r>
            <a:endParaRPr lang="tr-TR" dirty="0"/>
          </a:p>
          <a:p>
            <a:r>
              <a:rPr lang="tr-TR" dirty="0"/>
              <a:t>Niyetin pozitif olduğunu gösterir-tansiyonu düşürmek için bir araç olarak kullanılır</a:t>
            </a:r>
            <a:r>
              <a:rPr lang="en-US" dirty="0"/>
              <a:t>.</a:t>
            </a:r>
            <a:endParaRPr lang="tr-TR" dirty="0"/>
          </a:p>
          <a:p>
            <a:r>
              <a:rPr lang="tr-TR" dirty="0"/>
              <a:t>Vücut dilinin takibi tamamen pozitif olan oyun kurgusu ile bu durumu ayırt etmek açısından önem taşır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CE7E2D0-F1D9-444B-A6C5-E20D4A316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61" t="19955" r="53539" b="12847"/>
          <a:stretch/>
        </p:blipFill>
        <p:spPr>
          <a:xfrm>
            <a:off x="8112224" y="1412776"/>
            <a:ext cx="384042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03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6CEA895-1266-426A-91DE-14D4CD51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ORTAMI YUMUŞATMA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73E101-015B-4ED9-A6CA-26F83176A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6025885" cy="3907631"/>
          </a:xfrm>
        </p:spPr>
        <p:txBody>
          <a:bodyPr>
            <a:normAutofit/>
          </a:bodyPr>
          <a:lstStyle/>
          <a:p>
            <a:r>
              <a:rPr lang="tr-TR" dirty="0"/>
              <a:t>Olay tamamen negatif duygusal duruma götürüyorsa strateji, ortamı terk etme veya püskürtmedir</a:t>
            </a:r>
          </a:p>
          <a:p>
            <a:r>
              <a:rPr lang="tr-TR" dirty="0"/>
              <a:t>Her hangi bir kazanım ihtimali varsa bilgi alışverişine değerdir</a:t>
            </a:r>
            <a:r>
              <a:rPr lang="en-US" dirty="0"/>
              <a:t>.  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 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1A8FC12-9B6B-436C-8DDA-085642B97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49" t="31800" r="13776" b="15001"/>
          <a:stretch/>
        </p:blipFill>
        <p:spPr>
          <a:xfrm>
            <a:off x="7152118" y="1800722"/>
            <a:ext cx="4800533" cy="36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31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706FDFC-7399-4276-B62C-E834D7FC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ORTAMI YUMUŞATMA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97F8FC-AB00-48B2-9F1A-26C7EA9AC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7754077" cy="4195663"/>
          </a:xfrm>
        </p:spPr>
        <p:txBody>
          <a:bodyPr>
            <a:normAutofit/>
          </a:bodyPr>
          <a:lstStyle/>
          <a:p>
            <a:r>
              <a:rPr lang="tr-TR" dirty="0"/>
              <a:t>Bütün davranış stratejileri uygun kontekstte sergilendiği sürece NORMALDİR!</a:t>
            </a:r>
          </a:p>
          <a:p>
            <a:r>
              <a:rPr lang="tr-TR" dirty="0"/>
              <a:t>Abartılı ve/veya durumla alakasız olarak sergilenirse problem olarak değerlendirilir.</a:t>
            </a:r>
          </a:p>
          <a:p>
            <a:r>
              <a:rPr lang="tr-TR" dirty="0"/>
              <a:t>Hatalı durum değerlendirmesi yapmamak adına kedi/köpek davranışlarının bilinmesi kritik öneme sahiptir.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83E4DD4-4691-4F60-A0EA-150BD00D5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29000" r="59450" b="9820"/>
          <a:stretch/>
        </p:blipFill>
        <p:spPr>
          <a:xfrm>
            <a:off x="8543595" y="1508787"/>
            <a:ext cx="3648405" cy="41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5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FEE9AA-4EE4-450E-A593-C1EEDDC3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KAÇINMA</a:t>
            </a:r>
            <a:br>
              <a:rPr lang="en-US" b="1" dirty="0"/>
            </a:b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C02A91-5B52-413B-A8E5-9162CA4AD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0755"/>
            <a:ext cx="6601949" cy="4896543"/>
          </a:xfrm>
        </p:spPr>
        <p:txBody>
          <a:bodyPr>
            <a:normAutofit/>
          </a:bodyPr>
          <a:lstStyle/>
          <a:p>
            <a:r>
              <a:rPr lang="tr-TR" dirty="0"/>
              <a:t>Zor bir surum veya olumsuz uyarandan hayvanı uzaklaştırmayı amaçlar</a:t>
            </a:r>
            <a:r>
              <a:rPr lang="en-US" dirty="0"/>
              <a:t>. </a:t>
            </a:r>
            <a:endParaRPr lang="tr-TR" dirty="0"/>
          </a:p>
          <a:p>
            <a:r>
              <a:rPr lang="tr-TR" dirty="0"/>
              <a:t>Aktif (uyarandan uzaklaşma) veya pasif (başını çevirme </a:t>
            </a:r>
            <a:r>
              <a:rPr lang="tr-TR" dirty="0" err="1"/>
              <a:t>vb</a:t>
            </a:r>
            <a:r>
              <a:rPr lang="tr-TR" dirty="0"/>
              <a:t>) olarak sergilenebilir.</a:t>
            </a:r>
            <a:endParaRPr lang="en-US" dirty="0"/>
          </a:p>
          <a:p>
            <a:r>
              <a:rPr lang="tr-TR" dirty="0"/>
              <a:t>Böyle bir durumda hayvana kaçınma fırsatı vermek önemlidir</a:t>
            </a:r>
            <a:r>
              <a:rPr lang="en-US" dirty="0"/>
              <a:t>. </a:t>
            </a:r>
            <a:endParaRPr lang="tr-TR" dirty="0"/>
          </a:p>
          <a:p>
            <a:r>
              <a:rPr lang="tr-TR" dirty="0"/>
              <a:t>Aksi taktirde davranış stratejisi değişebilir-saldırı cevabı sergileyebilir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1A43077-7267-49E5-84E4-39D1AF7A7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675" y="1220755"/>
            <a:ext cx="3289300" cy="24638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2B6AD06-1AC6-4544-8530-645693C6E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675" y="3813043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6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7ED5018-DA22-4E18-9CC2-43A0AA97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PÜSKÜRTME (SALDIRI)</a:t>
            </a:r>
            <a:br>
              <a:rPr lang="en-US" b="1" dirty="0"/>
            </a:b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AC3CE7-ED64-4984-A4A8-7BDDC8E59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508787"/>
            <a:ext cx="7466045" cy="4483695"/>
          </a:xfrm>
        </p:spPr>
        <p:txBody>
          <a:bodyPr>
            <a:normAutofit/>
          </a:bodyPr>
          <a:lstStyle/>
          <a:p>
            <a:r>
              <a:rPr lang="tr-TR" b="1" dirty="0"/>
              <a:t>Amaç: </a:t>
            </a:r>
            <a:r>
              <a:rPr lang="tr-TR" dirty="0"/>
              <a:t>Olumsuz uyaranın ortadan kalkmasıdır</a:t>
            </a:r>
            <a:r>
              <a:rPr lang="en-US" dirty="0"/>
              <a:t>. </a:t>
            </a:r>
            <a:endParaRPr lang="tr-TR" dirty="0"/>
          </a:p>
          <a:p>
            <a:r>
              <a:rPr lang="tr-TR" dirty="0"/>
              <a:t>Uyaranı kaldırmak için </a:t>
            </a:r>
            <a:r>
              <a:rPr lang="tr-TR" dirty="0" err="1"/>
              <a:t>agresyon</a:t>
            </a:r>
            <a:r>
              <a:rPr lang="tr-TR" dirty="0"/>
              <a:t> merdivenindeki stratejiler kullanılır</a:t>
            </a:r>
            <a:r>
              <a:rPr lang="en-US" dirty="0"/>
              <a:t>. </a:t>
            </a:r>
            <a:endParaRPr lang="tr-TR" dirty="0"/>
          </a:p>
          <a:p>
            <a:r>
              <a:rPr lang="tr-TR" dirty="0"/>
              <a:t>Püskürtme başarılı olmazsa </a:t>
            </a:r>
            <a:r>
              <a:rPr lang="tr-TR" dirty="0" err="1"/>
              <a:t>frustrasyonu</a:t>
            </a:r>
            <a:r>
              <a:rPr lang="tr-TR" dirty="0"/>
              <a:t> tetikler ve saldırıya ilişkin davranışların şiddetlenme riski artar.</a:t>
            </a:r>
          </a:p>
          <a:p>
            <a:r>
              <a:rPr lang="tr-TR" dirty="0"/>
              <a:t>ÖR: Tasmadaki köpeğin uyarı vermesine karşın köpeğe yaklaşılması</a:t>
            </a:r>
            <a:r>
              <a:rPr lang="en-US" dirty="0"/>
              <a:t>. 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99C96B4-792F-4CB7-9946-8E0B75E9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203" y="548680"/>
            <a:ext cx="4136099" cy="602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2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7ED5018-DA22-4E18-9CC2-43A0AA97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PÜSKÜRTME (SALDIRI)</a:t>
            </a:r>
            <a:br>
              <a:rPr lang="en-US" b="1" dirty="0"/>
            </a:b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AC3CE7-ED64-4984-A4A8-7BDDC8E59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802" y="1239574"/>
            <a:ext cx="10634397" cy="2275449"/>
          </a:xfrm>
        </p:spPr>
        <p:txBody>
          <a:bodyPr>
            <a:normAutofit/>
          </a:bodyPr>
          <a:lstStyle/>
          <a:p>
            <a:r>
              <a:rPr lang="tr-TR" dirty="0"/>
              <a:t>Köpek köpeğe iletişimde püskürtme cevabına yanıt genellikle: kaçınma ve/veya hareketsiz kalmadır.</a:t>
            </a:r>
          </a:p>
          <a:p>
            <a:r>
              <a:rPr lang="tr-TR" dirty="0"/>
              <a:t>Özellikle yavru kedi ve köpeklerde ise ortamı yumuşatmaya ilişkin davranışlar sergilenir</a:t>
            </a:r>
            <a:r>
              <a:rPr lang="en-US" dirty="0"/>
              <a:t>, </a:t>
            </a:r>
            <a:r>
              <a:rPr lang="tr-TR" dirty="0"/>
              <a:t>ör: kendisine hırlayan köpeğin yüzünü yalama</a:t>
            </a:r>
            <a:r>
              <a:rPr lang="en-US" dirty="0"/>
              <a:t>. 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5DEA97B-95FF-461D-8A64-1C4A92C22C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19201" r="19474" b="38800"/>
          <a:stretch/>
        </p:blipFill>
        <p:spPr>
          <a:xfrm>
            <a:off x="3119669" y="3385139"/>
            <a:ext cx="7082003" cy="273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A7C4B30-C57E-4695-802F-12966735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HAREKETSİZ KALMA</a:t>
            </a:r>
            <a:r>
              <a:rPr lang="en-US" b="1" dirty="0"/>
              <a:t> 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896E88-D70B-466A-AF78-534AC84F4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2003" cy="4351339"/>
          </a:xfrm>
        </p:spPr>
        <p:txBody>
          <a:bodyPr>
            <a:normAutofit/>
          </a:bodyPr>
          <a:lstStyle/>
          <a:p>
            <a:r>
              <a:rPr lang="tr-TR" dirty="0"/>
              <a:t>Amacı: Pasif kalarak ortam/uyaran  hakkında bilgi toplamak </a:t>
            </a:r>
          </a:p>
          <a:p>
            <a:r>
              <a:rPr lang="tr-TR" dirty="0"/>
              <a:t>Baş etmesi zor durumlarda genellikle sergilenmektedir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 </a:t>
            </a:r>
            <a:r>
              <a:rPr lang="tr-TR" dirty="0"/>
              <a:t>Olumsuz uyaran/durumun beklenmedik bir anda gerçekleşmesi durumunda sergilenebilir</a:t>
            </a:r>
            <a:r>
              <a:rPr lang="en-US" dirty="0"/>
              <a:t>. 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4D8904B-1A6D-400C-8B67-5F43886A1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17801" r="50000" b="37400"/>
          <a:stretch/>
        </p:blipFill>
        <p:spPr>
          <a:xfrm>
            <a:off x="8400256" y="1690688"/>
            <a:ext cx="3072341" cy="30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2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A7C4B30-C57E-4695-802F-12966735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HAREKETSİZ KALMA</a:t>
            </a:r>
            <a:r>
              <a:rPr lang="en-US" b="1" dirty="0"/>
              <a:t>  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896E88-D70B-466A-AF78-534AC84F4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3" y="1508788"/>
            <a:ext cx="7104789" cy="4416491"/>
          </a:xfrm>
        </p:spPr>
        <p:txBody>
          <a:bodyPr>
            <a:normAutofit/>
          </a:bodyPr>
          <a:lstStyle/>
          <a:p>
            <a:r>
              <a:rPr lang="tr-TR" dirty="0"/>
              <a:t>Köpek köpeğe iletişimde kavganın hemen öncesinde sergilenir.</a:t>
            </a:r>
          </a:p>
          <a:p>
            <a:r>
              <a:rPr lang="tr-TR" dirty="0"/>
              <a:t>Pozitif-negatif beklentinin bir arada olduğu durumlarda bilgi toplamak için kullanılır (karar öncesi).</a:t>
            </a:r>
          </a:p>
          <a:p>
            <a:r>
              <a:rPr lang="tr-TR" dirty="0"/>
              <a:t>Köpekler-sosyal </a:t>
            </a:r>
            <a:r>
              <a:rPr lang="tr-TR" dirty="0" err="1"/>
              <a:t>obligat</a:t>
            </a:r>
            <a:r>
              <a:rPr lang="tr-TR" dirty="0"/>
              <a:t>: yabancı insan=olumlu beklenti &amp; kaygı</a:t>
            </a:r>
            <a:r>
              <a:rPr lang="en-US" dirty="0"/>
              <a:t>.</a:t>
            </a:r>
            <a:endParaRPr lang="tr-TR" dirty="0"/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182" y="1461229"/>
            <a:ext cx="3986481" cy="27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0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A7C4B30-C57E-4695-802F-12966735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HAREKETSİZ KALMA</a:t>
            </a:r>
            <a:r>
              <a:rPr lang="en-US" b="1" dirty="0"/>
              <a:t>  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896E88-D70B-466A-AF78-534AC84F4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604799"/>
            <a:ext cx="7680853" cy="4416491"/>
          </a:xfrm>
        </p:spPr>
        <p:txBody>
          <a:bodyPr>
            <a:normAutofit/>
          </a:bodyPr>
          <a:lstStyle/>
          <a:p>
            <a:r>
              <a:rPr lang="tr-TR" dirty="0"/>
              <a:t>Veteriner muayenesi ve pet kuaförde: çok iyi denilen hayvanlar davranış stratejisi olarak «hareketsiz kalma» </a:t>
            </a:r>
            <a:r>
              <a:rPr lang="tr-TR" dirty="0" err="1"/>
              <a:t>yı</a:t>
            </a:r>
            <a:r>
              <a:rPr lang="tr-TR" dirty="0"/>
              <a:t> seçenlerdir!!! Duygusal motivasyon=negatif</a:t>
            </a:r>
            <a:endParaRPr lang="en-US" b="1" u="sng" dirty="0"/>
          </a:p>
          <a:p>
            <a:r>
              <a:rPr lang="tr-TR" dirty="0"/>
              <a:t>Duygusal motivasyonu fark etmek önemlidir (Bir anda strateji değişebilir)</a:t>
            </a:r>
          </a:p>
          <a:p>
            <a:r>
              <a:rPr lang="tr-TR" dirty="0"/>
              <a:t>Veteriner hekim güvenliği ve hayvan refahı için bu durumun gözlemlenmesi önemlidir.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157CA89-C869-4597-B4D7-AEC79DA13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7802" r="19288" b="35999"/>
          <a:stretch/>
        </p:blipFill>
        <p:spPr>
          <a:xfrm>
            <a:off x="8208235" y="1604797"/>
            <a:ext cx="374441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49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D289536-22FB-4383-8FAA-66D1A7A7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ORTAMI YUMUŞATMA</a:t>
            </a:r>
            <a:r>
              <a:rPr lang="en-US" b="1" dirty="0"/>
              <a:t>  </a:t>
            </a:r>
            <a:br>
              <a:rPr lang="en-US" b="1" dirty="0"/>
            </a:b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AF22CE-EB2E-45B7-98FA-8E354A9AA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1" y="1825626"/>
            <a:ext cx="5664629" cy="4195663"/>
          </a:xfrm>
        </p:spPr>
        <p:txBody>
          <a:bodyPr>
            <a:normAutofit/>
          </a:bodyPr>
          <a:lstStyle/>
          <a:p>
            <a:r>
              <a:rPr lang="tr-TR" dirty="0"/>
              <a:t>Amaç: Potansiyel olumsuz sonucu ortadan kaldırmak için bilgi değiş tokuşu</a:t>
            </a:r>
            <a:r>
              <a:rPr lang="en-US" dirty="0"/>
              <a:t>. </a:t>
            </a:r>
            <a:endParaRPr lang="tr-TR" dirty="0"/>
          </a:p>
          <a:p>
            <a:r>
              <a:rPr lang="tr-TR" dirty="0"/>
              <a:t>Duygusal durum: negatif-korku/</a:t>
            </a:r>
            <a:r>
              <a:rPr lang="tr-TR" dirty="0" err="1"/>
              <a:t>anksiyete</a:t>
            </a:r>
            <a:r>
              <a:rPr lang="en-US" dirty="0"/>
              <a:t>. </a:t>
            </a:r>
            <a:endParaRPr lang="tr-TR" dirty="0"/>
          </a:p>
          <a:p>
            <a:r>
              <a:rPr lang="tr-TR" dirty="0"/>
              <a:t>Bilgi değiş tokuşu: görsel, kokusal, </a:t>
            </a:r>
            <a:r>
              <a:rPr lang="tr-TR" dirty="0" err="1"/>
              <a:t>taktil</a:t>
            </a:r>
            <a:r>
              <a:rPr lang="tr-TR" dirty="0"/>
              <a:t> olabilir.</a:t>
            </a:r>
          </a:p>
          <a:p>
            <a:r>
              <a:rPr lang="tr-TR" dirty="0"/>
              <a:t>Kokusal: Koklamak ve yalamak</a:t>
            </a:r>
            <a:r>
              <a:rPr lang="en-US" dirty="0"/>
              <a:t>. 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AC1B924-60E0-46D6-B254-F4DF6189D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t="16401" r="21651" b="9401"/>
          <a:stretch/>
        </p:blipFill>
        <p:spPr>
          <a:xfrm>
            <a:off x="5951307" y="1027907"/>
            <a:ext cx="6240693" cy="50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6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D289536-22FB-4383-8FAA-66D1A7A7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435" y="77920"/>
            <a:ext cx="10515600" cy="1325563"/>
          </a:xfrm>
        </p:spPr>
        <p:txBody>
          <a:bodyPr/>
          <a:lstStyle/>
          <a:p>
            <a:r>
              <a:rPr lang="tr-TR" b="1" dirty="0"/>
              <a:t>ORTAMI YUMUŞATMA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AF22CE-EB2E-45B7-98FA-8E354A9AA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746"/>
            <a:ext cx="10250355" cy="1920213"/>
          </a:xfrm>
        </p:spPr>
        <p:txBody>
          <a:bodyPr>
            <a:normAutofit fontScale="92500"/>
          </a:bodyPr>
          <a:lstStyle/>
          <a:p>
            <a:r>
              <a:rPr lang="tr-TR" dirty="0"/>
              <a:t>Durumdan emin olmama/kavuşma sonrası insanlara karşı da </a:t>
            </a:r>
            <a:r>
              <a:rPr lang="tr-TR" dirty="0" err="1"/>
              <a:t>segilenir</a:t>
            </a:r>
            <a:r>
              <a:rPr lang="en-US" dirty="0"/>
              <a:t>.  </a:t>
            </a:r>
          </a:p>
          <a:p>
            <a:r>
              <a:rPr lang="tr-TR" dirty="0" err="1"/>
              <a:t>Taktil</a:t>
            </a:r>
            <a:r>
              <a:rPr lang="tr-TR" dirty="0"/>
              <a:t> alışveriş: Kas gerginliği ile ortamı/bireyi değerlendirir –karşı tarafın rahat/gergin olduğunu anlamak için kullanır.</a:t>
            </a:r>
          </a:p>
          <a:p>
            <a:r>
              <a:rPr lang="tr-TR" dirty="0"/>
              <a:t>Örnekler; Yaslanma- başını kucağa koyma vb.</a:t>
            </a:r>
            <a:r>
              <a:rPr lang="en-US" dirty="0"/>
              <a:t> 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6E8D054-5579-4F67-86FF-5983C46F3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47200" r="16925" b="8001"/>
          <a:stretch/>
        </p:blipFill>
        <p:spPr>
          <a:xfrm>
            <a:off x="623392" y="3044958"/>
            <a:ext cx="8352928" cy="30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68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Geniş ekran</PresentationFormat>
  <Paragraphs>53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Abril Fatface</vt:lpstr>
      <vt:lpstr>Arial</vt:lpstr>
      <vt:lpstr>Calibri</vt:lpstr>
      <vt:lpstr>Calibri Light</vt:lpstr>
      <vt:lpstr>Office Teması</vt:lpstr>
      <vt:lpstr>1_Office Teması</vt:lpstr>
      <vt:lpstr>DAVRANIŞSAL CEVAPLAR</vt:lpstr>
      <vt:lpstr>KAÇINMA </vt:lpstr>
      <vt:lpstr>PÜSKÜRTME (SALDIRI) </vt:lpstr>
      <vt:lpstr>PÜSKÜRTME (SALDIRI) </vt:lpstr>
      <vt:lpstr>HAREKETSİZ KALMA </vt:lpstr>
      <vt:lpstr>HAREKETSİZ KALMA  </vt:lpstr>
      <vt:lpstr>HAREKETSİZ KALMA  </vt:lpstr>
      <vt:lpstr>ORTAMI YUMUŞATMA   </vt:lpstr>
      <vt:lpstr>ORTAMI YUMUŞATMA</vt:lpstr>
      <vt:lpstr>ORTAMI YUMUŞATMA</vt:lpstr>
      <vt:lpstr>ORTAMI YUMUŞATMA</vt:lpstr>
      <vt:lpstr>ORTAMI YUMUŞATMA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1</cp:revision>
  <dcterms:created xsi:type="dcterms:W3CDTF">2025-09-09T11:47:36Z</dcterms:created>
  <dcterms:modified xsi:type="dcterms:W3CDTF">2025-09-09T11:48:09Z</dcterms:modified>
</cp:coreProperties>
</file>