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6" r:id="rId3"/>
    <p:sldId id="290" r:id="rId4"/>
    <p:sldId id="279" r:id="rId5"/>
    <p:sldId id="296" r:id="rId6"/>
    <p:sldId id="292" r:id="rId7"/>
    <p:sldId id="283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312" autoAdjust="0"/>
  </p:normalViewPr>
  <p:slideViewPr>
    <p:cSldViewPr>
      <p:cViewPr>
        <p:scale>
          <a:sx n="83" d="100"/>
          <a:sy n="83" d="100"/>
        </p:scale>
        <p:origin x="-99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51D91-4A24-46D3-BC27-55175A0DCAE5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B05A8-5FD8-4985-B9A1-8D498B4B705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KURULUŞ SÜRECİ TEMASLAR</a:t>
            </a:r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05A8-5FD8-4985-B9A1-8D498B4B705E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05A8-5FD8-4985-B9A1-8D498B4B705E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r-TR" dirty="0" smtClean="0"/>
              <a:t> Rehberli müze turları (randevu ile)</a:t>
            </a:r>
          </a:p>
          <a:p>
            <a:pPr>
              <a:buFontTx/>
              <a:buChar char="-"/>
            </a:pPr>
            <a:r>
              <a:rPr lang="tr-TR" dirty="0" smtClean="0"/>
              <a:t> Okulöncesi ve ilkokul düzeyinde eğitim etkinlikleri</a:t>
            </a:r>
            <a:r>
              <a:rPr lang="tr-TR" baseline="0" dirty="0" smtClean="0"/>
              <a:t> (randevu ile)</a:t>
            </a:r>
            <a:endParaRPr lang="tr-TR" dirty="0" smtClean="0"/>
          </a:p>
          <a:p>
            <a:pPr>
              <a:buFontTx/>
              <a:buChar char="-"/>
            </a:pPr>
            <a:r>
              <a:rPr lang="tr-TR" baseline="0" dirty="0" smtClean="0"/>
              <a:t> Eğitim fakültesi öğrencileri için öğretmenlik eğitiminde müzede eğitim süreci </a:t>
            </a:r>
          </a:p>
          <a:p>
            <a:pPr>
              <a:buFontTx/>
              <a:buChar char="-"/>
            </a:pPr>
            <a:r>
              <a:rPr lang="tr-TR" baseline="0" dirty="0" smtClean="0"/>
              <a:t> Müze Eğitimi Yüksek Lisans öğrencileri için uygulama eğitimi </a:t>
            </a:r>
          </a:p>
          <a:p>
            <a:pPr>
              <a:buFontTx/>
              <a:buChar char="-"/>
            </a:pPr>
            <a:r>
              <a:rPr lang="tr-TR" baseline="0" dirty="0" smtClean="0"/>
              <a:t> İlgi grupları (yetişkinler)</a:t>
            </a:r>
          </a:p>
          <a:p>
            <a:pPr>
              <a:buFontTx/>
              <a:buChar char="-"/>
            </a:pPr>
            <a:r>
              <a:rPr lang="tr-TR" baseline="0" dirty="0" smtClean="0"/>
              <a:t> Akademik araştırma yapan araştırmacılar için çalışma olanakları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05A8-5FD8-4985-B9A1-8D498B4B705E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Oyuncak</a:t>
            </a:r>
            <a:r>
              <a:rPr lang="tr-TR" baseline="0" dirty="0" smtClean="0"/>
              <a:t> Müzesi 1 Temmuz 2015’de Eğitim Bilimleri Fakültesi binasından ayrılarak, aynı fakülte bünyesinde kalarak Tandoğan Yerleşkesi’ndeki müstakil binasına taşınmıştır.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05A8-5FD8-4985-B9A1-8D498B4B705E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0" dirty="0" smtClean="0"/>
              <a:t>ICOM ve</a:t>
            </a:r>
            <a:r>
              <a:rPr lang="tr-TR" b="0" baseline="0" dirty="0" smtClean="0"/>
              <a:t> Amerikan Müzeler Birliği sürdürülebilirliği “müzeler için fark yaratma şansı” olarak görmekteler… </a:t>
            </a:r>
          </a:p>
          <a:p>
            <a:endParaRPr lang="tr-TR" b="1" baseline="0" dirty="0" smtClean="0"/>
          </a:p>
          <a:p>
            <a:r>
              <a:rPr lang="tr-TR" b="1" dirty="0" smtClean="0"/>
              <a:t>Zenginlikleri devretme (Geleneksel</a:t>
            </a:r>
            <a:r>
              <a:rPr lang="tr-TR" b="1" baseline="0" dirty="0" smtClean="0"/>
              <a:t>  ve temel işlevimiz)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Gelecekteki kaynakları bulma (finansal destek ve nesne devamlılığı)</a:t>
            </a:r>
          </a:p>
          <a:p>
            <a:endParaRPr lang="tr-TR" b="1" dirty="0" smtClean="0"/>
          </a:p>
          <a:p>
            <a:r>
              <a:rPr lang="tr-TR" b="1" dirty="0" smtClean="0"/>
              <a:t>Müzenin vizyonu (temel işlevlere odaklanmak)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Vizyonumuz, temel işlevlerimizi yerine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getirmeye odaklanmıştır: 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Hızlı değişim süreci içinde kaybolma tehdidi altında bulunan oyuncakları </a:t>
            </a:r>
            <a:r>
              <a:rPr lang="tr-T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korumak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Oyuncak aracılığıyla sanayi tarihi, kültür tarihi, eğitim tarihi, çocukluk tarihi, oyun tarihi alanlarında </a:t>
            </a:r>
            <a:r>
              <a:rPr lang="tr-T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araştırma yapmak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Oyuncak aracılığıyla çocuklarla müze, sanat, tarih, bilim alanlarında </a:t>
            </a:r>
            <a:r>
              <a:rPr lang="tr-T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eğitim yapmak. 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05A8-5FD8-4985-B9A1-8D498B4B705E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2028-68F6-4CC6-8034-2549CB8A7A47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523C-6C64-4735-8F9A-8139F811F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3286124"/>
            <a:ext cx="7918648" cy="2162671"/>
          </a:xfrm>
        </p:spPr>
        <p:txBody>
          <a:bodyPr>
            <a:normAutofit/>
          </a:bodyPr>
          <a:lstStyle/>
          <a:p>
            <a:r>
              <a:rPr lang="tr-TR" sz="4200" b="1" dirty="0" smtClean="0">
                <a:solidFill>
                  <a:schemeClr val="accent1">
                    <a:lumMod val="75000"/>
                  </a:schemeClr>
                </a:solidFill>
              </a:rPr>
              <a:t>ANKARA ÜNİVERSİTESİ </a:t>
            </a:r>
            <a:br>
              <a:rPr lang="tr-TR" sz="4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sz="4200" b="1" dirty="0" smtClean="0">
                <a:solidFill>
                  <a:schemeClr val="accent1">
                    <a:lumMod val="75000"/>
                  </a:schemeClr>
                </a:solidFill>
              </a:rPr>
              <a:t>EĞİTİM BİLİMLERİ FAKÜLTESİ OYUNCAK MÜZESİ</a:t>
            </a:r>
            <a:endParaRPr lang="tr-TR" sz="4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 descr="C:\Users\User\Desktop\muze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43306" y="1142984"/>
            <a:ext cx="1826642" cy="2193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835696" y="2348880"/>
            <a:ext cx="403244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latin typeface="+mj-lt"/>
                <a:ea typeface="+mj-ea"/>
                <a:cs typeface="+mj-cs"/>
              </a:rPr>
              <a:t>           </a:t>
            </a:r>
            <a:r>
              <a:rPr lang="tr-TR" sz="27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DIŞ TEMASLAR </a:t>
            </a:r>
          </a:p>
          <a:p>
            <a:pPr lvl="0"/>
            <a:r>
              <a:rPr lang="tr-TR" sz="2000" b="1" dirty="0" err="1">
                <a:latin typeface="+mj-lt"/>
                <a:ea typeface="+mj-ea"/>
                <a:cs typeface="+mj-cs"/>
              </a:rPr>
              <a:t>Rijks</a:t>
            </a:r>
            <a:r>
              <a:rPr lang="tr-TR" sz="2000" b="1" dirty="0">
                <a:latin typeface="+mj-lt"/>
                <a:ea typeface="+mj-ea"/>
                <a:cs typeface="+mj-cs"/>
              </a:rPr>
              <a:t> Museum Amsterdam </a:t>
            </a:r>
          </a:p>
          <a:p>
            <a:pPr lvl="0"/>
            <a:r>
              <a:rPr lang="tr-TR" sz="2000" b="1" dirty="0">
                <a:latin typeface="+mj-lt"/>
                <a:ea typeface="+mj-ea"/>
                <a:cs typeface="+mj-cs"/>
              </a:rPr>
              <a:t>Helsinki </a:t>
            </a:r>
            <a:r>
              <a:rPr lang="tr-TR" sz="2000" b="1" dirty="0" err="1">
                <a:latin typeface="+mj-lt"/>
                <a:ea typeface="+mj-ea"/>
                <a:cs typeface="+mj-cs"/>
              </a:rPr>
              <a:t>Doll</a:t>
            </a:r>
            <a:r>
              <a:rPr lang="tr-TR" sz="2000" b="1" dirty="0">
                <a:latin typeface="+mj-lt"/>
                <a:ea typeface="+mj-ea"/>
                <a:cs typeface="+mj-cs"/>
              </a:rPr>
              <a:t> and Toy Museum</a:t>
            </a:r>
          </a:p>
          <a:p>
            <a:pPr lvl="0"/>
            <a:r>
              <a:rPr lang="tr-TR" sz="2000" b="1" dirty="0" err="1">
                <a:latin typeface="+mj-lt"/>
                <a:ea typeface="+mj-ea"/>
                <a:cs typeface="+mj-cs"/>
              </a:rPr>
              <a:t>Sonneberg</a:t>
            </a:r>
            <a:r>
              <a:rPr lang="tr-TR" sz="2000" b="1" dirty="0">
                <a:latin typeface="+mj-lt"/>
                <a:ea typeface="+mj-ea"/>
                <a:cs typeface="+mj-cs"/>
              </a:rPr>
              <a:t> </a:t>
            </a:r>
            <a:r>
              <a:rPr lang="tr-TR" sz="2000" b="1" dirty="0" err="1">
                <a:latin typeface="+mj-lt"/>
                <a:ea typeface="+mj-ea"/>
                <a:cs typeface="+mj-cs"/>
              </a:rPr>
              <a:t>Spielzeugmuseum</a:t>
            </a:r>
            <a:endParaRPr lang="tr-TR" sz="2000" b="1" dirty="0">
              <a:latin typeface="+mj-lt"/>
              <a:ea typeface="+mj-ea"/>
              <a:cs typeface="+mj-cs"/>
            </a:endParaRPr>
          </a:p>
          <a:p>
            <a:pPr lvl="0"/>
            <a:r>
              <a:rPr lang="tr-TR" sz="2000" b="1" dirty="0" err="1">
                <a:latin typeface="+mj-lt"/>
                <a:ea typeface="+mj-ea"/>
                <a:cs typeface="+mj-cs"/>
              </a:rPr>
              <a:t>Japan</a:t>
            </a:r>
            <a:r>
              <a:rPr lang="tr-TR" sz="2000" b="1" dirty="0">
                <a:latin typeface="+mj-lt"/>
                <a:ea typeface="+mj-ea"/>
                <a:cs typeface="+mj-cs"/>
              </a:rPr>
              <a:t> Toy Museum</a:t>
            </a:r>
          </a:p>
          <a:p>
            <a:pPr lvl="0"/>
            <a:r>
              <a:rPr lang="tr-TR" sz="2000" b="1" dirty="0">
                <a:latin typeface="+mj-lt"/>
                <a:ea typeface="+mj-ea"/>
                <a:cs typeface="+mj-cs"/>
              </a:rPr>
              <a:t>Stockholm </a:t>
            </a:r>
            <a:r>
              <a:rPr lang="tr-TR" sz="2000" b="1" dirty="0" err="1">
                <a:latin typeface="+mj-lt"/>
                <a:ea typeface="+mj-ea"/>
                <a:cs typeface="+mj-cs"/>
              </a:rPr>
              <a:t>Leksakmuseum</a:t>
            </a:r>
            <a:r>
              <a:rPr lang="tr-TR" sz="2000" b="1" dirty="0">
                <a:latin typeface="+mj-lt"/>
                <a:ea typeface="+mj-ea"/>
                <a:cs typeface="+mj-cs"/>
              </a:rPr>
              <a:t> </a:t>
            </a:r>
          </a:p>
          <a:p>
            <a:pPr lvl="0"/>
            <a:r>
              <a:rPr lang="tr-TR" sz="2000" b="1" dirty="0" err="1">
                <a:latin typeface="+mj-lt"/>
                <a:ea typeface="+mj-ea"/>
                <a:cs typeface="+mj-cs"/>
              </a:rPr>
              <a:t>Beaumaris</a:t>
            </a:r>
            <a:r>
              <a:rPr lang="tr-TR" sz="2000" b="1" dirty="0">
                <a:latin typeface="+mj-lt"/>
                <a:ea typeface="+mj-ea"/>
                <a:cs typeface="+mj-cs"/>
              </a:rPr>
              <a:t> Museum of </a:t>
            </a:r>
            <a:r>
              <a:rPr lang="tr-TR" sz="2000" b="1" dirty="0" err="1">
                <a:latin typeface="+mj-lt"/>
                <a:ea typeface="+mj-ea"/>
                <a:cs typeface="+mj-cs"/>
              </a:rPr>
              <a:t>Childhood</a:t>
            </a:r>
            <a:r>
              <a:rPr lang="tr-TR" sz="2000" b="1" dirty="0">
                <a:latin typeface="+mj-lt"/>
                <a:ea typeface="+mj-ea"/>
                <a:cs typeface="+mj-cs"/>
              </a:rPr>
              <a:t> </a:t>
            </a:r>
          </a:p>
          <a:p>
            <a:pPr lvl="0"/>
            <a:r>
              <a:rPr lang="tr-TR" sz="2000" b="1" dirty="0" err="1">
                <a:latin typeface="+mj-lt"/>
                <a:ea typeface="+mj-ea"/>
                <a:cs typeface="+mj-cs"/>
              </a:rPr>
              <a:t>Musée</a:t>
            </a:r>
            <a:r>
              <a:rPr lang="tr-TR" sz="2000" b="1" dirty="0">
                <a:latin typeface="+mj-lt"/>
                <a:ea typeface="+mj-ea"/>
                <a:cs typeface="+mj-cs"/>
              </a:rPr>
              <a:t> </a:t>
            </a:r>
            <a:r>
              <a:rPr lang="tr-TR" sz="2000" b="1" dirty="0" err="1">
                <a:latin typeface="+mj-lt"/>
                <a:ea typeface="+mj-ea"/>
                <a:cs typeface="+mj-cs"/>
              </a:rPr>
              <a:t>du</a:t>
            </a:r>
            <a:r>
              <a:rPr lang="tr-TR" sz="2000" b="1" dirty="0">
                <a:latin typeface="+mj-lt"/>
                <a:ea typeface="+mj-ea"/>
                <a:cs typeface="+mj-cs"/>
              </a:rPr>
              <a:t> </a:t>
            </a:r>
            <a:r>
              <a:rPr lang="tr-TR" sz="2000" b="1" dirty="0" err="1">
                <a:latin typeface="+mj-lt"/>
                <a:ea typeface="+mj-ea"/>
                <a:cs typeface="+mj-cs"/>
              </a:rPr>
              <a:t>Jouet</a:t>
            </a:r>
            <a:r>
              <a:rPr lang="tr-TR" sz="2000" b="1" dirty="0">
                <a:latin typeface="+mj-lt"/>
                <a:ea typeface="+mj-ea"/>
                <a:cs typeface="+mj-cs"/>
              </a:rPr>
              <a:t> </a:t>
            </a:r>
          </a:p>
          <a:p>
            <a:pPr lvl="0"/>
            <a:r>
              <a:rPr lang="tr-TR" sz="2000" b="1" dirty="0">
                <a:latin typeface="+mj-lt"/>
                <a:ea typeface="+mj-ea"/>
                <a:cs typeface="+mj-cs"/>
              </a:rPr>
              <a:t>Nürnberg </a:t>
            </a:r>
            <a:r>
              <a:rPr lang="tr-TR" sz="2000" b="1" dirty="0" err="1">
                <a:latin typeface="+mj-lt"/>
                <a:ea typeface="+mj-ea"/>
                <a:cs typeface="+mj-cs"/>
              </a:rPr>
              <a:t>Spielzeugmuseum</a:t>
            </a:r>
            <a:endParaRPr lang="tr-TR" sz="2000" b="1" dirty="0">
              <a:latin typeface="+mj-lt"/>
              <a:ea typeface="+mj-ea"/>
              <a:cs typeface="+mj-cs"/>
            </a:endParaRPr>
          </a:p>
          <a:p>
            <a:pPr lvl="0"/>
            <a:r>
              <a:rPr lang="tr-TR" sz="2000" b="1" dirty="0" err="1">
                <a:latin typeface="+mj-lt"/>
                <a:ea typeface="+mj-ea"/>
                <a:cs typeface="+mj-cs"/>
              </a:rPr>
              <a:t>Zürcher</a:t>
            </a:r>
            <a:r>
              <a:rPr lang="tr-TR" sz="2000" b="1" dirty="0">
                <a:latin typeface="+mj-lt"/>
                <a:ea typeface="+mj-ea"/>
                <a:cs typeface="+mj-cs"/>
              </a:rPr>
              <a:t> </a:t>
            </a:r>
            <a:r>
              <a:rPr lang="tr-TR" sz="2000" b="1" dirty="0" err="1">
                <a:latin typeface="+mj-lt"/>
                <a:ea typeface="+mj-ea"/>
                <a:cs typeface="+mj-cs"/>
              </a:rPr>
              <a:t>Spielzeiugmuseum</a:t>
            </a:r>
            <a:endParaRPr lang="tr-TR" sz="2000" b="1" dirty="0">
              <a:latin typeface="+mj-lt"/>
              <a:ea typeface="+mj-ea"/>
              <a:cs typeface="+mj-cs"/>
            </a:endParaRPr>
          </a:p>
          <a:p>
            <a:pPr lvl="0"/>
            <a:r>
              <a:rPr lang="tr-TR" sz="2000" b="1" dirty="0">
                <a:latin typeface="+mj-lt"/>
                <a:ea typeface="+mj-ea"/>
                <a:cs typeface="+mj-cs"/>
              </a:rPr>
              <a:t>The Detroit </a:t>
            </a:r>
            <a:r>
              <a:rPr lang="tr-TR" sz="2000" b="1" dirty="0" err="1">
                <a:latin typeface="+mj-lt"/>
                <a:ea typeface="+mj-ea"/>
                <a:cs typeface="+mj-cs"/>
              </a:rPr>
              <a:t>Antique</a:t>
            </a:r>
            <a:r>
              <a:rPr lang="tr-TR" sz="2000" b="1" dirty="0">
                <a:latin typeface="+mj-lt"/>
                <a:ea typeface="+mj-ea"/>
                <a:cs typeface="+mj-cs"/>
              </a:rPr>
              <a:t> Toy </a:t>
            </a:r>
            <a:r>
              <a:rPr lang="tr-TR" sz="2000" b="1" dirty="0" smtClean="0">
                <a:latin typeface="+mj-lt"/>
                <a:ea typeface="+mj-ea"/>
                <a:cs typeface="+mj-cs"/>
              </a:rPr>
              <a:t>Museum</a:t>
            </a:r>
          </a:p>
          <a:p>
            <a:pPr lvl="0"/>
            <a:r>
              <a:rPr lang="tr-TR" sz="2000" b="1" dirty="0" err="1" smtClean="0">
                <a:latin typeface="+mj-lt"/>
                <a:ea typeface="+mj-ea"/>
                <a:cs typeface="+mj-cs"/>
              </a:rPr>
              <a:t>Maison</a:t>
            </a:r>
            <a:r>
              <a:rPr lang="tr-TR" sz="2000" b="1" dirty="0" smtClean="0">
                <a:latin typeface="+mj-lt"/>
                <a:ea typeface="+mj-ea"/>
                <a:cs typeface="+mj-cs"/>
              </a:rPr>
              <a:t> de </a:t>
            </a:r>
            <a:r>
              <a:rPr lang="tr-TR" sz="2000" b="1" dirty="0" err="1" smtClean="0">
                <a:latin typeface="+mj-lt"/>
                <a:ea typeface="+mj-ea"/>
                <a:cs typeface="+mj-cs"/>
              </a:rPr>
              <a:t>Jouet</a:t>
            </a:r>
            <a:endParaRPr lang="tr-TR" sz="2000" b="1" dirty="0" smtClean="0">
              <a:latin typeface="+mj-lt"/>
              <a:ea typeface="+mj-ea"/>
              <a:cs typeface="+mj-cs"/>
            </a:endParaRPr>
          </a:p>
          <a:p>
            <a:pPr lvl="0"/>
            <a:endParaRPr lang="tr-TR" sz="2000" b="1" dirty="0" smtClean="0">
              <a:latin typeface="+mj-lt"/>
              <a:ea typeface="+mj-ea"/>
              <a:cs typeface="+mj-cs"/>
            </a:endParaRPr>
          </a:p>
          <a:p>
            <a:pPr lvl="0"/>
            <a:endParaRPr lang="tr-TR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843808" y="332656"/>
            <a:ext cx="4906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7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KURULUŞ </a:t>
            </a:r>
            <a:r>
              <a:rPr lang="tr-TR" sz="27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SÜRECİNDE </a:t>
            </a:r>
            <a:r>
              <a:rPr lang="tr-TR" sz="27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TEMASLAR</a:t>
            </a:r>
          </a:p>
        </p:txBody>
      </p:sp>
      <p:cxnSp>
        <p:nvCxnSpPr>
          <p:cNvPr id="8" name="7 Düz Ok Bağlayıcısı"/>
          <p:cNvCxnSpPr>
            <a:endCxn id="3" idx="0"/>
          </p:cNvCxnSpPr>
          <p:nvPr/>
        </p:nvCxnSpPr>
        <p:spPr>
          <a:xfrm flipH="1">
            <a:off x="3851920" y="764704"/>
            <a:ext cx="1296144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5148064" y="764704"/>
            <a:ext cx="1656184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Dikdörtgen"/>
          <p:cNvSpPr/>
          <p:nvPr/>
        </p:nvSpPr>
        <p:spPr>
          <a:xfrm>
            <a:off x="5364088" y="2348880"/>
            <a:ext cx="352839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7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27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tr-TR" sz="27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YERLİ </a:t>
            </a:r>
            <a:r>
              <a:rPr lang="tr-TR" sz="27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TEMASLAR </a:t>
            </a:r>
          </a:p>
          <a:p>
            <a:pPr>
              <a:defRPr/>
            </a:pPr>
            <a:r>
              <a:rPr lang="tr-TR" sz="2000" b="1" dirty="0" smtClean="0">
                <a:latin typeface="+mj-lt"/>
                <a:ea typeface="+mj-ea"/>
                <a:cs typeface="+mj-cs"/>
              </a:rPr>
              <a:t>	Recep </a:t>
            </a:r>
            <a:r>
              <a:rPr lang="tr-TR" sz="2000" b="1" dirty="0" err="1" smtClean="0">
                <a:latin typeface="+mj-lt"/>
                <a:ea typeface="+mj-ea"/>
                <a:cs typeface="+mj-cs"/>
              </a:rPr>
              <a:t>Ersan</a:t>
            </a:r>
            <a:endParaRPr lang="tr-TR" sz="20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tr-TR" sz="2000" b="1" dirty="0" smtClean="0">
                <a:latin typeface="+mj-lt"/>
                <a:ea typeface="+mj-ea"/>
                <a:cs typeface="+mj-cs"/>
              </a:rPr>
              <a:t>	</a:t>
            </a:r>
            <a:r>
              <a:rPr lang="tr-TR" sz="2000" b="1" dirty="0" err="1" smtClean="0">
                <a:latin typeface="+mj-lt"/>
                <a:ea typeface="+mj-ea"/>
                <a:cs typeface="+mj-cs"/>
              </a:rPr>
              <a:t>Jülyet</a:t>
            </a:r>
            <a:r>
              <a:rPr lang="tr-TR" sz="2000" b="1" dirty="0" smtClean="0">
                <a:latin typeface="+mj-lt"/>
                <a:ea typeface="+mj-ea"/>
                <a:cs typeface="+mj-cs"/>
              </a:rPr>
              <a:t> Altın</a:t>
            </a:r>
            <a:endParaRPr lang="tr-TR" sz="20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tr-TR" sz="2000" b="1" dirty="0" smtClean="0">
                <a:latin typeface="+mj-lt"/>
                <a:ea typeface="+mj-ea"/>
                <a:cs typeface="+mj-cs"/>
              </a:rPr>
              <a:t>	Muzaffer </a:t>
            </a:r>
            <a:r>
              <a:rPr lang="tr-TR" sz="2000" b="1" dirty="0">
                <a:latin typeface="+mj-lt"/>
                <a:ea typeface="+mj-ea"/>
                <a:cs typeface="+mj-cs"/>
              </a:rPr>
              <a:t>ve Hayri </a:t>
            </a:r>
            <a:r>
              <a:rPr lang="tr-TR" sz="2000" b="1" dirty="0" smtClean="0">
                <a:latin typeface="+mj-lt"/>
                <a:ea typeface="+mj-ea"/>
                <a:cs typeface="+mj-cs"/>
              </a:rPr>
              <a:t>	</a:t>
            </a:r>
            <a:r>
              <a:rPr lang="tr-TR" sz="2000" b="1" dirty="0" err="1" smtClean="0">
                <a:latin typeface="+mj-lt"/>
                <a:ea typeface="+mj-ea"/>
                <a:cs typeface="+mj-cs"/>
              </a:rPr>
              <a:t>Neçevik</a:t>
            </a:r>
            <a:endParaRPr lang="tr-TR" sz="20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tr-TR" sz="2000" b="1" dirty="0" smtClean="0">
                <a:latin typeface="+mj-lt"/>
                <a:ea typeface="+mj-ea"/>
                <a:cs typeface="+mj-cs"/>
              </a:rPr>
              <a:t>	</a:t>
            </a:r>
            <a:r>
              <a:rPr lang="tr-TR" sz="2000" b="1" dirty="0" err="1" smtClean="0">
                <a:latin typeface="+mj-lt"/>
                <a:ea typeface="+mj-ea"/>
                <a:cs typeface="+mj-cs"/>
              </a:rPr>
              <a:t>Müstecap</a:t>
            </a:r>
            <a:r>
              <a:rPr lang="tr-TR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tr-TR" sz="2000" b="1" dirty="0" err="1" smtClean="0">
                <a:latin typeface="+mj-lt"/>
                <a:ea typeface="+mj-ea"/>
                <a:cs typeface="+mj-cs"/>
              </a:rPr>
              <a:t>Baybörü</a:t>
            </a:r>
            <a:endParaRPr lang="tr-TR" sz="20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tr-TR" sz="2000" b="1" dirty="0" smtClean="0">
                <a:latin typeface="+mj-lt"/>
                <a:ea typeface="+mj-ea"/>
                <a:cs typeface="+mj-cs"/>
              </a:rPr>
              <a:t>	Rauf </a:t>
            </a:r>
            <a:r>
              <a:rPr lang="tr-TR" sz="2000" b="1" dirty="0" err="1" smtClean="0">
                <a:latin typeface="+mj-lt"/>
                <a:ea typeface="+mj-ea"/>
                <a:cs typeface="+mj-cs"/>
              </a:rPr>
              <a:t>Alasya</a:t>
            </a:r>
            <a:endParaRPr lang="tr-TR" sz="20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tr-TR" sz="2000" b="1" dirty="0" smtClean="0">
                <a:latin typeface="+mj-lt"/>
                <a:ea typeface="+mj-ea"/>
                <a:cs typeface="+mj-cs"/>
              </a:rPr>
              <a:t>	</a:t>
            </a:r>
            <a:r>
              <a:rPr lang="tr-TR" sz="2000" b="1" dirty="0" err="1" smtClean="0">
                <a:latin typeface="+mj-lt"/>
                <a:ea typeface="+mj-ea"/>
                <a:cs typeface="+mj-cs"/>
              </a:rPr>
              <a:t>Artin</a:t>
            </a:r>
            <a:r>
              <a:rPr lang="tr-TR" sz="2000" b="1" dirty="0" smtClean="0">
                <a:latin typeface="+mj-lt"/>
                <a:ea typeface="+mj-ea"/>
                <a:cs typeface="+mj-cs"/>
              </a:rPr>
              <a:t> Çakar</a:t>
            </a:r>
            <a:endParaRPr lang="tr-TR" sz="20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tr-TR" sz="2000" b="1" dirty="0" smtClean="0">
                <a:latin typeface="+mj-lt"/>
                <a:ea typeface="+mj-ea"/>
                <a:cs typeface="+mj-cs"/>
              </a:rPr>
              <a:t>	Turgut Özler</a:t>
            </a:r>
            <a:endParaRPr lang="tr-TR" sz="20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tr-TR" sz="2000" b="1" dirty="0" smtClean="0">
                <a:latin typeface="+mj-lt"/>
                <a:ea typeface="+mj-ea"/>
                <a:cs typeface="+mj-cs"/>
              </a:rPr>
              <a:t>	Hamdi </a:t>
            </a:r>
            <a:r>
              <a:rPr lang="tr-TR" sz="2000" b="1" dirty="0">
                <a:latin typeface="+mj-lt"/>
                <a:ea typeface="+mj-ea"/>
                <a:cs typeface="+mj-cs"/>
              </a:rPr>
              <a:t>Dündar </a:t>
            </a:r>
          </a:p>
          <a:p>
            <a:pPr>
              <a:defRPr/>
            </a:pPr>
            <a:r>
              <a:rPr lang="tr-TR" sz="2000" b="1" dirty="0" smtClean="0">
                <a:latin typeface="+mj-lt"/>
                <a:ea typeface="+mj-ea"/>
                <a:cs typeface="+mj-cs"/>
              </a:rPr>
              <a:t>	Fatma İnhan</a:t>
            </a:r>
            <a:endParaRPr lang="tr-TR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13 Resim" descr="E:\BROŞÜRLER\20160201134706002_001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1447520">
            <a:off x="213001" y="574414"/>
            <a:ext cx="1194835" cy="153707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  <p:pic>
        <p:nvPicPr>
          <p:cNvPr id="29" name="28 Resim" descr="E:\20160307113845340_0007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391691">
            <a:off x="355665" y="2409885"/>
            <a:ext cx="1181475" cy="18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29 Resim" descr="E:\20160307113845340_0009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3435" r="58687"/>
          <a:stretch>
            <a:fillRect/>
          </a:stretch>
        </p:blipFill>
        <p:spPr bwMode="auto">
          <a:xfrm rot="21351285">
            <a:off x="249067" y="4603834"/>
            <a:ext cx="1292754" cy="197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32 Resim" descr="E:\20160307113845340_0008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2784"/>
          <a:stretch>
            <a:fillRect/>
          </a:stretch>
        </p:blipFill>
        <p:spPr bwMode="auto">
          <a:xfrm rot="268431">
            <a:off x="1595316" y="1018031"/>
            <a:ext cx="840802" cy="1254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okaum.ankara.edu.tr/wp-content/uploads/sites/311/2015/08/logo.png"/>
          <p:cNvPicPr>
            <a:picLocks noChangeAspect="1" noChangeArrowheads="1"/>
          </p:cNvPicPr>
          <p:nvPr/>
        </p:nvPicPr>
        <p:blipFill>
          <a:blip r:embed="rId3" cstate="print"/>
          <a:srcRect l="70076" r="11483"/>
          <a:stretch>
            <a:fillRect/>
          </a:stretch>
        </p:blipFill>
        <p:spPr bwMode="auto">
          <a:xfrm>
            <a:off x="-1" y="0"/>
            <a:ext cx="1665247" cy="126876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323528" y="1556792"/>
            <a:ext cx="842493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500" b="1" dirty="0" smtClean="0"/>
              <a:t>Amaçlar… </a:t>
            </a:r>
          </a:p>
          <a:p>
            <a:r>
              <a:rPr lang="tr-TR" altLang="tr-TR" sz="2500" dirty="0" smtClean="0"/>
              <a:t>* Ulusal ve uluslararası araştırmalar-yayınlar-ortak etkinlik düzenlemek.</a:t>
            </a:r>
          </a:p>
          <a:p>
            <a:r>
              <a:rPr lang="tr-TR" altLang="tr-TR" sz="2500" dirty="0" smtClean="0"/>
              <a:t>** Oyun kültürü, çocukluğun tarihi ve sosyolojisi, çocuk gelişimi ve eğitimi, müze eğitimi alanlarında.</a:t>
            </a:r>
          </a:p>
          <a:p>
            <a:r>
              <a:rPr lang="tr-TR" altLang="tr-TR" sz="2500" dirty="0" smtClean="0"/>
              <a:t>*** Çocuk kültürü kavramı </a:t>
            </a:r>
            <a:r>
              <a:rPr lang="tr-TR" altLang="tr-TR" sz="2500" dirty="0" smtClean="0">
                <a:sym typeface="Wingdings" pitchFamily="2" charset="2"/>
              </a:rPr>
              <a:t> </a:t>
            </a:r>
            <a:r>
              <a:rPr lang="tr-TR" altLang="tr-TR" sz="2500" i="1" dirty="0" smtClean="0"/>
              <a:t>çocuklar için</a:t>
            </a:r>
            <a:r>
              <a:rPr lang="tr-TR" altLang="tr-TR" sz="2500" dirty="0" smtClean="0"/>
              <a:t>, </a:t>
            </a:r>
            <a:r>
              <a:rPr lang="tr-TR" altLang="tr-TR" sz="2500" i="1" dirty="0" smtClean="0"/>
              <a:t>çocuklarla birlikte</a:t>
            </a:r>
            <a:r>
              <a:rPr lang="tr-TR" altLang="tr-TR" sz="2500" dirty="0" smtClean="0"/>
              <a:t> ve </a:t>
            </a:r>
            <a:r>
              <a:rPr lang="tr-TR" altLang="tr-TR" sz="2500" i="1" dirty="0" smtClean="0"/>
              <a:t>çocuklar tarafından</a:t>
            </a:r>
            <a:r>
              <a:rPr lang="tr-TR" altLang="tr-TR" sz="2500" dirty="0" smtClean="0"/>
              <a:t> yaratılan kültürdür.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467544" y="450912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000" b="1" dirty="0" smtClean="0">
                <a:solidFill>
                  <a:srgbClr val="00B050"/>
                </a:solidFill>
              </a:rPr>
              <a:t>ÇOKAUM, kuruluşundan bu yana 37 araştırma projesi yapmış,</a:t>
            </a:r>
            <a:endParaRPr lang="tr-TR" sz="2000" b="1" dirty="0">
              <a:solidFill>
                <a:srgbClr val="00B05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67544" y="494116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000" b="1" dirty="0" smtClean="0">
                <a:solidFill>
                  <a:srgbClr val="00B050"/>
                </a:solidFill>
              </a:rPr>
              <a:t>Halka açık 12 çalıştay ve seminer, 4 panel, 8 konferans gerçekleştirmiştir.  </a:t>
            </a:r>
            <a:endParaRPr lang="tr-TR" sz="2000" b="1" dirty="0">
              <a:solidFill>
                <a:srgbClr val="00B05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467544" y="5301208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00B050"/>
                </a:solidFill>
              </a:rPr>
              <a:t>18 kitap yayımlamış, 3 kitabın yayımını sağlamıştır. Ayrıca araştırmaların bulgularını içeren 27 makale yayımlamıştır.</a:t>
            </a:r>
          </a:p>
          <a:p>
            <a:endParaRPr lang="tr-TR" sz="1000" b="1" dirty="0" smtClean="0">
              <a:solidFill>
                <a:srgbClr val="00B050"/>
              </a:solidFill>
            </a:endParaRPr>
          </a:p>
          <a:p>
            <a:r>
              <a:rPr lang="tr-TR" sz="2000" b="1" dirty="0" smtClean="0">
                <a:solidFill>
                  <a:srgbClr val="00B050"/>
                </a:solidFill>
              </a:rPr>
              <a:t>Uzmanlık kütüphanesinde 3000 dolayında kitap vardır. </a:t>
            </a:r>
            <a:endParaRPr lang="tr-TR" sz="2000" b="1" dirty="0">
              <a:solidFill>
                <a:srgbClr val="00B050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727419" y="0"/>
            <a:ext cx="563237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500" b="1" dirty="0" smtClean="0">
                <a:solidFill>
                  <a:schemeClr val="accent1"/>
                </a:solidFill>
              </a:rPr>
              <a:t>ANKARA ÜNİVERSİTESİ ÇOCUK KÜLTÜRÜ </a:t>
            </a:r>
          </a:p>
          <a:p>
            <a:pPr algn="ctr"/>
            <a:r>
              <a:rPr lang="tr-TR" sz="2500" b="1" dirty="0" smtClean="0">
                <a:solidFill>
                  <a:schemeClr val="accent1"/>
                </a:solidFill>
              </a:rPr>
              <a:t>ARAŞTIRMA VE UYGULAMA </a:t>
            </a:r>
          </a:p>
          <a:p>
            <a:pPr algn="ctr"/>
            <a:r>
              <a:rPr lang="tr-TR" sz="2500" b="1" dirty="0" smtClean="0">
                <a:solidFill>
                  <a:schemeClr val="accent1"/>
                </a:solidFill>
              </a:rPr>
              <a:t>MERKEZİ</a:t>
            </a:r>
            <a:endParaRPr lang="tr-TR" sz="25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970784" cy="980728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 smtClean="0">
                <a:solidFill>
                  <a:srgbClr val="00B050"/>
                </a:solidFill>
              </a:rPr>
              <a:t>MÜZEDE EĞİTİM 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tr-TR" b="1" i="1" dirty="0" smtClean="0"/>
              <a:t>Rehberli</a:t>
            </a:r>
            <a:r>
              <a:rPr lang="tr-TR" dirty="0" smtClean="0"/>
              <a:t> müze turları (faklı yaş ve ilgi grupları)</a:t>
            </a:r>
          </a:p>
          <a:p>
            <a:pPr algn="just">
              <a:buFontTx/>
              <a:buChar char="-"/>
            </a:pPr>
            <a:r>
              <a:rPr lang="tr-TR" b="1" i="1" dirty="0" smtClean="0"/>
              <a:t>Okulöncesi</a:t>
            </a:r>
            <a:r>
              <a:rPr lang="tr-TR" dirty="0" smtClean="0"/>
              <a:t> ve </a:t>
            </a:r>
            <a:r>
              <a:rPr lang="tr-TR" b="1" i="1" dirty="0" smtClean="0"/>
              <a:t>ilkokul</a:t>
            </a:r>
            <a:r>
              <a:rPr lang="tr-TR" dirty="0" smtClean="0"/>
              <a:t> düzeyinde eğitim çalışmaları</a:t>
            </a:r>
          </a:p>
          <a:p>
            <a:pPr algn="just">
              <a:buFontTx/>
              <a:buChar char="-"/>
            </a:pPr>
            <a:r>
              <a:rPr lang="tr-TR" dirty="0" smtClean="0"/>
              <a:t>Eğitim fakültesi öğrencileri için </a:t>
            </a:r>
            <a:r>
              <a:rPr lang="tr-TR" b="1" i="1" dirty="0" smtClean="0"/>
              <a:t>öğretmenlik</a:t>
            </a:r>
            <a:r>
              <a:rPr lang="tr-TR" dirty="0" smtClean="0"/>
              <a:t> eğitiminde müzede eğitim süreci </a:t>
            </a:r>
          </a:p>
          <a:p>
            <a:pPr algn="just">
              <a:buFontTx/>
              <a:buChar char="-"/>
            </a:pPr>
            <a:r>
              <a:rPr lang="tr-TR" dirty="0" smtClean="0"/>
              <a:t>Müze Eğitimi </a:t>
            </a:r>
            <a:r>
              <a:rPr lang="tr-TR" b="1" i="1" dirty="0" smtClean="0"/>
              <a:t>Yüksek Lisans öğrencileri </a:t>
            </a:r>
            <a:r>
              <a:rPr lang="tr-TR" dirty="0" smtClean="0"/>
              <a:t>için uygulama eğitimleri </a:t>
            </a:r>
          </a:p>
          <a:p>
            <a:pPr algn="just">
              <a:buFontTx/>
              <a:buChar char="-"/>
            </a:pPr>
            <a:r>
              <a:rPr lang="tr-TR" b="1" i="1" dirty="0" smtClean="0"/>
              <a:t>Özel İlgi grupları </a:t>
            </a:r>
            <a:r>
              <a:rPr lang="tr-TR" dirty="0" smtClean="0"/>
              <a:t>ziyaretleri (yetişkinler)</a:t>
            </a:r>
          </a:p>
          <a:p>
            <a:pPr algn="just">
              <a:buFontTx/>
              <a:buChar char="-"/>
            </a:pPr>
            <a:r>
              <a:rPr lang="tr-TR" dirty="0" smtClean="0"/>
              <a:t>Akademik araştırma yapan </a:t>
            </a:r>
            <a:r>
              <a:rPr lang="tr-TR" b="1" i="1" dirty="0" smtClean="0"/>
              <a:t>araştırmacılar</a:t>
            </a:r>
            <a:r>
              <a:rPr lang="tr-TR" dirty="0" smtClean="0"/>
              <a:t> için çalışma olanakları </a:t>
            </a:r>
          </a:p>
          <a:p>
            <a:pPr algn="just">
              <a:buFontTx/>
              <a:buChar char="-"/>
            </a:pPr>
            <a:r>
              <a:rPr lang="tr-TR" b="1" dirty="0" smtClean="0"/>
              <a:t>Akademik ilgi grupları </a:t>
            </a:r>
            <a:r>
              <a:rPr lang="tr-TR" dirty="0" smtClean="0"/>
              <a:t>ziyaretleri (Kongre, konferans, seminer vb.)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YENİ BAŞLANGIÇ….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266429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tr-TR" dirty="0" smtClean="0"/>
              <a:t>Dijital envanter hazırlığı </a:t>
            </a:r>
            <a:r>
              <a:rPr lang="tr-TR" b="1" dirty="0" smtClean="0">
                <a:solidFill>
                  <a:schemeClr val="accent1"/>
                </a:solidFill>
              </a:rPr>
              <a:t>(10 Kasım 2014)</a:t>
            </a:r>
          </a:p>
          <a:p>
            <a:pPr>
              <a:spcBef>
                <a:spcPts val="0"/>
              </a:spcBef>
            </a:pPr>
            <a:r>
              <a:rPr lang="tr-TR" dirty="0" smtClean="0"/>
              <a:t>Yeni binaya taşınma </a:t>
            </a:r>
            <a:r>
              <a:rPr lang="tr-TR" b="1" dirty="0" smtClean="0">
                <a:solidFill>
                  <a:schemeClr val="accent1"/>
                </a:solidFill>
              </a:rPr>
              <a:t>(1 Temmuz 2015)</a:t>
            </a:r>
          </a:p>
          <a:p>
            <a:pPr>
              <a:spcBef>
                <a:spcPts val="0"/>
              </a:spcBef>
            </a:pPr>
            <a:r>
              <a:rPr lang="tr-TR" dirty="0" smtClean="0"/>
              <a:t>Depolama işlemlerinin tamamlanması </a:t>
            </a:r>
            <a:r>
              <a:rPr lang="tr-TR" b="1" dirty="0" smtClean="0">
                <a:solidFill>
                  <a:schemeClr val="accent1"/>
                </a:solidFill>
              </a:rPr>
              <a:t>(1 Nisan 2016)</a:t>
            </a:r>
          </a:p>
          <a:p>
            <a:pPr>
              <a:spcBef>
                <a:spcPts val="0"/>
              </a:spcBef>
            </a:pPr>
            <a:r>
              <a:rPr lang="tr-TR" dirty="0" smtClean="0"/>
              <a:t>Sergi tasarımı </a:t>
            </a:r>
            <a:r>
              <a:rPr lang="tr-TR" b="1" dirty="0" smtClean="0">
                <a:solidFill>
                  <a:schemeClr val="accent1"/>
                </a:solidFill>
              </a:rPr>
              <a:t>(5 Ekim 2015)</a:t>
            </a:r>
          </a:p>
          <a:p>
            <a:pPr>
              <a:spcBef>
                <a:spcPts val="0"/>
              </a:spcBef>
            </a:pPr>
            <a:r>
              <a:rPr lang="tr-TR" dirty="0" smtClean="0"/>
              <a:t>Açılış </a:t>
            </a:r>
            <a:r>
              <a:rPr lang="tr-TR" b="1" dirty="0" smtClean="0">
                <a:solidFill>
                  <a:schemeClr val="accent1"/>
                </a:solidFill>
              </a:rPr>
              <a:t>(20 Nisan 2016)…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97282" name="Picture 2" descr="film-seridi"/>
          <p:cNvPicPr>
            <a:picLocks noChangeAspect="1" noChangeArrowheads="1"/>
          </p:cNvPicPr>
          <p:nvPr/>
        </p:nvPicPr>
        <p:blipFill>
          <a:blip r:embed="rId2" cstate="print"/>
          <a:srcRect l="4892" r="4326"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6562" name="Picture 2" descr="D:\oyuncak muzesi katalog_01 nisan\oyuncak muzesi fotolar\DSC_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6563" name="Picture 3" descr="C:\Users\User\Desktop\muze_logo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5301208"/>
            <a:ext cx="1296144" cy="1455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23528" y="836712"/>
            <a:ext cx="86409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b="1" i="1" dirty="0" smtClean="0">
                <a:solidFill>
                  <a:schemeClr val="accent1"/>
                </a:solidFill>
              </a:rPr>
              <a:t>Ankara Üniversitesi Eğitim Bilimleri Fakültesi Oyuncak Müzesi için </a:t>
            </a:r>
            <a:r>
              <a:rPr lang="tr-TR" sz="3500" b="1" i="1" dirty="0" smtClean="0">
                <a:solidFill>
                  <a:srgbClr val="00B050"/>
                </a:solidFill>
              </a:rPr>
              <a:t>fark yaratma şansı…</a:t>
            </a:r>
          </a:p>
          <a:p>
            <a:endParaRPr lang="tr-TR" sz="3000" dirty="0" smtClean="0"/>
          </a:p>
          <a:p>
            <a:r>
              <a:rPr lang="tr-TR" sz="3000" dirty="0" smtClean="0"/>
              <a:t>	-</a:t>
            </a:r>
            <a:r>
              <a:rPr lang="tr-TR" sz="3000" b="1" dirty="0" smtClean="0"/>
              <a:t>Zenginlikleri devretme</a:t>
            </a:r>
            <a:r>
              <a:rPr lang="tr-TR" sz="3000" dirty="0" smtClean="0"/>
              <a:t/>
            </a:r>
            <a:br>
              <a:rPr lang="tr-TR" sz="3000" dirty="0" smtClean="0"/>
            </a:br>
            <a:r>
              <a:rPr lang="tr-TR" sz="3000" dirty="0" smtClean="0"/>
              <a:t>	-</a:t>
            </a:r>
            <a:r>
              <a:rPr lang="tr-TR" sz="3000" b="1" dirty="0" smtClean="0"/>
              <a:t>Gelecekteki kaynakları bulma</a:t>
            </a:r>
            <a:r>
              <a:rPr lang="tr-TR" sz="3000" dirty="0" smtClean="0"/>
              <a:t/>
            </a:r>
            <a:br>
              <a:rPr lang="tr-TR" sz="3000" dirty="0" smtClean="0"/>
            </a:br>
            <a:r>
              <a:rPr lang="tr-TR" sz="3000" dirty="0" smtClean="0"/>
              <a:t>	-</a:t>
            </a:r>
            <a:r>
              <a:rPr lang="tr-TR" sz="3000" b="1" dirty="0" smtClean="0"/>
              <a:t>Müzenin misyonunun hayata geçirme</a:t>
            </a:r>
            <a:r>
              <a:rPr lang="tr-TR" sz="3000" dirty="0" smtClean="0"/>
              <a:t/>
            </a:r>
            <a:br>
              <a:rPr lang="tr-TR" sz="3000" dirty="0" smtClean="0"/>
            </a:br>
            <a:r>
              <a:rPr lang="tr-TR" sz="3000" dirty="0" smtClean="0"/>
              <a:t>	-</a:t>
            </a:r>
            <a:r>
              <a:rPr lang="tr-TR" sz="3000" b="1" dirty="0" smtClean="0"/>
              <a:t>Müzenin vizyonunun hayata geçirme </a:t>
            </a:r>
          </a:p>
          <a:p>
            <a:r>
              <a:rPr lang="tr-TR" sz="3000" dirty="0" smtClean="0"/>
              <a:t>	-</a:t>
            </a:r>
            <a:r>
              <a:rPr lang="tr-TR" sz="3000" b="1" dirty="0" smtClean="0"/>
              <a:t>Uzun soluklu olma</a:t>
            </a:r>
          </a:p>
          <a:p>
            <a:r>
              <a:rPr lang="tr-TR" sz="3000" b="1" dirty="0" smtClean="0"/>
              <a:t>		- ziyaretçi ilişkileri</a:t>
            </a:r>
          </a:p>
          <a:p>
            <a:r>
              <a:rPr lang="tr-TR" sz="3000" b="1" dirty="0" smtClean="0"/>
              <a:t>		- müze gönüllüleri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 l="31579" t="10526" r="47369" b="78947"/>
          <a:stretch>
            <a:fillRect/>
          </a:stretch>
        </p:blipFill>
        <p:spPr bwMode="auto">
          <a:xfrm>
            <a:off x="6588224" y="4005064"/>
            <a:ext cx="11521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433</Words>
  <Application>Microsoft Office PowerPoint</Application>
  <PresentationFormat>Ekran Gösterisi (4:3)</PresentationFormat>
  <Paragraphs>80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ANKARA ÜNİVERSİTESİ  EĞİTİM BİLİMLERİ FAKÜLTESİ OYUNCAK MÜZESİ</vt:lpstr>
      <vt:lpstr>Slayt 2</vt:lpstr>
      <vt:lpstr>Slayt 3</vt:lpstr>
      <vt:lpstr>MÜZEDE EĞİTİM </vt:lpstr>
      <vt:lpstr>YENİ BAŞLANGIÇ….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 EĞİTİM BİLİMLERİ FAKÜLTESİ OYUNCAK MÜZESİ</dc:title>
  <dc:creator>Ceren Karadeniz</dc:creator>
  <cp:lastModifiedBy>SAMSUNG</cp:lastModifiedBy>
  <cp:revision>126</cp:revision>
  <dcterms:created xsi:type="dcterms:W3CDTF">2016-04-10T00:18:05Z</dcterms:created>
  <dcterms:modified xsi:type="dcterms:W3CDTF">2017-11-08T22:34:18Z</dcterms:modified>
</cp:coreProperties>
</file>