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80" r:id="rId6"/>
    <p:sldId id="282" r:id="rId7"/>
    <p:sldId id="261" r:id="rId8"/>
    <p:sldId id="262" r:id="rId9"/>
    <p:sldId id="263" r:id="rId10"/>
    <p:sldId id="264" r:id="rId11"/>
    <p:sldId id="281" r:id="rId12"/>
    <p:sldId id="269" r:id="rId13"/>
    <p:sldId id="277" r:id="rId14"/>
    <p:sldId id="278" r:id="rId15"/>
    <p:sldId id="275" r:id="rId16"/>
    <p:sldId id="283" r:id="rId17"/>
    <p:sldId id="284" r:id="rId18"/>
    <p:sldId id="285" r:id="rId19"/>
    <p:sldId id="276" r:id="rId20"/>
    <p:sldId id="266" r:id="rId21"/>
    <p:sldId id="286" r:id="rId22"/>
    <p:sldId id="274" r:id="rId23"/>
    <p:sldId id="259" r:id="rId24"/>
    <p:sldId id="267" r:id="rId25"/>
    <p:sldId id="26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41FCBDF-ADE5-4FD6-8281-72AC5926FC59}" type="datetimeFigureOut">
              <a:rPr lang="tr-TR" smtClean="0"/>
              <a:t>12.02.2018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162730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1FCBDF-ADE5-4FD6-8281-72AC5926FC59}" type="datetimeFigureOut">
              <a:rPr lang="tr-TR" smtClean="0"/>
              <a:t>12.02.2018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307539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1FCBDF-ADE5-4FD6-8281-72AC5926FC59}" type="datetimeFigureOut">
              <a:rPr lang="tr-TR" smtClean="0"/>
              <a:t>12.02.2018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170959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1FCBDF-ADE5-4FD6-8281-72AC5926FC59}" type="datetimeFigureOut">
              <a:rPr lang="tr-TR" smtClean="0"/>
              <a:t>12.02.2018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238481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41FCBDF-ADE5-4FD6-8281-72AC5926FC59}" type="datetimeFigureOut">
              <a:rPr lang="tr-TR" smtClean="0"/>
              <a:t>12.02.2018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22643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41FCBDF-ADE5-4FD6-8281-72AC5926FC59}" type="datetimeFigureOut">
              <a:rPr lang="tr-TR" smtClean="0"/>
              <a:t>12.02.2018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407348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1FCBDF-ADE5-4FD6-8281-72AC5926FC59}" type="datetimeFigureOut">
              <a:rPr lang="tr-TR" smtClean="0"/>
              <a:t>12.02.2018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363300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41FCBDF-ADE5-4FD6-8281-72AC5926FC59}" type="datetimeFigureOut">
              <a:rPr lang="tr-TR" smtClean="0"/>
              <a:t>12.02.2018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206649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41FCBDF-ADE5-4FD6-8281-72AC5926FC59}" type="datetimeFigureOut">
              <a:rPr lang="tr-TR" smtClean="0"/>
              <a:t>12.02.2018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128440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41FCBDF-ADE5-4FD6-8281-72AC5926FC59}" type="datetimeFigureOut">
              <a:rPr lang="tr-TR" smtClean="0"/>
              <a:t>12.02.2018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429109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41FCBDF-ADE5-4FD6-8281-72AC5926FC59}" type="datetimeFigureOut">
              <a:rPr lang="tr-TR" smtClean="0"/>
              <a:t>12.02.2018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24A197E-1E7C-4081-B3B5-E847DE555A34}" type="slidenum">
              <a:rPr lang="tr-TR" smtClean="0"/>
              <a:t>‹#›</a:t>
            </a:fld>
            <a:endParaRPr lang="tr-TR"/>
          </a:p>
        </p:txBody>
      </p:sp>
    </p:spTree>
    <p:extLst>
      <p:ext uri="{BB962C8B-B14F-4D97-AF65-F5344CB8AC3E}">
        <p14:creationId xmlns:p14="http://schemas.microsoft.com/office/powerpoint/2010/main" val="320745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FCBDF-ADE5-4FD6-8281-72AC5926FC59}" type="datetimeFigureOut">
              <a:rPr lang="tr-TR" smtClean="0"/>
              <a:t>12.02.2018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A197E-1E7C-4081-B3B5-E847DE555A34}" type="slidenum">
              <a:rPr lang="tr-TR" smtClean="0"/>
              <a:t>‹#›</a:t>
            </a:fld>
            <a:endParaRPr lang="tr-TR"/>
          </a:p>
        </p:txBody>
      </p:sp>
    </p:spTree>
    <p:extLst>
      <p:ext uri="{BB962C8B-B14F-4D97-AF65-F5344CB8AC3E}">
        <p14:creationId xmlns:p14="http://schemas.microsoft.com/office/powerpoint/2010/main" val="145086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smtClean="0"/>
              <a:t>Week</a:t>
            </a:r>
            <a:r>
              <a:rPr lang="tr-TR" dirty="0" smtClean="0"/>
              <a:t> 2-</a:t>
            </a:r>
            <a:br>
              <a:rPr lang="tr-TR" dirty="0" smtClean="0"/>
            </a:br>
            <a:r>
              <a:rPr lang="tr-TR" dirty="0" err="1" smtClean="0"/>
              <a:t>Growth</a:t>
            </a:r>
            <a:r>
              <a:rPr lang="tr-TR" dirty="0" smtClean="0"/>
              <a:t> </a:t>
            </a:r>
            <a:r>
              <a:rPr lang="tr-TR" dirty="0" err="1" smtClean="0"/>
              <a:t>promoters</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97380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 name="Resim 5"/>
          <p:cNvPicPr>
            <a:picLocks noChangeAspect="1"/>
          </p:cNvPicPr>
          <p:nvPr/>
        </p:nvPicPr>
        <p:blipFill>
          <a:blip r:embed="rId2"/>
          <a:stretch>
            <a:fillRect/>
          </a:stretch>
        </p:blipFill>
        <p:spPr>
          <a:xfrm>
            <a:off x="3142232" y="633741"/>
            <a:ext cx="5907536" cy="5590517"/>
          </a:xfrm>
          <a:prstGeom prst="rect">
            <a:avLst/>
          </a:prstGeom>
        </p:spPr>
      </p:pic>
      <p:pic>
        <p:nvPicPr>
          <p:cNvPr id="7" name="Resim 6"/>
          <p:cNvPicPr>
            <a:picLocks noChangeAspect="1"/>
          </p:cNvPicPr>
          <p:nvPr/>
        </p:nvPicPr>
        <p:blipFill>
          <a:blip r:embed="rId3"/>
          <a:stretch>
            <a:fillRect/>
          </a:stretch>
        </p:blipFill>
        <p:spPr>
          <a:xfrm>
            <a:off x="6377315" y="6176963"/>
            <a:ext cx="3305175" cy="381000"/>
          </a:xfrm>
          <a:prstGeom prst="rect">
            <a:avLst/>
          </a:prstGeom>
        </p:spPr>
      </p:pic>
    </p:spTree>
    <p:extLst>
      <p:ext uri="{BB962C8B-B14F-4D97-AF65-F5344CB8AC3E}">
        <p14:creationId xmlns:p14="http://schemas.microsoft.com/office/powerpoint/2010/main" val="48931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Anabolic-Hormonal</a:t>
            </a:r>
            <a:r>
              <a:rPr lang="tr-TR" dirty="0" smtClean="0"/>
              <a:t> </a:t>
            </a:r>
            <a:r>
              <a:rPr lang="tr-TR" dirty="0" err="1" smtClean="0"/>
              <a:t>Type</a:t>
            </a:r>
            <a:r>
              <a:rPr lang="tr-TR" dirty="0" smtClean="0"/>
              <a:t> </a:t>
            </a:r>
            <a:r>
              <a:rPr lang="tr-TR" dirty="0" err="1" smtClean="0"/>
              <a:t>Growth</a:t>
            </a:r>
            <a:r>
              <a:rPr lang="tr-TR" dirty="0" smtClean="0"/>
              <a:t> </a:t>
            </a:r>
            <a:r>
              <a:rPr lang="tr-TR" dirty="0" err="1" smtClean="0"/>
              <a:t>Promoters</a:t>
            </a:r>
            <a:endParaRPr lang="tr-TR" dirty="0"/>
          </a:p>
        </p:txBody>
      </p:sp>
      <p:sp>
        <p:nvSpPr>
          <p:cNvPr id="3" name="İçerik Yer Tutucusu 2"/>
          <p:cNvSpPr>
            <a:spLocks noGrp="1"/>
          </p:cNvSpPr>
          <p:nvPr>
            <p:ph idx="1"/>
          </p:nvPr>
        </p:nvSpPr>
        <p:spPr/>
        <p:txBody>
          <a:bodyPr>
            <a:normAutofit fontScale="77500" lnSpcReduction="20000"/>
          </a:bodyPr>
          <a:lstStyle/>
          <a:p>
            <a:r>
              <a:rPr lang="tr-TR" dirty="0" err="1" smtClean="0"/>
              <a:t>Endogenous</a:t>
            </a:r>
            <a:r>
              <a:rPr lang="tr-TR" dirty="0" smtClean="0"/>
              <a:t> </a:t>
            </a:r>
            <a:r>
              <a:rPr lang="tr-TR" dirty="0" err="1" smtClean="0"/>
              <a:t>sex</a:t>
            </a:r>
            <a:r>
              <a:rPr lang="tr-TR" dirty="0" smtClean="0"/>
              <a:t> </a:t>
            </a:r>
            <a:r>
              <a:rPr lang="tr-TR" dirty="0" err="1" smtClean="0"/>
              <a:t>steroids</a:t>
            </a:r>
            <a:r>
              <a:rPr lang="tr-TR" dirty="0" smtClean="0"/>
              <a:t>- </a:t>
            </a:r>
            <a:r>
              <a:rPr lang="tr-TR" dirty="0" err="1" smtClean="0"/>
              <a:t>Estradiol</a:t>
            </a:r>
            <a:r>
              <a:rPr lang="tr-TR" dirty="0" smtClean="0"/>
              <a:t> 17, </a:t>
            </a:r>
            <a:r>
              <a:rPr lang="tr-TR" dirty="0" err="1" smtClean="0"/>
              <a:t>progesterone</a:t>
            </a:r>
            <a:r>
              <a:rPr lang="tr-TR" dirty="0" smtClean="0"/>
              <a:t>, </a:t>
            </a:r>
            <a:r>
              <a:rPr lang="tr-TR" dirty="0" err="1" smtClean="0"/>
              <a:t>testosterone</a:t>
            </a:r>
            <a:endParaRPr lang="tr-TR" dirty="0" smtClean="0"/>
          </a:p>
          <a:p>
            <a:r>
              <a:rPr lang="tr-TR" dirty="0" err="1" smtClean="0"/>
              <a:t>Synthetic</a:t>
            </a:r>
            <a:r>
              <a:rPr lang="tr-TR" dirty="0" smtClean="0"/>
              <a:t> </a:t>
            </a:r>
            <a:r>
              <a:rPr lang="tr-TR" dirty="0" err="1" smtClean="0"/>
              <a:t>steroidal</a:t>
            </a:r>
            <a:r>
              <a:rPr lang="tr-TR" dirty="0" smtClean="0"/>
              <a:t> </a:t>
            </a:r>
            <a:r>
              <a:rPr lang="tr-TR" dirty="0" err="1" smtClean="0"/>
              <a:t>compounds</a:t>
            </a:r>
            <a:endParaRPr lang="tr-TR" dirty="0" smtClean="0"/>
          </a:p>
          <a:p>
            <a:pPr lvl="1"/>
            <a:r>
              <a:rPr lang="tr-TR" dirty="0" err="1" smtClean="0"/>
              <a:t>Boldenone</a:t>
            </a:r>
            <a:endParaRPr lang="tr-TR" dirty="0" smtClean="0"/>
          </a:p>
          <a:p>
            <a:pPr lvl="1"/>
            <a:r>
              <a:rPr lang="tr-TR" dirty="0" err="1" smtClean="0"/>
              <a:t>chlormadinone</a:t>
            </a:r>
            <a:r>
              <a:rPr lang="tr-TR" dirty="0" smtClean="0"/>
              <a:t> </a:t>
            </a:r>
            <a:r>
              <a:rPr lang="tr-TR" dirty="0" err="1" smtClean="0"/>
              <a:t>acetate</a:t>
            </a:r>
            <a:endParaRPr lang="tr-TR" dirty="0" smtClean="0"/>
          </a:p>
          <a:p>
            <a:pPr lvl="1"/>
            <a:r>
              <a:rPr lang="tr-TR" dirty="0" err="1" smtClean="0"/>
              <a:t>Ethylenestrol</a:t>
            </a:r>
            <a:endParaRPr lang="tr-TR" dirty="0" smtClean="0"/>
          </a:p>
          <a:p>
            <a:pPr lvl="1"/>
            <a:r>
              <a:rPr lang="tr-TR" dirty="0" err="1" smtClean="0"/>
              <a:t>Fluoxymesterone</a:t>
            </a:r>
            <a:endParaRPr lang="tr-TR" dirty="0" smtClean="0"/>
          </a:p>
          <a:p>
            <a:pPr lvl="1"/>
            <a:r>
              <a:rPr lang="tr-TR" dirty="0" err="1" smtClean="0"/>
              <a:t>medroxyprogesterone</a:t>
            </a:r>
            <a:r>
              <a:rPr lang="tr-TR" dirty="0" smtClean="0"/>
              <a:t> </a:t>
            </a:r>
          </a:p>
          <a:p>
            <a:pPr lvl="1"/>
            <a:r>
              <a:rPr lang="tr-TR" dirty="0" err="1" smtClean="0"/>
              <a:t>Methyltestosterone</a:t>
            </a:r>
            <a:endParaRPr lang="tr-TR" dirty="0" smtClean="0"/>
          </a:p>
          <a:p>
            <a:pPr lvl="1"/>
            <a:r>
              <a:rPr lang="tr-TR" dirty="0" err="1" smtClean="0"/>
              <a:t>nortestosterone</a:t>
            </a:r>
            <a:r>
              <a:rPr lang="tr-TR" dirty="0" smtClean="0"/>
              <a:t> </a:t>
            </a:r>
            <a:r>
              <a:rPr lang="tr-TR" dirty="0"/>
              <a:t>(</a:t>
            </a:r>
            <a:r>
              <a:rPr lang="tr-TR" dirty="0" err="1"/>
              <a:t>nandrolone</a:t>
            </a:r>
            <a:r>
              <a:rPr lang="tr-TR" dirty="0" smtClean="0"/>
              <a:t>)</a:t>
            </a:r>
          </a:p>
          <a:p>
            <a:pPr lvl="1"/>
            <a:r>
              <a:rPr lang="tr-TR" dirty="0" err="1" smtClean="0"/>
              <a:t>nortestosterone</a:t>
            </a:r>
            <a:r>
              <a:rPr lang="tr-TR" dirty="0" smtClean="0"/>
              <a:t> </a:t>
            </a:r>
            <a:r>
              <a:rPr lang="tr-TR" dirty="0" err="1" smtClean="0"/>
              <a:t>decanoate</a:t>
            </a:r>
            <a:endParaRPr lang="tr-TR" dirty="0" smtClean="0"/>
          </a:p>
          <a:p>
            <a:pPr lvl="1"/>
            <a:r>
              <a:rPr lang="tr-TR" dirty="0" err="1" smtClean="0"/>
              <a:t>oxymetholone</a:t>
            </a:r>
            <a:r>
              <a:rPr lang="tr-TR" dirty="0"/>
              <a:t>, </a:t>
            </a:r>
            <a:r>
              <a:rPr lang="tr-TR" dirty="0" err="1"/>
              <a:t>and</a:t>
            </a:r>
            <a:r>
              <a:rPr lang="tr-TR" dirty="0"/>
              <a:t> </a:t>
            </a:r>
            <a:r>
              <a:rPr lang="tr-TR" dirty="0" err="1"/>
              <a:t>stanozolol</a:t>
            </a:r>
            <a:r>
              <a:rPr lang="tr-TR" dirty="0"/>
              <a:t>. </a:t>
            </a:r>
            <a:endParaRPr lang="tr-TR" dirty="0" smtClean="0"/>
          </a:p>
          <a:p>
            <a:r>
              <a:rPr lang="tr-TR" dirty="0" err="1" smtClean="0"/>
              <a:t>Synthetic</a:t>
            </a:r>
            <a:r>
              <a:rPr lang="tr-TR" dirty="0" smtClean="0"/>
              <a:t> </a:t>
            </a:r>
            <a:r>
              <a:rPr lang="tr-TR" dirty="0" err="1"/>
              <a:t>non</a:t>
            </a:r>
            <a:r>
              <a:rPr lang="tr-TR" dirty="0"/>
              <a:t> </a:t>
            </a:r>
            <a:r>
              <a:rPr lang="tr-TR" dirty="0" err="1"/>
              <a:t>steroidal</a:t>
            </a:r>
            <a:r>
              <a:rPr lang="tr-TR" dirty="0"/>
              <a:t> </a:t>
            </a:r>
            <a:r>
              <a:rPr lang="tr-TR" dirty="0" err="1"/>
              <a:t>compounds</a:t>
            </a:r>
            <a:r>
              <a:rPr lang="tr-TR" dirty="0"/>
              <a:t> </a:t>
            </a:r>
            <a:endParaRPr lang="tr-TR" dirty="0" smtClean="0"/>
          </a:p>
          <a:p>
            <a:pPr lvl="1"/>
            <a:r>
              <a:rPr lang="tr-TR" dirty="0" err="1" smtClean="0"/>
              <a:t>Zeranol</a:t>
            </a:r>
            <a:r>
              <a:rPr lang="tr-TR" dirty="0" smtClean="0"/>
              <a:t> </a:t>
            </a:r>
            <a:r>
              <a:rPr lang="tr-TR" dirty="0" err="1"/>
              <a:t>and</a:t>
            </a:r>
            <a:r>
              <a:rPr lang="tr-TR" dirty="0"/>
              <a:t> </a:t>
            </a:r>
            <a:r>
              <a:rPr lang="tr-TR" dirty="0" err="1"/>
              <a:t>stilbene</a:t>
            </a:r>
            <a:r>
              <a:rPr lang="tr-TR" dirty="0"/>
              <a:t> </a:t>
            </a:r>
            <a:r>
              <a:rPr lang="tr-TR" dirty="0" err="1"/>
              <a:t>estrogens</a:t>
            </a:r>
            <a:r>
              <a:rPr lang="tr-TR" dirty="0"/>
              <a:t> </a:t>
            </a:r>
            <a:endParaRPr lang="tr-TR" dirty="0" smtClean="0"/>
          </a:p>
          <a:p>
            <a:pPr lvl="1"/>
            <a:r>
              <a:rPr lang="tr-TR" dirty="0" err="1" smtClean="0"/>
              <a:t>Polypeptide</a:t>
            </a:r>
            <a:r>
              <a:rPr lang="tr-TR" dirty="0" smtClean="0"/>
              <a:t> </a:t>
            </a:r>
            <a:r>
              <a:rPr lang="tr-TR" dirty="0" err="1"/>
              <a:t>hormones</a:t>
            </a:r>
            <a:r>
              <a:rPr lang="tr-TR" dirty="0"/>
              <a:t> (</a:t>
            </a:r>
            <a:r>
              <a:rPr lang="tr-TR" dirty="0" err="1"/>
              <a:t>somatotropin</a:t>
            </a:r>
            <a:r>
              <a:rPr lang="tr-TR" dirty="0"/>
              <a:t> </a:t>
            </a:r>
            <a:r>
              <a:rPr lang="tr-TR" dirty="0" smtClean="0"/>
              <a:t>(</a:t>
            </a:r>
            <a:r>
              <a:rPr lang="tr-TR" dirty="0" err="1" smtClean="0"/>
              <a:t>Bovine</a:t>
            </a:r>
            <a:r>
              <a:rPr lang="tr-TR" dirty="0" smtClean="0"/>
              <a:t> </a:t>
            </a:r>
            <a:r>
              <a:rPr lang="tr-TR" dirty="0" err="1"/>
              <a:t>somatotropin</a:t>
            </a:r>
            <a:r>
              <a:rPr lang="tr-TR" dirty="0"/>
              <a:t>, </a:t>
            </a:r>
            <a:r>
              <a:rPr lang="tr-TR" dirty="0" err="1"/>
              <a:t>Porcine</a:t>
            </a:r>
            <a:r>
              <a:rPr lang="tr-TR" dirty="0"/>
              <a:t> </a:t>
            </a:r>
            <a:r>
              <a:rPr lang="tr-TR" dirty="0" err="1"/>
              <a:t>somatotropin</a:t>
            </a:r>
            <a:r>
              <a:rPr lang="tr-TR" dirty="0"/>
              <a:t> </a:t>
            </a:r>
            <a:r>
              <a:rPr lang="tr-TR" dirty="0" err="1"/>
              <a:t>and</a:t>
            </a:r>
            <a:r>
              <a:rPr lang="tr-TR" dirty="0"/>
              <a:t> </a:t>
            </a:r>
            <a:r>
              <a:rPr lang="tr-TR" dirty="0" err="1"/>
              <a:t>poultry</a:t>
            </a:r>
            <a:r>
              <a:rPr lang="tr-TR" dirty="0"/>
              <a:t> </a:t>
            </a:r>
            <a:r>
              <a:rPr lang="tr-TR" dirty="0" err="1"/>
              <a:t>somatotropin</a:t>
            </a:r>
            <a:endParaRPr lang="tr-TR" dirty="0"/>
          </a:p>
        </p:txBody>
      </p:sp>
    </p:spTree>
    <p:extLst>
      <p:ext uri="{BB962C8B-B14F-4D97-AF65-F5344CB8AC3E}">
        <p14:creationId xmlns:p14="http://schemas.microsoft.com/office/powerpoint/2010/main" val="339859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19200"/>
            <a:ext cx="8763000" cy="5105400"/>
          </a:xfrm>
        </p:spPr>
        <p:txBody>
          <a:bodyPr rtlCol="0">
            <a:normAutofit/>
          </a:bodyPr>
          <a:lstStyle/>
          <a:p>
            <a:pPr algn="just">
              <a:defRPr/>
            </a:pPr>
            <a:r>
              <a:rPr lang="tr-TR" dirty="0" smtClean="0">
                <a:latin typeface="Times New Roman" pitchFamily="18" charset="0"/>
                <a:cs typeface="Times New Roman" pitchFamily="18" charset="0"/>
              </a:rPr>
              <a:t>T</a:t>
            </a:r>
            <a:r>
              <a:rPr lang="en-US" dirty="0" err="1" smtClean="0">
                <a:latin typeface="Times New Roman" pitchFamily="18" charset="0"/>
                <a:cs typeface="Times New Roman" pitchFamily="18" charset="0"/>
              </a:rPr>
              <a:t>estosterone</a:t>
            </a:r>
            <a:r>
              <a:rPr lang="en-US" dirty="0" smtClean="0">
                <a:latin typeface="Times New Roman" pitchFamily="18" charset="0"/>
                <a:cs typeface="Times New Roman" pitchFamily="18" charset="0"/>
              </a:rPr>
              <a:t> derivatives</a:t>
            </a:r>
            <a:r>
              <a:rPr lang="tr-T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defRPr/>
            </a:pPr>
            <a:r>
              <a:rPr lang="en-US" dirty="0" smtClean="0">
                <a:latin typeface="Times New Roman" pitchFamily="18" charset="0"/>
                <a:cs typeface="Times New Roman" pitchFamily="18" charset="0"/>
              </a:rPr>
              <a:t>androgenic </a:t>
            </a:r>
            <a:r>
              <a:rPr lang="en-US" dirty="0">
                <a:latin typeface="Times New Roman" pitchFamily="18" charset="0"/>
                <a:cs typeface="Times New Roman" pitchFamily="18" charset="0"/>
              </a:rPr>
              <a:t>hormonal activity </a:t>
            </a:r>
            <a:r>
              <a:rPr lang="tr-T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reduced </a:t>
            </a:r>
            <a:r>
              <a:rPr lang="en-US" dirty="0">
                <a:latin typeface="Times New Roman" pitchFamily="18" charset="0"/>
                <a:cs typeface="Times New Roman" pitchFamily="18" charset="0"/>
              </a:rPr>
              <a:t>relative to tissue building activity.</a:t>
            </a:r>
          </a:p>
          <a:p>
            <a:pPr algn="just">
              <a:defRPr/>
            </a:pPr>
            <a:r>
              <a:rPr lang="tr-TR" dirty="0" smtClean="0">
                <a:latin typeface="Times New Roman" pitchFamily="18" charset="0"/>
                <a:cs typeface="Times New Roman" pitchFamily="18" charset="0"/>
              </a:rPr>
              <a:t>A</a:t>
            </a:r>
            <a:r>
              <a:rPr lang="en-US" dirty="0" err="1" smtClean="0">
                <a:latin typeface="Times New Roman" pitchFamily="18" charset="0"/>
                <a:cs typeface="Times New Roman" pitchFamily="18" charset="0"/>
              </a:rPr>
              <a:t>nabolic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activity </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high</a:t>
            </a:r>
            <a:endParaRPr lang="en-US" dirty="0">
              <a:latin typeface="Times New Roman" pitchFamily="18" charset="0"/>
              <a:cs typeface="Times New Roman" pitchFamily="18" charset="0"/>
            </a:endParaRPr>
          </a:p>
          <a:p>
            <a:pPr marL="0" indent="0" algn="just">
              <a:buNone/>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59C0C38-92B2-4F46-8A57-8B32070BF9DC}" type="slidenum">
              <a:rPr lang="en-US" altLang="tr-TR">
                <a:solidFill>
                  <a:srgbClr val="898989"/>
                </a:solidFill>
              </a:rPr>
              <a:pPr/>
              <a:t>12</a:t>
            </a:fld>
            <a:endParaRPr lang="en-US" altLang="tr-TR">
              <a:solidFill>
                <a:srgbClr val="898989"/>
              </a:solidFill>
            </a:endParaRPr>
          </a:p>
        </p:txBody>
      </p:sp>
      <p:sp>
        <p:nvSpPr>
          <p:cNvPr id="5" name="Unvan 1"/>
          <p:cNvSpPr txBox="1">
            <a:spLocks/>
          </p:cNvSpPr>
          <p:nvPr/>
        </p:nvSpPr>
        <p:spPr>
          <a:xfrm>
            <a:off x="701565" y="1023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Anabolic steroids </a:t>
            </a:r>
            <a:endParaRPr lang="tr-TR" dirty="0"/>
          </a:p>
        </p:txBody>
      </p:sp>
      <p:sp>
        <p:nvSpPr>
          <p:cNvPr id="8" name="Content Placeholder 2"/>
          <p:cNvSpPr txBox="1">
            <a:spLocks/>
          </p:cNvSpPr>
          <p:nvPr/>
        </p:nvSpPr>
        <p:spPr>
          <a:xfrm>
            <a:off x="3111063" y="3368675"/>
            <a:ext cx="8534400" cy="335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altLang="tr-TR" smtClean="0">
                <a:latin typeface="Times New Roman" panose="02020603050405020304" pitchFamily="18" charset="0"/>
                <a:cs typeface="Times New Roman" panose="02020603050405020304" pitchFamily="18" charset="0"/>
              </a:rPr>
              <a:t>N</a:t>
            </a:r>
            <a:r>
              <a:rPr lang="en-US" altLang="tr-TR" smtClean="0">
                <a:latin typeface="Times New Roman" panose="02020603050405020304" pitchFamily="18" charset="0"/>
                <a:cs typeface="Times New Roman" panose="02020603050405020304" pitchFamily="18" charset="0"/>
              </a:rPr>
              <a:t>itrogen retention</a:t>
            </a:r>
          </a:p>
          <a:p>
            <a:pPr algn="just">
              <a:lnSpc>
                <a:spcPct val="150000"/>
              </a:lnSpc>
            </a:pPr>
            <a:r>
              <a:rPr lang="en-US" altLang="tr-TR" smtClean="0">
                <a:latin typeface="Times New Roman" panose="02020603050405020304" pitchFamily="18" charset="0"/>
                <a:cs typeface="Times New Roman" panose="02020603050405020304" pitchFamily="18" charset="0"/>
              </a:rPr>
              <a:t>Promotes protein synthesis and electrolyte retention.</a:t>
            </a:r>
          </a:p>
          <a:p>
            <a:pPr algn="just"/>
            <a:r>
              <a:rPr lang="tr-TR" altLang="tr-TR" smtClean="0">
                <a:latin typeface="Times New Roman" panose="02020603050405020304" pitchFamily="18" charset="0"/>
                <a:cs typeface="Times New Roman" panose="02020603050405020304" pitchFamily="18" charset="0"/>
              </a:rPr>
              <a:t>B</a:t>
            </a:r>
            <a:r>
              <a:rPr lang="en-US" altLang="tr-TR" smtClean="0">
                <a:latin typeface="Times New Roman" panose="02020603050405020304" pitchFamily="18" charset="0"/>
                <a:cs typeface="Times New Roman" panose="02020603050405020304" pitchFamily="18" charset="0"/>
              </a:rPr>
              <a:t>one formation especially ossification and transport of osteoblasts.</a:t>
            </a:r>
          </a:p>
          <a:p>
            <a:pPr algn="just"/>
            <a:r>
              <a:rPr lang="en-US" altLang="tr-TR" smtClean="0">
                <a:latin typeface="Times New Roman" panose="02020603050405020304" pitchFamily="18" charset="0"/>
                <a:cs typeface="Times New Roman" panose="02020603050405020304" pitchFamily="18" charset="0"/>
              </a:rPr>
              <a:t>Muscle build-up</a:t>
            </a:r>
            <a:endParaRPr lang="en-US" altLang="tr-TR"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289772" y="4047056"/>
            <a:ext cx="1798421" cy="2491856"/>
          </a:xfrm>
          <a:prstGeom prst="rect">
            <a:avLst/>
          </a:prstGeom>
        </p:spPr>
      </p:pic>
    </p:spTree>
    <p:extLst>
      <p:ext uri="{BB962C8B-B14F-4D97-AF65-F5344CB8AC3E}">
        <p14:creationId xmlns:p14="http://schemas.microsoft.com/office/powerpoint/2010/main" val="200632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Anabolic Steroids</a:t>
            </a:r>
            <a:endParaRPr lang="en-US" dirty="0"/>
          </a:p>
        </p:txBody>
      </p:sp>
      <p:sp>
        <p:nvSpPr>
          <p:cNvPr id="3" name="Content Placeholder 2"/>
          <p:cNvSpPr>
            <a:spLocks noGrp="1"/>
          </p:cNvSpPr>
          <p:nvPr>
            <p:ph idx="1"/>
          </p:nvPr>
        </p:nvSpPr>
        <p:spPr>
          <a:xfrm>
            <a:off x="964981" y="2010811"/>
            <a:ext cx="5543550" cy="4351338"/>
          </a:xfrm>
        </p:spPr>
        <p:txBody>
          <a:bodyPr/>
          <a:lstStyle/>
          <a:p>
            <a:pPr lvl="1"/>
            <a:r>
              <a:rPr lang="en-US" dirty="0" smtClean="0"/>
              <a:t>An </a:t>
            </a:r>
            <a:r>
              <a:rPr lang="en-US" dirty="0" smtClean="0"/>
              <a:t>enhanced rate of protein synthesis leading to muscle accumulation</a:t>
            </a:r>
          </a:p>
          <a:p>
            <a:pPr lvl="1"/>
            <a:r>
              <a:rPr lang="en-US" dirty="0" smtClean="0"/>
              <a:t>Reason why males carry more muscle mass than </a:t>
            </a:r>
            <a:r>
              <a:rPr lang="en-US" dirty="0" smtClean="0"/>
              <a:t>women</a:t>
            </a:r>
            <a:endParaRPr lang="en-US" dirty="0"/>
          </a:p>
        </p:txBody>
      </p:sp>
      <p:pic>
        <p:nvPicPr>
          <p:cNvPr id="6146" name="Picture 2" descr="http://upload.wikimedia.org/wikipedia/commons/thumb/c/ce/Testosteron.svg/289px-Testoster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1" y="3789086"/>
            <a:ext cx="2752725" cy="178117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378525" y="5476083"/>
            <a:ext cx="1388072" cy="369332"/>
          </a:xfrm>
          <a:prstGeom prst="rect">
            <a:avLst/>
          </a:prstGeom>
          <a:noFill/>
        </p:spPr>
        <p:txBody>
          <a:bodyPr wrap="none" rtlCol="0">
            <a:spAutoFit/>
          </a:bodyPr>
          <a:lstStyle/>
          <a:p>
            <a:r>
              <a:rPr lang="en-US" dirty="0"/>
              <a:t>Testosterone</a:t>
            </a:r>
            <a:endParaRPr lang="en-US" dirty="0"/>
          </a:p>
        </p:txBody>
      </p:sp>
      <p:sp>
        <p:nvSpPr>
          <p:cNvPr id="8" name="TextBox 7"/>
          <p:cNvSpPr txBox="1"/>
          <p:nvPr/>
        </p:nvSpPr>
        <p:spPr>
          <a:xfrm>
            <a:off x="8611540" y="3377686"/>
            <a:ext cx="922047" cy="369332"/>
          </a:xfrm>
          <a:prstGeom prst="rect">
            <a:avLst/>
          </a:prstGeom>
          <a:noFill/>
        </p:spPr>
        <p:txBody>
          <a:bodyPr wrap="none" rtlCol="0">
            <a:spAutoFit/>
          </a:bodyPr>
          <a:lstStyle/>
          <a:p>
            <a:r>
              <a:rPr lang="en-US" dirty="0" err="1"/>
              <a:t>Gonane</a:t>
            </a:r>
            <a:endParaRPr lang="en-US" dirty="0"/>
          </a:p>
        </p:txBody>
      </p:sp>
      <p:pic>
        <p:nvPicPr>
          <p:cNvPr id="6148" name="Picture 4" descr="File:Gonan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101643"/>
            <a:ext cx="2884226" cy="21559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42157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Anabolic </a:t>
            </a:r>
            <a:r>
              <a:rPr lang="en-US" dirty="0"/>
              <a:t>Steroids</a:t>
            </a:r>
          </a:p>
        </p:txBody>
      </p:sp>
      <p:sp>
        <p:nvSpPr>
          <p:cNvPr id="3" name="Content Placeholder 2"/>
          <p:cNvSpPr>
            <a:spLocks noGrp="1"/>
          </p:cNvSpPr>
          <p:nvPr>
            <p:ph idx="1"/>
          </p:nvPr>
        </p:nvSpPr>
        <p:spPr>
          <a:xfrm>
            <a:off x="628651" y="1690688"/>
            <a:ext cx="9797611" cy="4351338"/>
          </a:xfrm>
        </p:spPr>
        <p:txBody>
          <a:bodyPr>
            <a:normAutofit/>
          </a:bodyPr>
          <a:lstStyle/>
          <a:p>
            <a:r>
              <a:rPr lang="en-US" dirty="0" smtClean="0"/>
              <a:t>Testosterone binds to intracellular receptor site in cytosol</a:t>
            </a:r>
          </a:p>
          <a:p>
            <a:r>
              <a:rPr lang="en-US" dirty="0" smtClean="0"/>
              <a:t>Form Receptor complex and it migrates to cell’s nucleus</a:t>
            </a:r>
          </a:p>
          <a:p>
            <a:r>
              <a:rPr lang="en-US" dirty="0" smtClean="0"/>
              <a:t>Attaches to cell’s DNA</a:t>
            </a:r>
          </a:p>
          <a:p>
            <a:r>
              <a:rPr lang="en-US" dirty="0" smtClean="0"/>
              <a:t>Activates transcription of specific genes</a:t>
            </a:r>
          </a:p>
          <a:p>
            <a:r>
              <a:rPr lang="en-US" dirty="0" smtClean="0"/>
              <a:t>Increase synthesis of two primary contractile proteins, actin and myosin</a:t>
            </a:r>
            <a:endParaRPr lang="en-US" dirty="0"/>
          </a:p>
        </p:txBody>
      </p:sp>
      <p:sp>
        <p:nvSpPr>
          <p:cNvPr id="7" name="TextBox 6"/>
          <p:cNvSpPr txBox="1"/>
          <p:nvPr/>
        </p:nvSpPr>
        <p:spPr>
          <a:xfrm>
            <a:off x="7564959" y="4667070"/>
            <a:ext cx="1972015" cy="215444"/>
          </a:xfrm>
          <a:prstGeom prst="rect">
            <a:avLst/>
          </a:prstGeom>
          <a:noFill/>
        </p:spPr>
        <p:txBody>
          <a:bodyPr wrap="none" rtlCol="0">
            <a:spAutoFit/>
          </a:bodyPr>
          <a:lstStyle/>
          <a:p>
            <a:r>
              <a:rPr lang="en-US" sz="800" dirty="0"/>
              <a:t>ANABOLICS, 10</a:t>
            </a:r>
            <a:r>
              <a:rPr lang="en-US" sz="800" baseline="30000" dirty="0"/>
              <a:t>th</a:t>
            </a:r>
            <a:r>
              <a:rPr lang="en-US" sz="800" dirty="0"/>
              <a:t> edition, William Llewellyn</a:t>
            </a:r>
            <a:endParaRPr lang="en-US" sz="800" dirty="0"/>
          </a:p>
        </p:txBody>
      </p:sp>
    </p:spTree>
    <p:extLst>
      <p:ext uri="{BB962C8B-B14F-4D97-AF65-F5344CB8AC3E}">
        <p14:creationId xmlns:p14="http://schemas.microsoft.com/office/powerpoint/2010/main" val="4094807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Anabolic steroids </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E</a:t>
            </a:r>
            <a:r>
              <a:rPr lang="en-US" dirty="0" err="1" smtClean="0"/>
              <a:t>nhance</a:t>
            </a:r>
            <a:r>
              <a:rPr lang="en-US" dirty="0" smtClean="0"/>
              <a:t> body protein accretion </a:t>
            </a:r>
            <a:r>
              <a:rPr lang="tr-TR" dirty="0" smtClean="0"/>
              <a:t>+</a:t>
            </a:r>
            <a:r>
              <a:rPr lang="en-US" dirty="0" smtClean="0"/>
              <a:t> metabolize fat stores</a:t>
            </a:r>
            <a:endParaRPr lang="tr-TR" dirty="0" smtClean="0"/>
          </a:p>
          <a:p>
            <a:pPr lvl="1"/>
            <a:r>
              <a:rPr lang="en-US" dirty="0" smtClean="0"/>
              <a:t>resulting in increased lean growth rates (Smith, 2014). </a:t>
            </a:r>
            <a:endParaRPr lang="tr-TR" dirty="0" smtClean="0"/>
          </a:p>
          <a:p>
            <a:endParaRPr lang="tr-TR" dirty="0" smtClean="0"/>
          </a:p>
          <a:p>
            <a:pPr lvl="2"/>
            <a:r>
              <a:rPr lang="en-US" dirty="0" smtClean="0"/>
              <a:t>increase growth rate </a:t>
            </a:r>
            <a:endParaRPr lang="tr-TR" dirty="0" smtClean="0"/>
          </a:p>
          <a:p>
            <a:pPr lvl="2"/>
            <a:r>
              <a:rPr lang="en-US" dirty="0" smtClean="0"/>
              <a:t>feed efficiency </a:t>
            </a:r>
            <a:endParaRPr lang="tr-TR" dirty="0" smtClean="0"/>
          </a:p>
          <a:p>
            <a:pPr lvl="2"/>
            <a:r>
              <a:rPr lang="en-US" dirty="0" smtClean="0"/>
              <a:t>carcass </a:t>
            </a:r>
            <a:endParaRPr lang="tr-TR" dirty="0" smtClean="0"/>
          </a:p>
          <a:p>
            <a:endParaRPr lang="tr-TR" dirty="0"/>
          </a:p>
          <a:p>
            <a:r>
              <a:rPr lang="en-US" dirty="0" smtClean="0"/>
              <a:t>Anabolic feed additives have been banned in the Europe Union</a:t>
            </a:r>
            <a:endParaRPr lang="tr-TR" dirty="0" smtClean="0"/>
          </a:p>
          <a:p>
            <a:r>
              <a:rPr lang="tr-TR" dirty="0" smtClean="0"/>
              <a:t>S</a:t>
            </a:r>
            <a:r>
              <a:rPr lang="en-US" dirty="0" err="1" smtClean="0"/>
              <a:t>ubstances</a:t>
            </a:r>
            <a:r>
              <a:rPr lang="en-US" dirty="0" smtClean="0"/>
              <a:t> with hormonal and </a:t>
            </a:r>
            <a:r>
              <a:rPr lang="en-US" dirty="0" err="1" smtClean="0"/>
              <a:t>thyrostatic</a:t>
            </a:r>
            <a:r>
              <a:rPr lang="en-US" dirty="0" smtClean="0"/>
              <a:t> action were banned in 1988 (Council Directive 88/ 146/EEC) and </a:t>
            </a:r>
            <a:endParaRPr lang="tr-TR" dirty="0" smtClean="0"/>
          </a:p>
          <a:p>
            <a:r>
              <a:rPr lang="en-US" dirty="0" smtClean="0"/>
              <a:t>b-agonist was banned in 1996 (Council Directive 96/22/EC)</a:t>
            </a:r>
            <a:endParaRPr lang="tr-TR" dirty="0" smtClean="0"/>
          </a:p>
          <a:p>
            <a:r>
              <a:rPr lang="tr-TR" dirty="0" smtClean="0"/>
              <a:t>USA-</a:t>
            </a:r>
            <a:r>
              <a:rPr lang="en-US" dirty="0" smtClean="0"/>
              <a:t> </a:t>
            </a:r>
            <a:r>
              <a:rPr lang="en-US" dirty="0" err="1" smtClean="0"/>
              <a:t>melengestrol</a:t>
            </a:r>
            <a:r>
              <a:rPr lang="en-US" dirty="0" smtClean="0"/>
              <a:t> acetate (MGA) for feedlot heifers and </a:t>
            </a:r>
            <a:r>
              <a:rPr lang="en-US" dirty="0" err="1" smtClean="0"/>
              <a:t>ractopamine</a:t>
            </a:r>
            <a:r>
              <a:rPr lang="en-US" dirty="0" smtClean="0"/>
              <a:t> for swine</a:t>
            </a:r>
            <a:r>
              <a:rPr lang="tr-TR" dirty="0" smtClean="0"/>
              <a:t>- </a:t>
            </a:r>
            <a:r>
              <a:rPr lang="tr-TR" dirty="0" err="1" smtClean="0"/>
              <a:t>approved</a:t>
            </a:r>
            <a:endParaRPr lang="tr-TR" dirty="0"/>
          </a:p>
        </p:txBody>
      </p:sp>
    </p:spTree>
    <p:extLst>
      <p:ext uri="{BB962C8B-B14F-4D97-AF65-F5344CB8AC3E}">
        <p14:creationId xmlns:p14="http://schemas.microsoft.com/office/powerpoint/2010/main" val="87976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t>
            </a:r>
            <a:r>
              <a:rPr lang="tr-TR" dirty="0" err="1" smtClean="0"/>
              <a:t>adrenergic</a:t>
            </a:r>
            <a:r>
              <a:rPr lang="tr-TR" dirty="0" smtClean="0"/>
              <a:t> </a:t>
            </a:r>
            <a:r>
              <a:rPr lang="tr-TR" dirty="0" err="1" smtClean="0"/>
              <a:t>agonists</a:t>
            </a:r>
            <a:r>
              <a:rPr lang="tr-TR" dirty="0" smtClean="0"/>
              <a:t> </a:t>
            </a:r>
            <a:endParaRPr lang="tr-TR" dirty="0"/>
          </a:p>
        </p:txBody>
      </p:sp>
      <p:sp>
        <p:nvSpPr>
          <p:cNvPr id="3" name="İçerik Yer Tutucusu 2"/>
          <p:cNvSpPr>
            <a:spLocks noGrp="1"/>
          </p:cNvSpPr>
          <p:nvPr>
            <p:ph idx="1"/>
          </p:nvPr>
        </p:nvSpPr>
        <p:spPr/>
        <p:txBody>
          <a:bodyPr>
            <a:normAutofit/>
          </a:bodyPr>
          <a:lstStyle/>
          <a:p>
            <a:r>
              <a:rPr lang="tr-TR" dirty="0" err="1" smtClean="0"/>
              <a:t>promote</a:t>
            </a:r>
            <a:r>
              <a:rPr lang="tr-TR" dirty="0" smtClean="0"/>
              <a:t> </a:t>
            </a:r>
            <a:r>
              <a:rPr lang="tr-TR" dirty="0" err="1"/>
              <a:t>lipolysis</a:t>
            </a:r>
            <a:r>
              <a:rPr lang="tr-TR" dirty="0"/>
              <a:t> in </a:t>
            </a:r>
            <a:r>
              <a:rPr lang="tr-TR" dirty="0" err="1"/>
              <a:t>muscle</a:t>
            </a:r>
            <a:r>
              <a:rPr lang="tr-TR" dirty="0"/>
              <a:t> </a:t>
            </a:r>
            <a:r>
              <a:rPr lang="tr-TR" dirty="0" err="1" smtClean="0"/>
              <a:t>tissue</a:t>
            </a:r>
            <a:endParaRPr lang="tr-TR" dirty="0" smtClean="0"/>
          </a:p>
          <a:p>
            <a:pPr lvl="1"/>
            <a:r>
              <a:rPr lang="tr-TR" dirty="0" err="1" smtClean="0"/>
              <a:t>growth</a:t>
            </a:r>
            <a:r>
              <a:rPr lang="tr-TR" dirty="0" smtClean="0"/>
              <a:t> </a:t>
            </a:r>
            <a:r>
              <a:rPr lang="tr-TR" dirty="0" err="1"/>
              <a:t>and</a:t>
            </a:r>
            <a:r>
              <a:rPr lang="tr-TR" dirty="0"/>
              <a:t> </a:t>
            </a:r>
            <a:r>
              <a:rPr lang="tr-TR" dirty="0" err="1"/>
              <a:t>carcass</a:t>
            </a:r>
            <a:r>
              <a:rPr lang="tr-TR" dirty="0"/>
              <a:t> </a:t>
            </a:r>
            <a:r>
              <a:rPr lang="tr-TR" dirty="0" err="1" smtClean="0"/>
              <a:t>composition</a:t>
            </a:r>
            <a:endParaRPr lang="tr-TR" dirty="0" smtClean="0"/>
          </a:p>
          <a:p>
            <a:pPr lvl="1"/>
            <a:r>
              <a:rPr lang="tr-TR" dirty="0" err="1" smtClean="0"/>
              <a:t>produce</a:t>
            </a:r>
            <a:r>
              <a:rPr lang="tr-TR" dirty="0" smtClean="0"/>
              <a:t> </a:t>
            </a:r>
            <a:r>
              <a:rPr lang="tr-TR" dirty="0" err="1" smtClean="0"/>
              <a:t>increase</a:t>
            </a:r>
            <a:r>
              <a:rPr lang="tr-TR" dirty="0" smtClean="0"/>
              <a:t> </a:t>
            </a:r>
            <a:r>
              <a:rPr lang="tr-TR" dirty="0"/>
              <a:t>in </a:t>
            </a:r>
            <a:r>
              <a:rPr lang="tr-TR" dirty="0" err="1"/>
              <a:t>muscular</a:t>
            </a:r>
            <a:r>
              <a:rPr lang="tr-TR" dirty="0"/>
              <a:t> </a:t>
            </a:r>
            <a:r>
              <a:rPr lang="tr-TR" dirty="0" err="1"/>
              <a:t>mass</a:t>
            </a:r>
            <a:r>
              <a:rPr lang="tr-TR" dirty="0"/>
              <a:t> </a:t>
            </a:r>
            <a:endParaRPr lang="tr-TR" dirty="0" smtClean="0"/>
          </a:p>
          <a:p>
            <a:pPr lvl="1"/>
            <a:r>
              <a:rPr lang="tr-TR" dirty="0" err="1" smtClean="0"/>
              <a:t>reduction</a:t>
            </a:r>
            <a:r>
              <a:rPr lang="tr-TR" dirty="0" smtClean="0"/>
              <a:t> </a:t>
            </a:r>
            <a:r>
              <a:rPr lang="tr-TR" dirty="0"/>
              <a:t>in </a:t>
            </a:r>
            <a:r>
              <a:rPr lang="tr-TR" dirty="0" err="1"/>
              <a:t>fat</a:t>
            </a:r>
            <a:r>
              <a:rPr lang="tr-TR" dirty="0"/>
              <a:t> </a:t>
            </a:r>
            <a:r>
              <a:rPr lang="tr-TR" dirty="0" err="1"/>
              <a:t>accumulation</a:t>
            </a:r>
            <a:r>
              <a:rPr lang="tr-TR" dirty="0"/>
              <a:t> </a:t>
            </a:r>
            <a:endParaRPr lang="tr-TR" dirty="0" smtClean="0"/>
          </a:p>
          <a:p>
            <a:r>
              <a:rPr lang="tr-TR" dirty="0" err="1" smtClean="0"/>
              <a:t>accumulate</a:t>
            </a:r>
            <a:r>
              <a:rPr lang="tr-TR" dirty="0" smtClean="0"/>
              <a:t> </a:t>
            </a:r>
            <a:r>
              <a:rPr lang="tr-TR" dirty="0"/>
              <a:t>in </a:t>
            </a:r>
            <a:r>
              <a:rPr lang="tr-TR" dirty="0" err="1"/>
              <a:t>the</a:t>
            </a:r>
            <a:r>
              <a:rPr lang="tr-TR" dirty="0"/>
              <a:t> retina of </a:t>
            </a:r>
            <a:r>
              <a:rPr lang="tr-TR" dirty="0" err="1"/>
              <a:t>calves</a:t>
            </a:r>
            <a:r>
              <a:rPr lang="tr-TR" dirty="0"/>
              <a:t>, </a:t>
            </a:r>
            <a:r>
              <a:rPr lang="tr-TR" dirty="0" err="1"/>
              <a:t>pigs</a:t>
            </a:r>
            <a:r>
              <a:rPr lang="tr-TR" dirty="0"/>
              <a:t> </a:t>
            </a:r>
            <a:r>
              <a:rPr lang="tr-TR" dirty="0" err="1"/>
              <a:t>and</a:t>
            </a:r>
            <a:r>
              <a:rPr lang="tr-TR" dirty="0"/>
              <a:t> </a:t>
            </a:r>
            <a:r>
              <a:rPr lang="tr-TR" dirty="0" err="1" smtClean="0"/>
              <a:t>turkeys</a:t>
            </a:r>
            <a:r>
              <a:rPr lang="tr-TR" dirty="0" smtClean="0"/>
              <a:t>- </a:t>
            </a:r>
            <a:r>
              <a:rPr lang="tr-TR" dirty="0" err="1"/>
              <a:t>residue</a:t>
            </a:r>
            <a:r>
              <a:rPr lang="tr-TR" dirty="0"/>
              <a:t> </a:t>
            </a:r>
            <a:r>
              <a:rPr lang="tr-TR" dirty="0" err="1"/>
              <a:t>control</a:t>
            </a:r>
            <a:r>
              <a:rPr lang="tr-TR" dirty="0"/>
              <a:t> </a:t>
            </a:r>
            <a:endParaRPr lang="tr-TR" dirty="0" smtClean="0"/>
          </a:p>
          <a:p>
            <a:r>
              <a:rPr lang="tr-TR" dirty="0" err="1" smtClean="0"/>
              <a:t>bambuterol</a:t>
            </a:r>
            <a:r>
              <a:rPr lang="tr-TR" dirty="0"/>
              <a:t>, </a:t>
            </a:r>
            <a:r>
              <a:rPr lang="tr-TR" dirty="0" err="1"/>
              <a:t>bromobuterol</a:t>
            </a:r>
            <a:r>
              <a:rPr lang="tr-TR" dirty="0"/>
              <a:t>, </a:t>
            </a:r>
            <a:r>
              <a:rPr lang="tr-TR" dirty="0" err="1"/>
              <a:t>carbuterol</a:t>
            </a:r>
            <a:r>
              <a:rPr lang="tr-TR" dirty="0"/>
              <a:t>, </a:t>
            </a:r>
            <a:r>
              <a:rPr lang="tr-TR" dirty="0" err="1"/>
              <a:t>cimaterol</a:t>
            </a:r>
            <a:r>
              <a:rPr lang="tr-TR" dirty="0"/>
              <a:t>, </a:t>
            </a:r>
            <a:r>
              <a:rPr lang="tr-TR" dirty="0" err="1"/>
              <a:t>clenbuterol</a:t>
            </a:r>
            <a:r>
              <a:rPr lang="tr-TR" dirty="0"/>
              <a:t>, </a:t>
            </a:r>
            <a:r>
              <a:rPr lang="tr-TR" dirty="0" err="1"/>
              <a:t>dobutamine,fenoterol</a:t>
            </a:r>
            <a:r>
              <a:rPr lang="tr-TR" dirty="0"/>
              <a:t>, </a:t>
            </a:r>
            <a:r>
              <a:rPr lang="tr-TR" dirty="0" err="1"/>
              <a:t>isoproterenol</a:t>
            </a:r>
            <a:r>
              <a:rPr lang="tr-TR" dirty="0"/>
              <a:t>, </a:t>
            </a:r>
            <a:r>
              <a:rPr lang="tr-TR" dirty="0" err="1"/>
              <a:t>mabuterol</a:t>
            </a:r>
            <a:r>
              <a:rPr lang="tr-TR" dirty="0"/>
              <a:t>, </a:t>
            </a:r>
            <a:r>
              <a:rPr lang="tr-TR" dirty="0" err="1"/>
              <a:t>mapenterol</a:t>
            </a:r>
            <a:r>
              <a:rPr lang="tr-TR" dirty="0"/>
              <a:t>, </a:t>
            </a:r>
            <a:r>
              <a:rPr lang="tr-TR" dirty="0" err="1"/>
              <a:t>metaproterenol,pirbuterol</a:t>
            </a:r>
            <a:r>
              <a:rPr lang="tr-TR" dirty="0"/>
              <a:t>, </a:t>
            </a:r>
            <a:r>
              <a:rPr lang="tr-TR" dirty="0" err="1"/>
              <a:t>ractopamine</a:t>
            </a:r>
            <a:r>
              <a:rPr lang="tr-TR" dirty="0"/>
              <a:t>, </a:t>
            </a:r>
            <a:r>
              <a:rPr lang="tr-TR" dirty="0" err="1"/>
              <a:t>reproterol</a:t>
            </a:r>
            <a:r>
              <a:rPr lang="tr-TR" dirty="0"/>
              <a:t>, </a:t>
            </a:r>
            <a:r>
              <a:rPr lang="tr-TR" dirty="0" err="1"/>
              <a:t>rimiterol</a:t>
            </a:r>
            <a:r>
              <a:rPr lang="tr-TR" dirty="0"/>
              <a:t>, </a:t>
            </a:r>
            <a:r>
              <a:rPr lang="tr-TR" dirty="0" err="1"/>
              <a:t>ritodrine</a:t>
            </a:r>
            <a:r>
              <a:rPr lang="tr-TR" dirty="0"/>
              <a:t>, </a:t>
            </a:r>
            <a:r>
              <a:rPr lang="tr-TR" dirty="0" err="1"/>
              <a:t>salbutamol</a:t>
            </a:r>
            <a:r>
              <a:rPr lang="tr-TR" dirty="0"/>
              <a:t>, </a:t>
            </a:r>
            <a:r>
              <a:rPr lang="tr-TR" dirty="0" err="1"/>
              <a:t>salmeterol</a:t>
            </a:r>
            <a:r>
              <a:rPr lang="tr-TR" dirty="0"/>
              <a:t>, </a:t>
            </a:r>
            <a:r>
              <a:rPr lang="tr-TR" dirty="0" err="1"/>
              <a:t>terbutaline</a:t>
            </a:r>
            <a:r>
              <a:rPr lang="tr-TR" dirty="0"/>
              <a:t>, </a:t>
            </a:r>
            <a:r>
              <a:rPr lang="tr-TR" dirty="0" err="1"/>
              <a:t>and</a:t>
            </a:r>
            <a:r>
              <a:rPr lang="tr-TR" dirty="0"/>
              <a:t> </a:t>
            </a:r>
            <a:r>
              <a:rPr lang="tr-TR" dirty="0" err="1"/>
              <a:t>tulobuterol</a:t>
            </a:r>
            <a:r>
              <a:rPr lang="tr-TR" dirty="0" smtClean="0"/>
              <a:t/>
            </a:r>
            <a:br>
              <a:rPr lang="tr-TR" dirty="0" smtClean="0"/>
            </a:br>
            <a:endParaRPr lang="tr-TR" dirty="0"/>
          </a:p>
        </p:txBody>
      </p:sp>
    </p:spTree>
    <p:extLst>
      <p:ext uri="{BB962C8B-B14F-4D97-AF65-F5344CB8AC3E}">
        <p14:creationId xmlns:p14="http://schemas.microsoft.com/office/powerpoint/2010/main" val="376113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Corticosteroids</a:t>
            </a:r>
            <a:endParaRPr lang="tr-TR" dirty="0"/>
          </a:p>
        </p:txBody>
      </p:sp>
      <p:sp>
        <p:nvSpPr>
          <p:cNvPr id="3" name="İçerik Yer Tutucusu 2"/>
          <p:cNvSpPr>
            <a:spLocks noGrp="1"/>
          </p:cNvSpPr>
          <p:nvPr>
            <p:ph idx="1"/>
          </p:nvPr>
        </p:nvSpPr>
        <p:spPr/>
        <p:txBody>
          <a:bodyPr/>
          <a:lstStyle/>
          <a:p>
            <a:r>
              <a:rPr lang="tr-TR" dirty="0" err="1" smtClean="0"/>
              <a:t>Betamethasone</a:t>
            </a:r>
            <a:endParaRPr lang="tr-TR" dirty="0" smtClean="0"/>
          </a:p>
          <a:p>
            <a:r>
              <a:rPr lang="tr-TR" dirty="0" err="1" smtClean="0"/>
              <a:t>Dexamethasone</a:t>
            </a:r>
            <a:endParaRPr lang="tr-TR" dirty="0" smtClean="0"/>
          </a:p>
          <a:p>
            <a:r>
              <a:rPr lang="tr-TR" dirty="0" err="1" smtClean="0"/>
              <a:t>Flumethasone</a:t>
            </a:r>
            <a:endParaRPr lang="tr-TR" dirty="0" smtClean="0"/>
          </a:p>
          <a:p>
            <a:r>
              <a:rPr lang="tr-TR" dirty="0" err="1" smtClean="0"/>
              <a:t>İsoflupredone</a:t>
            </a:r>
            <a:endParaRPr lang="tr-TR" dirty="0" smtClean="0"/>
          </a:p>
          <a:p>
            <a:r>
              <a:rPr lang="tr-TR" dirty="0" err="1" smtClean="0"/>
              <a:t>Methylprednisolone</a:t>
            </a:r>
            <a:endParaRPr lang="tr-TR" dirty="0" smtClean="0"/>
          </a:p>
          <a:p>
            <a:r>
              <a:rPr lang="tr-TR" dirty="0" err="1" smtClean="0"/>
              <a:t>Prednisolone</a:t>
            </a:r>
            <a:endParaRPr lang="tr-TR" dirty="0" smtClean="0"/>
          </a:p>
          <a:p>
            <a:r>
              <a:rPr lang="tr-TR" dirty="0" err="1" smtClean="0"/>
              <a:t>prednisone</a:t>
            </a:r>
            <a:r>
              <a:rPr lang="tr-TR" dirty="0" smtClean="0"/>
              <a:t> </a:t>
            </a:r>
          </a:p>
          <a:p>
            <a:r>
              <a:rPr lang="tr-TR" dirty="0" err="1" smtClean="0"/>
              <a:t>triamcinolone</a:t>
            </a:r>
            <a:endParaRPr lang="tr-TR" dirty="0"/>
          </a:p>
        </p:txBody>
      </p:sp>
    </p:spTree>
    <p:extLst>
      <p:ext uri="{BB962C8B-B14F-4D97-AF65-F5344CB8AC3E}">
        <p14:creationId xmlns:p14="http://schemas.microsoft.com/office/powerpoint/2010/main" val="64436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smtClean="0"/>
              <a:t>Thyreostatic</a:t>
            </a:r>
            <a:r>
              <a:rPr lang="en-US" dirty="0" smtClean="0"/>
              <a:t> drugs </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D</a:t>
            </a:r>
            <a:r>
              <a:rPr lang="en-US" dirty="0" err="1" smtClean="0"/>
              <a:t>ecreased</a:t>
            </a:r>
            <a:r>
              <a:rPr lang="en-US" dirty="0" smtClean="0"/>
              <a:t> </a:t>
            </a:r>
            <a:r>
              <a:rPr lang="en-US" dirty="0"/>
              <a:t>production of thyroid </a:t>
            </a:r>
            <a:r>
              <a:rPr lang="en-US" dirty="0" smtClean="0"/>
              <a:t>hormones</a:t>
            </a:r>
            <a:endParaRPr lang="tr-TR" dirty="0" smtClean="0"/>
          </a:p>
          <a:p>
            <a:r>
              <a:rPr lang="en-US" dirty="0" smtClean="0"/>
              <a:t>reduces </a:t>
            </a:r>
            <a:r>
              <a:rPr lang="en-US" dirty="0"/>
              <a:t>basal </a:t>
            </a:r>
            <a:r>
              <a:rPr lang="en-US" dirty="0" smtClean="0"/>
              <a:t>metabolism</a:t>
            </a:r>
            <a:endParaRPr lang="tr-TR" dirty="0" smtClean="0"/>
          </a:p>
          <a:p>
            <a:r>
              <a:rPr lang="en-US" dirty="0" smtClean="0"/>
              <a:t>lowers </a:t>
            </a:r>
            <a:r>
              <a:rPr lang="en-US" dirty="0"/>
              <a:t>gastrointestinal </a:t>
            </a:r>
            <a:r>
              <a:rPr lang="en-US" dirty="0" smtClean="0"/>
              <a:t>motility</a:t>
            </a:r>
            <a:endParaRPr lang="tr-TR" dirty="0" smtClean="0"/>
          </a:p>
          <a:p>
            <a:r>
              <a:rPr lang="en-US" dirty="0" smtClean="0"/>
              <a:t>favors </a:t>
            </a:r>
            <a:r>
              <a:rPr lang="en-US" dirty="0"/>
              <a:t>extracellular water retention . </a:t>
            </a:r>
            <a:endParaRPr lang="tr-TR" dirty="0" smtClean="0"/>
          </a:p>
          <a:p>
            <a:r>
              <a:rPr lang="en-US" dirty="0" smtClean="0"/>
              <a:t>mass </a:t>
            </a:r>
            <a:r>
              <a:rPr lang="en-US" dirty="0"/>
              <a:t>gain </a:t>
            </a:r>
            <a:r>
              <a:rPr lang="tr-TR" dirty="0" smtClean="0"/>
              <a:t>-</a:t>
            </a:r>
            <a:r>
              <a:rPr lang="en-US" dirty="0" smtClean="0"/>
              <a:t> </a:t>
            </a:r>
            <a:r>
              <a:rPr lang="en-US" dirty="0"/>
              <a:t>increased filling of the gastrointestinal tract </a:t>
            </a:r>
            <a:r>
              <a:rPr lang="tr-TR" dirty="0" smtClean="0"/>
              <a:t>-</a:t>
            </a:r>
            <a:r>
              <a:rPr lang="en-US" dirty="0" smtClean="0"/>
              <a:t> </a:t>
            </a:r>
            <a:r>
              <a:rPr lang="en-US" dirty="0"/>
              <a:t>increased water retention </a:t>
            </a:r>
            <a:endParaRPr lang="tr-TR" dirty="0" smtClean="0"/>
          </a:p>
          <a:p>
            <a:r>
              <a:rPr lang="en-US" dirty="0" err="1" smtClean="0"/>
              <a:t>thiouracil</a:t>
            </a:r>
            <a:r>
              <a:rPr lang="en-US" dirty="0" smtClean="0"/>
              <a:t> analogues</a:t>
            </a:r>
            <a:endParaRPr lang="tr-TR" dirty="0" smtClean="0"/>
          </a:p>
          <a:p>
            <a:pPr lvl="1"/>
            <a:r>
              <a:rPr lang="en-US" dirty="0" err="1" smtClean="0"/>
              <a:t>thiouracil</a:t>
            </a:r>
            <a:r>
              <a:rPr lang="en-US" dirty="0" smtClean="0"/>
              <a:t> </a:t>
            </a:r>
            <a:endParaRPr lang="tr-TR" dirty="0" smtClean="0"/>
          </a:p>
          <a:p>
            <a:pPr lvl="1"/>
            <a:r>
              <a:rPr lang="en-US" dirty="0" err="1" smtClean="0"/>
              <a:t>methylthiouracil</a:t>
            </a:r>
            <a:r>
              <a:rPr lang="en-US" dirty="0" smtClean="0"/>
              <a:t> </a:t>
            </a:r>
            <a:endParaRPr lang="tr-TR" dirty="0" smtClean="0"/>
          </a:p>
          <a:p>
            <a:pPr lvl="1"/>
            <a:r>
              <a:rPr lang="en-US" dirty="0" err="1" smtClean="0"/>
              <a:t>phenylthiouracil</a:t>
            </a:r>
            <a:r>
              <a:rPr lang="en-US" dirty="0" smtClean="0"/>
              <a:t> </a:t>
            </a:r>
            <a:endParaRPr lang="tr-TR" dirty="0" smtClean="0"/>
          </a:p>
          <a:p>
            <a:pPr lvl="1"/>
            <a:r>
              <a:rPr lang="en-US" dirty="0" err="1" smtClean="0"/>
              <a:t>Propylthiouracil</a:t>
            </a:r>
            <a:endParaRPr lang="tr-TR" dirty="0" smtClean="0"/>
          </a:p>
          <a:p>
            <a:r>
              <a:rPr lang="en-US" dirty="0" err="1" smtClean="0"/>
              <a:t>mercaptoimidazole</a:t>
            </a:r>
            <a:r>
              <a:rPr lang="en-US" dirty="0" smtClean="0"/>
              <a:t> </a:t>
            </a:r>
            <a:r>
              <a:rPr lang="en-US" dirty="0"/>
              <a:t>analogues </a:t>
            </a:r>
            <a:endParaRPr lang="tr-TR" dirty="0" smtClean="0"/>
          </a:p>
          <a:p>
            <a:pPr lvl="1"/>
            <a:r>
              <a:rPr lang="en-US" dirty="0" err="1" smtClean="0"/>
              <a:t>tapazole</a:t>
            </a:r>
            <a:r>
              <a:rPr lang="en-US" dirty="0"/>
              <a:t>.</a:t>
            </a:r>
            <a:endParaRPr lang="tr-TR" dirty="0"/>
          </a:p>
        </p:txBody>
      </p:sp>
    </p:spTree>
    <p:extLst>
      <p:ext uri="{BB962C8B-B14F-4D97-AF65-F5344CB8AC3E}">
        <p14:creationId xmlns:p14="http://schemas.microsoft.com/office/powerpoint/2010/main" val="356098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9245" y="765257"/>
            <a:ext cx="12182755" cy="4532939"/>
          </a:xfrm>
          <a:prstGeom prst="rect">
            <a:avLst/>
          </a:prstGeom>
        </p:spPr>
      </p:pic>
      <p:pic>
        <p:nvPicPr>
          <p:cNvPr id="5" name="Resim 4"/>
          <p:cNvPicPr>
            <a:picLocks noChangeAspect="1"/>
          </p:cNvPicPr>
          <p:nvPr/>
        </p:nvPicPr>
        <p:blipFill>
          <a:blip r:embed="rId3"/>
          <a:stretch>
            <a:fillRect/>
          </a:stretch>
        </p:blipFill>
        <p:spPr>
          <a:xfrm>
            <a:off x="9833248" y="5628042"/>
            <a:ext cx="1438275" cy="219075"/>
          </a:xfrm>
          <a:prstGeom prst="rect">
            <a:avLst/>
          </a:prstGeom>
        </p:spPr>
      </p:pic>
    </p:spTree>
    <p:extLst>
      <p:ext uri="{BB962C8B-B14F-4D97-AF65-F5344CB8AC3E}">
        <p14:creationId xmlns:p14="http://schemas.microsoft.com/office/powerpoint/2010/main" val="370196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Growth promoters </a:t>
            </a:r>
            <a:endParaRPr lang="tr-TR" dirty="0"/>
          </a:p>
        </p:txBody>
      </p:sp>
      <p:sp>
        <p:nvSpPr>
          <p:cNvPr id="3" name="İçerik Yer Tutucusu 2"/>
          <p:cNvSpPr>
            <a:spLocks noGrp="1"/>
          </p:cNvSpPr>
          <p:nvPr>
            <p:ph idx="1"/>
          </p:nvPr>
        </p:nvSpPr>
        <p:spPr/>
        <p:txBody>
          <a:bodyPr/>
          <a:lstStyle/>
          <a:p>
            <a:r>
              <a:rPr lang="en-US" dirty="0" smtClean="0"/>
              <a:t>increase growth and also increase feed consumption</a:t>
            </a:r>
            <a:endParaRPr lang="tr-TR" dirty="0" smtClean="0"/>
          </a:p>
          <a:p>
            <a:r>
              <a:rPr lang="en-US" dirty="0" smtClean="0"/>
              <a:t>increase growth without altering feed consumption, </a:t>
            </a:r>
            <a:endParaRPr lang="tr-TR" dirty="0" smtClean="0"/>
          </a:p>
          <a:p>
            <a:r>
              <a:rPr lang="en-US" dirty="0" smtClean="0"/>
              <a:t>do not alter growth but decrease feed consumption (generally referred to as the feed consumption ratio; FCR=kg feed consumed/kg body weight), </a:t>
            </a:r>
            <a:endParaRPr lang="tr-TR" dirty="0" smtClean="0"/>
          </a:p>
          <a:p>
            <a:r>
              <a:rPr lang="en-US" dirty="0" smtClean="0"/>
              <a:t>increase growth and decrease feed consumption.</a:t>
            </a:r>
            <a:endParaRPr lang="tr-TR" dirty="0"/>
          </a:p>
        </p:txBody>
      </p:sp>
    </p:spTree>
    <p:extLst>
      <p:ext uri="{BB962C8B-B14F-4D97-AF65-F5344CB8AC3E}">
        <p14:creationId xmlns:p14="http://schemas.microsoft.com/office/powerpoint/2010/main" val="31547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U</a:t>
            </a:r>
            <a:r>
              <a:rPr lang="en-US" dirty="0" smtClean="0"/>
              <a:t>se </a:t>
            </a:r>
            <a:r>
              <a:rPr lang="en-US" dirty="0"/>
              <a:t>of veterinary antibiotics (VAs) and synthetic growth promoters (SGP) diminishes the sustainability of the diets and can cause an accumulation of residues in animals (meat, milk and eggs) and the environment (water and soil pollution). </a:t>
            </a:r>
            <a:endParaRPr lang="tr-TR" dirty="0"/>
          </a:p>
        </p:txBody>
      </p:sp>
    </p:spTree>
    <p:extLst>
      <p:ext uri="{BB962C8B-B14F-4D97-AF65-F5344CB8AC3E}">
        <p14:creationId xmlns:p14="http://schemas.microsoft.com/office/powerpoint/2010/main" val="372173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Human </a:t>
            </a:r>
            <a:r>
              <a:rPr lang="tr-TR" dirty="0" err="1" smtClean="0"/>
              <a:t>health</a:t>
            </a:r>
            <a:r>
              <a:rPr lang="tr-TR" dirty="0" smtClean="0"/>
              <a:t> </a:t>
            </a:r>
            <a:r>
              <a:rPr lang="tr-TR" dirty="0" err="1" smtClean="0"/>
              <a:t>effects</a:t>
            </a:r>
            <a:r>
              <a:rPr lang="tr-TR" dirty="0" smtClean="0"/>
              <a:t> of </a:t>
            </a:r>
            <a:r>
              <a:rPr lang="tr-TR" dirty="0" err="1" smtClean="0"/>
              <a:t>growth</a:t>
            </a:r>
            <a:r>
              <a:rPr lang="tr-TR" dirty="0" smtClean="0"/>
              <a:t> </a:t>
            </a:r>
            <a:r>
              <a:rPr lang="tr-TR" dirty="0" err="1" smtClean="0"/>
              <a:t>promoters</a:t>
            </a:r>
            <a:endParaRPr lang="tr-TR" dirty="0"/>
          </a:p>
        </p:txBody>
      </p:sp>
      <p:sp>
        <p:nvSpPr>
          <p:cNvPr id="3" name="İçerik Yer Tutucusu 2"/>
          <p:cNvSpPr>
            <a:spLocks noGrp="1"/>
          </p:cNvSpPr>
          <p:nvPr>
            <p:ph idx="1"/>
          </p:nvPr>
        </p:nvSpPr>
        <p:spPr/>
        <p:txBody>
          <a:bodyPr>
            <a:normAutofit fontScale="92500" lnSpcReduction="20000"/>
          </a:bodyPr>
          <a:lstStyle/>
          <a:p>
            <a:r>
              <a:rPr lang="tr-TR" dirty="0" err="1" smtClean="0"/>
              <a:t>Residues</a:t>
            </a:r>
            <a:r>
              <a:rPr lang="tr-TR" dirty="0" smtClean="0"/>
              <a:t>- S</a:t>
            </a:r>
            <a:r>
              <a:rPr lang="en-US" dirty="0" smtClean="0"/>
              <a:t>ide-effects</a:t>
            </a:r>
            <a:r>
              <a:rPr lang="en-US" dirty="0"/>
              <a:t>, or </a:t>
            </a:r>
            <a:r>
              <a:rPr lang="en-US" dirty="0" smtClean="0"/>
              <a:t>indirectly</a:t>
            </a:r>
            <a:endParaRPr lang="tr-TR" dirty="0" smtClean="0"/>
          </a:p>
          <a:p>
            <a:r>
              <a:rPr lang="tr-TR" dirty="0" smtClean="0"/>
              <a:t>A</a:t>
            </a:r>
            <a:r>
              <a:rPr lang="en-US" dirty="0" err="1" smtClean="0"/>
              <a:t>ntibiotic</a:t>
            </a:r>
            <a:r>
              <a:rPr lang="en-US" dirty="0" smtClean="0"/>
              <a:t> </a:t>
            </a:r>
            <a:r>
              <a:rPr lang="en-US" dirty="0"/>
              <a:t>resistance </a:t>
            </a:r>
            <a:endParaRPr lang="tr-TR" dirty="0" smtClean="0"/>
          </a:p>
          <a:p>
            <a:r>
              <a:rPr lang="en-US" dirty="0" smtClean="0"/>
              <a:t>aplastic </a:t>
            </a:r>
            <a:r>
              <a:rPr lang="en-US" dirty="0"/>
              <a:t>anemia syndrome </a:t>
            </a:r>
            <a:r>
              <a:rPr lang="en-US" dirty="0" err="1"/>
              <a:t>releated</a:t>
            </a:r>
            <a:r>
              <a:rPr lang="en-US" dirty="0"/>
              <a:t> to </a:t>
            </a:r>
            <a:r>
              <a:rPr lang="en-US" dirty="0" smtClean="0"/>
              <a:t>chloramphenicol </a:t>
            </a:r>
            <a:r>
              <a:rPr lang="en-US" dirty="0"/>
              <a:t>(Toxicological hazards </a:t>
            </a:r>
            <a:r>
              <a:rPr lang="en-US" dirty="0" smtClean="0"/>
              <a:t>)</a:t>
            </a:r>
            <a:endParaRPr lang="tr-TR" dirty="0" smtClean="0"/>
          </a:p>
          <a:p>
            <a:r>
              <a:rPr lang="tr-TR" dirty="0" err="1" smtClean="0"/>
              <a:t>Allergy</a:t>
            </a:r>
            <a:endParaRPr lang="tr-TR" dirty="0" smtClean="0"/>
          </a:p>
          <a:p>
            <a:r>
              <a:rPr lang="tr-TR" dirty="0" err="1" smtClean="0"/>
              <a:t>Drug</a:t>
            </a:r>
            <a:r>
              <a:rPr lang="tr-TR" dirty="0" smtClean="0"/>
              <a:t> </a:t>
            </a:r>
            <a:r>
              <a:rPr lang="tr-TR" dirty="0" err="1" smtClean="0"/>
              <a:t>effect</a:t>
            </a:r>
            <a:endParaRPr lang="tr-TR" dirty="0" smtClean="0"/>
          </a:p>
          <a:p>
            <a:r>
              <a:rPr lang="en-US" dirty="0" err="1" smtClean="0"/>
              <a:t>Oestrogens</a:t>
            </a:r>
            <a:r>
              <a:rPr lang="en-US" dirty="0" smtClean="0"/>
              <a:t> </a:t>
            </a:r>
            <a:r>
              <a:rPr lang="tr-TR" dirty="0" smtClean="0"/>
              <a:t>–</a:t>
            </a:r>
            <a:r>
              <a:rPr lang="en-US" dirty="0" smtClean="0"/>
              <a:t> </a:t>
            </a:r>
            <a:r>
              <a:rPr lang="tr-TR" dirty="0" err="1" smtClean="0"/>
              <a:t>endocrine</a:t>
            </a:r>
            <a:r>
              <a:rPr lang="tr-TR" dirty="0" smtClean="0"/>
              <a:t> </a:t>
            </a:r>
            <a:r>
              <a:rPr lang="tr-TR" dirty="0" err="1" smtClean="0"/>
              <a:t>disrupting</a:t>
            </a:r>
            <a:r>
              <a:rPr lang="tr-TR" dirty="0" smtClean="0"/>
              <a:t> </a:t>
            </a:r>
            <a:r>
              <a:rPr lang="tr-TR" dirty="0" err="1" smtClean="0"/>
              <a:t>activity</a:t>
            </a:r>
            <a:endParaRPr lang="tr-TR" dirty="0" smtClean="0"/>
          </a:p>
          <a:p>
            <a:pPr lvl="1"/>
            <a:r>
              <a:rPr lang="en-US" dirty="0" smtClean="0"/>
              <a:t>linked </a:t>
            </a:r>
            <a:r>
              <a:rPr lang="en-US" dirty="0"/>
              <a:t>with increased risk of endometrial and breast cancers </a:t>
            </a:r>
            <a:endParaRPr lang="tr-TR" dirty="0" smtClean="0"/>
          </a:p>
          <a:p>
            <a:pPr lvl="1"/>
            <a:r>
              <a:rPr lang="en-US" dirty="0" smtClean="0"/>
              <a:t>reproductive </a:t>
            </a:r>
            <a:r>
              <a:rPr lang="en-US" dirty="0"/>
              <a:t>disorders </a:t>
            </a:r>
            <a:endParaRPr lang="tr-TR" dirty="0" smtClean="0"/>
          </a:p>
          <a:p>
            <a:r>
              <a:rPr lang="en-US" dirty="0" smtClean="0"/>
              <a:t>Progesterone</a:t>
            </a:r>
            <a:r>
              <a:rPr lang="tr-TR" dirty="0" smtClean="0"/>
              <a:t>-</a:t>
            </a:r>
            <a:r>
              <a:rPr lang="en-US" dirty="0" smtClean="0"/>
              <a:t> increase</a:t>
            </a:r>
            <a:r>
              <a:rPr lang="tr-TR" dirty="0" smtClean="0"/>
              <a:t>-</a:t>
            </a:r>
            <a:r>
              <a:rPr lang="en-US" dirty="0" smtClean="0"/>
              <a:t> </a:t>
            </a:r>
            <a:r>
              <a:rPr lang="en-US" dirty="0"/>
              <a:t>ovarian, uterine and mammary </a:t>
            </a:r>
            <a:r>
              <a:rPr lang="en-US" dirty="0" err="1"/>
              <a:t>tumours</a:t>
            </a:r>
            <a:r>
              <a:rPr lang="en-US" dirty="0"/>
              <a:t> </a:t>
            </a:r>
            <a:endParaRPr lang="tr-TR" dirty="0" smtClean="0"/>
          </a:p>
          <a:p>
            <a:r>
              <a:rPr lang="en-US" dirty="0" smtClean="0"/>
              <a:t>Testosterone </a:t>
            </a:r>
            <a:r>
              <a:rPr lang="tr-TR" dirty="0" smtClean="0"/>
              <a:t>-</a:t>
            </a:r>
            <a:r>
              <a:rPr lang="en-US" dirty="0" smtClean="0"/>
              <a:t>prostatic </a:t>
            </a:r>
            <a:r>
              <a:rPr lang="en-US" dirty="0" err="1" smtClean="0"/>
              <a:t>tumours</a:t>
            </a:r>
            <a:endParaRPr lang="tr-TR" dirty="0"/>
          </a:p>
        </p:txBody>
      </p:sp>
    </p:spTree>
    <p:extLst>
      <p:ext uri="{BB962C8B-B14F-4D97-AF65-F5344CB8AC3E}">
        <p14:creationId xmlns:p14="http://schemas.microsoft.com/office/powerpoint/2010/main" val="3849771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In</a:t>
            </a:r>
            <a:r>
              <a:rPr lang="tr-TR" dirty="0" smtClean="0"/>
              <a:t> </a:t>
            </a:r>
            <a:r>
              <a:rPr lang="en-US" dirty="0" smtClean="0"/>
              <a:t>1999 </a:t>
            </a:r>
            <a:endParaRPr lang="tr-TR" dirty="0" smtClean="0"/>
          </a:p>
          <a:p>
            <a:r>
              <a:rPr lang="tr-TR" dirty="0" smtClean="0"/>
              <a:t>M</a:t>
            </a:r>
            <a:r>
              <a:rPr lang="en-US" dirty="0" err="1" smtClean="0"/>
              <a:t>onensin</a:t>
            </a:r>
            <a:r>
              <a:rPr lang="en-US" dirty="0" smtClean="0"/>
              <a:t> sodium, </a:t>
            </a:r>
            <a:r>
              <a:rPr lang="en-US" dirty="0" err="1" smtClean="0"/>
              <a:t>salinomycin</a:t>
            </a:r>
            <a:r>
              <a:rPr lang="en-US" dirty="0" smtClean="0"/>
              <a:t> sodium, </a:t>
            </a:r>
            <a:r>
              <a:rPr lang="en-US" dirty="0" err="1" smtClean="0"/>
              <a:t>avilamycin</a:t>
            </a:r>
            <a:r>
              <a:rPr lang="en-US" dirty="0" smtClean="0"/>
              <a:t> and flavophospholipol</a:t>
            </a:r>
            <a:r>
              <a:rPr lang="tr-TR" dirty="0" smtClean="0"/>
              <a:t>-</a:t>
            </a:r>
            <a:r>
              <a:rPr lang="en-US" dirty="0" smtClean="0"/>
              <a:t>remained in the group of feed additive growth promoters</a:t>
            </a:r>
            <a:endParaRPr lang="tr-TR" dirty="0"/>
          </a:p>
        </p:txBody>
      </p:sp>
    </p:spTree>
    <p:extLst>
      <p:ext uri="{BB962C8B-B14F-4D97-AF65-F5344CB8AC3E}">
        <p14:creationId xmlns:p14="http://schemas.microsoft.com/office/powerpoint/2010/main" val="76128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BANNED!!!</a:t>
            </a:r>
            <a:endParaRPr lang="tr-TR" dirty="0"/>
          </a:p>
        </p:txBody>
      </p:sp>
      <p:sp>
        <p:nvSpPr>
          <p:cNvPr id="3" name="İçerik Yer Tutucusu 2"/>
          <p:cNvSpPr>
            <a:spLocks noGrp="1"/>
          </p:cNvSpPr>
          <p:nvPr>
            <p:ph idx="1"/>
          </p:nvPr>
        </p:nvSpPr>
        <p:spPr/>
        <p:txBody>
          <a:bodyPr/>
          <a:lstStyle/>
          <a:p>
            <a:r>
              <a:rPr lang="en-US" dirty="0"/>
              <a:t>Epidemiological studies have linked usage of antibiotic growth promoters (AGPs) to the emergence of antibiotic resistant bacteria </a:t>
            </a:r>
            <a:endParaRPr lang="tr-TR" dirty="0"/>
          </a:p>
          <a:p>
            <a:endParaRPr lang="tr-TR" dirty="0" smtClean="0"/>
          </a:p>
          <a:p>
            <a:r>
              <a:rPr lang="en-US" dirty="0" smtClean="0"/>
              <a:t>Antibiotic-resistant </a:t>
            </a:r>
            <a:r>
              <a:rPr lang="en-US" dirty="0"/>
              <a:t>bacteria as well as resistance determinants can therefore spread from animals to humans, compromising the effectiveness of antibiotics for treating human infections and posing a serious threat to public </a:t>
            </a:r>
            <a:r>
              <a:rPr lang="en-US" dirty="0" smtClean="0"/>
              <a:t>health</a:t>
            </a:r>
            <a:endParaRPr lang="tr-TR" dirty="0" smtClean="0"/>
          </a:p>
          <a:p>
            <a:endParaRPr lang="tr-TR" dirty="0"/>
          </a:p>
          <a:p>
            <a:r>
              <a:rPr lang="en-US" dirty="0">
                <a:solidFill>
                  <a:srgbClr val="FF0000"/>
                </a:solidFill>
              </a:rPr>
              <a:t>European Union member nations banned all AGPs in 2006 </a:t>
            </a:r>
            <a:endParaRPr lang="tr-TR" dirty="0">
              <a:solidFill>
                <a:srgbClr val="FF0000"/>
              </a:solidFill>
            </a:endParaRPr>
          </a:p>
        </p:txBody>
      </p:sp>
    </p:spTree>
    <p:extLst>
      <p:ext uri="{BB962C8B-B14F-4D97-AF65-F5344CB8AC3E}">
        <p14:creationId xmlns:p14="http://schemas.microsoft.com/office/powerpoint/2010/main" val="551907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77314" y="1027906"/>
            <a:ext cx="12037372" cy="5051330"/>
          </a:xfrm>
          <a:prstGeom prst="rect">
            <a:avLst/>
          </a:prstGeom>
        </p:spPr>
      </p:pic>
      <p:pic>
        <p:nvPicPr>
          <p:cNvPr id="5" name="Resim 4"/>
          <p:cNvPicPr>
            <a:picLocks noChangeAspect="1"/>
          </p:cNvPicPr>
          <p:nvPr/>
        </p:nvPicPr>
        <p:blipFill>
          <a:blip r:embed="rId3"/>
          <a:stretch>
            <a:fillRect/>
          </a:stretch>
        </p:blipFill>
        <p:spPr>
          <a:xfrm>
            <a:off x="10190600" y="6311900"/>
            <a:ext cx="1438275" cy="219075"/>
          </a:xfrm>
          <a:prstGeom prst="rect">
            <a:avLst/>
          </a:prstGeom>
        </p:spPr>
      </p:pic>
    </p:spTree>
    <p:extLst>
      <p:ext uri="{BB962C8B-B14F-4D97-AF65-F5344CB8AC3E}">
        <p14:creationId xmlns:p14="http://schemas.microsoft.com/office/powerpoint/2010/main" val="876705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Ending the use of AGPs </a:t>
            </a:r>
            <a:r>
              <a:rPr lang="tr-TR" dirty="0" smtClean="0"/>
              <a:t>???</a:t>
            </a:r>
          </a:p>
          <a:p>
            <a:endParaRPr lang="tr-TR" dirty="0" smtClean="0"/>
          </a:p>
          <a:p>
            <a:r>
              <a:rPr lang="en-US" dirty="0" smtClean="0"/>
              <a:t>probiotics</a:t>
            </a:r>
            <a:r>
              <a:rPr lang="en-US" dirty="0"/>
              <a:t>, prebiotics, and organic acids </a:t>
            </a:r>
            <a:endParaRPr lang="tr-TR" dirty="0" smtClean="0"/>
          </a:p>
          <a:p>
            <a:endParaRPr lang="tr-TR" dirty="0"/>
          </a:p>
          <a:p>
            <a:r>
              <a:rPr lang="en-US" dirty="0" smtClean="0"/>
              <a:t>alter </a:t>
            </a:r>
            <a:r>
              <a:rPr lang="en-US" dirty="0"/>
              <a:t>intestinal microbiota for improving animal health and production</a:t>
            </a:r>
            <a:endParaRPr lang="tr-TR" dirty="0"/>
          </a:p>
        </p:txBody>
      </p:sp>
    </p:spTree>
    <p:extLst>
      <p:ext uri="{BB962C8B-B14F-4D97-AF65-F5344CB8AC3E}">
        <p14:creationId xmlns:p14="http://schemas.microsoft.com/office/powerpoint/2010/main" val="326309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Growth promoters, notably the anabolic steroids and antimicrobial agents have been extremely valuable in enhancing the efficiency of animal production for many years.</a:t>
            </a:r>
            <a:endParaRPr lang="tr-TR" dirty="0"/>
          </a:p>
        </p:txBody>
      </p:sp>
    </p:spTree>
    <p:extLst>
      <p:ext uri="{BB962C8B-B14F-4D97-AF65-F5344CB8AC3E}">
        <p14:creationId xmlns:p14="http://schemas.microsoft.com/office/powerpoint/2010/main" val="336771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MAO of </a:t>
            </a:r>
            <a:r>
              <a:rPr lang="tr-TR" dirty="0" err="1" smtClean="0"/>
              <a:t>antim</a:t>
            </a:r>
            <a:r>
              <a:rPr lang="tr-TR" dirty="0" smtClean="0"/>
              <a:t>. as </a:t>
            </a:r>
            <a:r>
              <a:rPr lang="tr-TR" dirty="0" err="1" smtClean="0"/>
              <a:t>growth</a:t>
            </a:r>
            <a:r>
              <a:rPr lang="tr-TR" dirty="0" smtClean="0"/>
              <a:t> </a:t>
            </a:r>
            <a:r>
              <a:rPr lang="tr-TR" dirty="0" err="1" smtClean="0"/>
              <a:t>promoters</a:t>
            </a:r>
            <a:endParaRPr lang="tr-TR" dirty="0"/>
          </a:p>
        </p:txBody>
      </p:sp>
      <p:sp>
        <p:nvSpPr>
          <p:cNvPr id="3" name="İçerik Yer Tutucusu 2"/>
          <p:cNvSpPr>
            <a:spLocks noGrp="1"/>
          </p:cNvSpPr>
          <p:nvPr>
            <p:ph idx="1"/>
          </p:nvPr>
        </p:nvSpPr>
        <p:spPr/>
        <p:txBody>
          <a:bodyPr/>
          <a:lstStyle/>
          <a:p>
            <a:r>
              <a:rPr lang="tr-TR" dirty="0" err="1" smtClean="0"/>
              <a:t>Modification</a:t>
            </a:r>
            <a:r>
              <a:rPr lang="tr-TR" dirty="0" smtClean="0"/>
              <a:t> of gut flora-</a:t>
            </a:r>
            <a:r>
              <a:rPr lang="tr-TR" dirty="0" err="1" smtClean="0"/>
              <a:t>few</a:t>
            </a:r>
            <a:endParaRPr lang="tr-TR" dirty="0" smtClean="0"/>
          </a:p>
          <a:p>
            <a:r>
              <a:rPr lang="tr-TR" dirty="0" err="1" smtClean="0"/>
              <a:t>Suppression</a:t>
            </a:r>
            <a:r>
              <a:rPr lang="tr-TR" dirty="0" smtClean="0"/>
              <a:t> of </a:t>
            </a:r>
            <a:r>
              <a:rPr lang="tr-TR" dirty="0" err="1" smtClean="0"/>
              <a:t>bacterial</a:t>
            </a:r>
            <a:r>
              <a:rPr lang="tr-TR" dirty="0" smtClean="0"/>
              <a:t> </a:t>
            </a:r>
            <a:r>
              <a:rPr lang="tr-TR" dirty="0" err="1" smtClean="0"/>
              <a:t>catabolism</a:t>
            </a:r>
            <a:endParaRPr lang="tr-TR" dirty="0" smtClean="0"/>
          </a:p>
          <a:p>
            <a:r>
              <a:rPr lang="tr-TR" dirty="0" err="1" smtClean="0"/>
              <a:t>Decrease</a:t>
            </a:r>
            <a:r>
              <a:rPr lang="tr-TR" dirty="0" smtClean="0"/>
              <a:t> </a:t>
            </a:r>
            <a:r>
              <a:rPr lang="tr-TR" dirty="0" err="1" smtClean="0"/>
              <a:t>fermentation</a:t>
            </a:r>
            <a:r>
              <a:rPr lang="tr-TR" dirty="0" smtClean="0"/>
              <a:t> of </a:t>
            </a:r>
            <a:r>
              <a:rPr lang="tr-TR" dirty="0" err="1" smtClean="0"/>
              <a:t>carbohydrate</a:t>
            </a:r>
            <a:r>
              <a:rPr lang="tr-TR" dirty="0" smtClean="0"/>
              <a:t> </a:t>
            </a:r>
            <a:r>
              <a:rPr lang="tr-TR" dirty="0" err="1" smtClean="0"/>
              <a:t>and</a:t>
            </a:r>
            <a:r>
              <a:rPr lang="tr-TR" dirty="0" smtClean="0"/>
              <a:t> </a:t>
            </a:r>
            <a:r>
              <a:rPr lang="tr-TR" dirty="0" err="1" smtClean="0"/>
              <a:t>the</a:t>
            </a:r>
            <a:r>
              <a:rPr lang="tr-TR" dirty="0" smtClean="0"/>
              <a:t> </a:t>
            </a:r>
            <a:r>
              <a:rPr lang="tr-TR" dirty="0" err="1" smtClean="0"/>
              <a:t>decomposition</a:t>
            </a:r>
            <a:r>
              <a:rPr lang="tr-TR" dirty="0" smtClean="0"/>
              <a:t> of bile salt- </a:t>
            </a:r>
            <a:r>
              <a:rPr lang="tr-TR" dirty="0" err="1" smtClean="0"/>
              <a:t>increase</a:t>
            </a:r>
            <a:r>
              <a:rPr lang="tr-TR" dirty="0" smtClean="0"/>
              <a:t> </a:t>
            </a:r>
            <a:r>
              <a:rPr lang="tr-TR" dirty="0" err="1" smtClean="0"/>
              <a:t>the</a:t>
            </a:r>
            <a:r>
              <a:rPr lang="tr-TR" dirty="0" smtClean="0"/>
              <a:t> </a:t>
            </a:r>
            <a:r>
              <a:rPr lang="tr-TR" dirty="0" err="1" smtClean="0"/>
              <a:t>availability</a:t>
            </a:r>
            <a:r>
              <a:rPr lang="tr-TR" dirty="0" smtClean="0"/>
              <a:t> of </a:t>
            </a:r>
            <a:r>
              <a:rPr lang="tr-TR" dirty="0" err="1" smtClean="0"/>
              <a:t>nutrients</a:t>
            </a:r>
            <a:r>
              <a:rPr lang="tr-TR" dirty="0" smtClean="0"/>
              <a:t> </a:t>
            </a:r>
            <a:r>
              <a:rPr lang="tr-TR" dirty="0" err="1" smtClean="0"/>
              <a:t>abd</a:t>
            </a:r>
            <a:r>
              <a:rPr lang="tr-TR" dirty="0" smtClean="0"/>
              <a:t> </a:t>
            </a:r>
            <a:r>
              <a:rPr lang="tr-TR" dirty="0" err="1" smtClean="0"/>
              <a:t>energy</a:t>
            </a:r>
            <a:r>
              <a:rPr lang="tr-TR" dirty="0" smtClean="0"/>
              <a:t> </a:t>
            </a:r>
            <a:r>
              <a:rPr lang="tr-TR" dirty="0" err="1" smtClean="0"/>
              <a:t>to</a:t>
            </a:r>
            <a:r>
              <a:rPr lang="tr-TR" dirty="0" smtClean="0"/>
              <a:t> </a:t>
            </a:r>
            <a:r>
              <a:rPr lang="tr-TR" dirty="0" err="1" smtClean="0"/>
              <a:t>the</a:t>
            </a:r>
            <a:r>
              <a:rPr lang="tr-TR" dirty="0" smtClean="0"/>
              <a:t> </a:t>
            </a:r>
            <a:r>
              <a:rPr lang="tr-TR" dirty="0" err="1" smtClean="0"/>
              <a:t>animal</a:t>
            </a:r>
            <a:r>
              <a:rPr lang="tr-TR" dirty="0" smtClean="0"/>
              <a:t> </a:t>
            </a:r>
            <a:r>
              <a:rPr lang="tr-TR" dirty="0" err="1" smtClean="0"/>
              <a:t>host</a:t>
            </a:r>
            <a:endParaRPr lang="tr-TR" dirty="0" smtClean="0"/>
          </a:p>
          <a:p>
            <a:r>
              <a:rPr lang="tr-TR" dirty="0" err="1" smtClean="0"/>
              <a:t>Decrease</a:t>
            </a:r>
            <a:r>
              <a:rPr lang="tr-TR" dirty="0" smtClean="0"/>
              <a:t> </a:t>
            </a:r>
            <a:r>
              <a:rPr lang="tr-TR" dirty="0" err="1" smtClean="0"/>
              <a:t>the</a:t>
            </a:r>
            <a:r>
              <a:rPr lang="tr-TR" dirty="0" smtClean="0"/>
              <a:t> </a:t>
            </a:r>
            <a:r>
              <a:rPr lang="tr-TR" dirty="0" err="1" smtClean="0"/>
              <a:t>concentration</a:t>
            </a:r>
            <a:r>
              <a:rPr lang="tr-TR" dirty="0" smtClean="0"/>
              <a:t> of </a:t>
            </a:r>
            <a:r>
              <a:rPr lang="tr-TR" dirty="0" err="1" smtClean="0"/>
              <a:t>toxic</a:t>
            </a:r>
            <a:r>
              <a:rPr lang="tr-TR" dirty="0" smtClean="0"/>
              <a:t> </a:t>
            </a:r>
            <a:r>
              <a:rPr lang="tr-TR" dirty="0" err="1" smtClean="0"/>
              <a:t>molecules</a:t>
            </a:r>
            <a:r>
              <a:rPr lang="tr-TR" dirty="0" smtClean="0"/>
              <a:t> (</a:t>
            </a:r>
            <a:r>
              <a:rPr lang="tr-TR" dirty="0" err="1" smtClean="0"/>
              <a:t>ammonia&amp;amines</a:t>
            </a:r>
            <a:r>
              <a:rPr lang="tr-TR" dirty="0" smtClean="0"/>
              <a:t> in gut)- </a:t>
            </a:r>
            <a:r>
              <a:rPr lang="tr-TR" dirty="0" err="1" smtClean="0"/>
              <a:t>reduced</a:t>
            </a:r>
            <a:r>
              <a:rPr lang="tr-TR" dirty="0" smtClean="0"/>
              <a:t> </a:t>
            </a:r>
            <a:r>
              <a:rPr lang="tr-TR" dirty="0" err="1" smtClean="0"/>
              <a:t>turnover</a:t>
            </a:r>
            <a:r>
              <a:rPr lang="tr-TR" dirty="0" smtClean="0"/>
              <a:t> in gut </a:t>
            </a:r>
            <a:r>
              <a:rPr lang="tr-TR" dirty="0" err="1" smtClean="0"/>
              <a:t>epithelium</a:t>
            </a:r>
            <a:endParaRPr lang="tr-TR" dirty="0" smtClean="0"/>
          </a:p>
          <a:p>
            <a:endParaRPr lang="tr-TR" dirty="0"/>
          </a:p>
        </p:txBody>
      </p:sp>
    </p:spTree>
    <p:extLst>
      <p:ext uri="{BB962C8B-B14F-4D97-AF65-F5344CB8AC3E}">
        <p14:creationId xmlns:p14="http://schemas.microsoft.com/office/powerpoint/2010/main" val="60984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MAO in </a:t>
            </a:r>
            <a:r>
              <a:rPr lang="tr-TR" dirty="0" err="1" smtClean="0"/>
              <a:t>broilers</a:t>
            </a:r>
            <a:endParaRPr lang="tr-TR" dirty="0"/>
          </a:p>
        </p:txBody>
      </p:sp>
      <p:sp>
        <p:nvSpPr>
          <p:cNvPr id="3" name="İçerik Yer Tutucusu 2"/>
          <p:cNvSpPr>
            <a:spLocks noGrp="1"/>
          </p:cNvSpPr>
          <p:nvPr>
            <p:ph idx="1"/>
          </p:nvPr>
        </p:nvSpPr>
        <p:spPr/>
        <p:txBody>
          <a:bodyPr/>
          <a:lstStyle/>
          <a:p>
            <a:r>
              <a:rPr lang="tr-TR" dirty="0" err="1" smtClean="0"/>
              <a:t>Thinning</a:t>
            </a:r>
            <a:r>
              <a:rPr lang="tr-TR" dirty="0" smtClean="0"/>
              <a:t> of </a:t>
            </a:r>
            <a:r>
              <a:rPr lang="tr-TR" dirty="0" err="1" smtClean="0"/>
              <a:t>mucous</a:t>
            </a:r>
            <a:r>
              <a:rPr lang="tr-TR" dirty="0" smtClean="0"/>
              <a:t> </a:t>
            </a:r>
            <a:r>
              <a:rPr lang="tr-TR" dirty="0" err="1" smtClean="0"/>
              <a:t>membrane</a:t>
            </a:r>
            <a:r>
              <a:rPr lang="tr-TR" dirty="0" smtClean="0"/>
              <a:t> in gut- </a:t>
            </a:r>
            <a:r>
              <a:rPr lang="tr-TR" dirty="0" err="1" smtClean="0"/>
              <a:t>facilitating</a:t>
            </a:r>
            <a:r>
              <a:rPr lang="tr-TR" dirty="0" smtClean="0"/>
              <a:t> </a:t>
            </a:r>
            <a:r>
              <a:rPr lang="tr-TR" dirty="0" err="1" smtClean="0"/>
              <a:t>better</a:t>
            </a:r>
            <a:r>
              <a:rPr lang="tr-TR" dirty="0" smtClean="0"/>
              <a:t> </a:t>
            </a:r>
            <a:r>
              <a:rPr lang="tr-TR" dirty="0" err="1" smtClean="0"/>
              <a:t>absorption</a:t>
            </a:r>
            <a:endParaRPr lang="tr-TR" dirty="0" smtClean="0"/>
          </a:p>
          <a:p>
            <a:r>
              <a:rPr lang="tr-TR" dirty="0" err="1" smtClean="0"/>
              <a:t>Immune</a:t>
            </a:r>
            <a:r>
              <a:rPr lang="tr-TR" dirty="0" smtClean="0"/>
              <a:t> </a:t>
            </a:r>
            <a:r>
              <a:rPr lang="tr-TR" dirty="0" err="1" smtClean="0"/>
              <a:t>system</a:t>
            </a:r>
            <a:r>
              <a:rPr lang="tr-TR" dirty="0" smtClean="0"/>
              <a:t> </a:t>
            </a:r>
            <a:r>
              <a:rPr lang="tr-TR" dirty="0" err="1" smtClean="0"/>
              <a:t>effects</a:t>
            </a:r>
            <a:endParaRPr lang="tr-TR" dirty="0" smtClean="0"/>
          </a:p>
          <a:p>
            <a:r>
              <a:rPr lang="tr-TR" dirty="0" err="1" smtClean="0"/>
              <a:t>Reduce</a:t>
            </a:r>
            <a:r>
              <a:rPr lang="tr-TR" dirty="0" smtClean="0"/>
              <a:t>- </a:t>
            </a:r>
            <a:r>
              <a:rPr lang="tr-TR" dirty="0" err="1" smtClean="0"/>
              <a:t>waste</a:t>
            </a:r>
            <a:r>
              <a:rPr lang="tr-TR" dirty="0" smtClean="0"/>
              <a:t> of </a:t>
            </a:r>
            <a:r>
              <a:rPr lang="tr-TR" dirty="0" err="1" smtClean="0"/>
              <a:t>nutrients</a:t>
            </a:r>
            <a:r>
              <a:rPr lang="tr-TR" dirty="0" smtClean="0"/>
              <a:t> </a:t>
            </a:r>
            <a:r>
              <a:rPr lang="tr-TR" dirty="0" err="1" smtClean="0"/>
              <a:t>and</a:t>
            </a:r>
            <a:r>
              <a:rPr lang="tr-TR" dirty="0" smtClean="0"/>
              <a:t> </a:t>
            </a:r>
            <a:r>
              <a:rPr lang="tr-TR" dirty="0" err="1" smtClean="0"/>
              <a:t>toxin</a:t>
            </a:r>
            <a:r>
              <a:rPr lang="tr-TR" dirty="0" smtClean="0"/>
              <a:t> </a:t>
            </a:r>
            <a:r>
              <a:rPr lang="tr-TR" dirty="0" err="1" smtClean="0"/>
              <a:t>formation</a:t>
            </a:r>
            <a:endParaRPr lang="tr-TR" dirty="0" smtClean="0"/>
          </a:p>
          <a:p>
            <a:r>
              <a:rPr lang="tr-TR" dirty="0" err="1" smtClean="0"/>
              <a:t>Favourable</a:t>
            </a:r>
            <a:r>
              <a:rPr lang="tr-TR" dirty="0" smtClean="0"/>
              <a:t> </a:t>
            </a:r>
            <a:r>
              <a:rPr lang="tr-TR" dirty="0" err="1" smtClean="0"/>
              <a:t>condition</a:t>
            </a:r>
            <a:r>
              <a:rPr lang="tr-TR" dirty="0" smtClean="0"/>
              <a:t> </a:t>
            </a:r>
            <a:r>
              <a:rPr lang="tr-TR" dirty="0" err="1" smtClean="0"/>
              <a:t>for</a:t>
            </a:r>
            <a:r>
              <a:rPr lang="tr-TR" dirty="0" smtClean="0"/>
              <a:t> </a:t>
            </a:r>
            <a:r>
              <a:rPr lang="tr-TR" dirty="0" err="1" smtClean="0"/>
              <a:t>beneficial</a:t>
            </a:r>
            <a:r>
              <a:rPr lang="tr-TR" dirty="0" smtClean="0"/>
              <a:t> org in gut-</a:t>
            </a:r>
            <a:r>
              <a:rPr lang="tr-TR" dirty="0" err="1" smtClean="0"/>
              <a:t>destor</a:t>
            </a:r>
            <a:r>
              <a:rPr lang="tr-TR" dirty="0" smtClean="0"/>
              <a:t> </a:t>
            </a:r>
            <a:r>
              <a:rPr lang="tr-TR" dirty="0" err="1" smtClean="0"/>
              <a:t>harmful</a:t>
            </a:r>
            <a:r>
              <a:rPr lang="tr-TR" dirty="0" smtClean="0"/>
              <a:t> </a:t>
            </a:r>
            <a:r>
              <a:rPr lang="tr-TR" dirty="0" err="1" smtClean="0"/>
              <a:t>bacreria</a:t>
            </a:r>
            <a:r>
              <a:rPr lang="tr-TR" dirty="0" smtClean="0"/>
              <a:t> </a:t>
            </a:r>
          </a:p>
          <a:p>
            <a:r>
              <a:rPr lang="tr-TR" dirty="0" err="1" smtClean="0"/>
              <a:t>Partition</a:t>
            </a:r>
            <a:r>
              <a:rPr lang="tr-TR" dirty="0" smtClean="0"/>
              <a:t> protein </a:t>
            </a:r>
            <a:r>
              <a:rPr lang="tr-TR" dirty="0" err="1" smtClean="0"/>
              <a:t>to</a:t>
            </a:r>
            <a:r>
              <a:rPr lang="tr-TR" dirty="0" smtClean="0"/>
              <a:t> </a:t>
            </a:r>
            <a:r>
              <a:rPr lang="tr-TR" dirty="0" err="1" smtClean="0"/>
              <a:t>muscle</a:t>
            </a:r>
            <a:r>
              <a:rPr lang="tr-TR" dirty="0" smtClean="0"/>
              <a:t>- </a:t>
            </a:r>
            <a:r>
              <a:rPr lang="tr-TR" dirty="0" err="1" smtClean="0"/>
              <a:t>suppresion</a:t>
            </a:r>
            <a:r>
              <a:rPr lang="tr-TR" dirty="0" smtClean="0"/>
              <a:t> of </a:t>
            </a:r>
            <a:r>
              <a:rPr lang="tr-TR" dirty="0" err="1" smtClean="0"/>
              <a:t>monokines</a:t>
            </a:r>
            <a:endParaRPr lang="tr-TR" dirty="0" smtClean="0"/>
          </a:p>
          <a:p>
            <a:r>
              <a:rPr lang="tr-TR" dirty="0" err="1" smtClean="0"/>
              <a:t>Alter</a:t>
            </a:r>
            <a:r>
              <a:rPr lang="tr-TR" dirty="0" smtClean="0"/>
              <a:t> gut </a:t>
            </a:r>
            <a:r>
              <a:rPr lang="tr-TR" dirty="0" err="1" smtClean="0"/>
              <a:t>motility</a:t>
            </a:r>
            <a:r>
              <a:rPr lang="tr-TR" dirty="0" smtClean="0"/>
              <a:t>- </a:t>
            </a:r>
            <a:r>
              <a:rPr lang="tr-TR" dirty="0" err="1" smtClean="0"/>
              <a:t>enhance</a:t>
            </a:r>
            <a:r>
              <a:rPr lang="tr-TR" dirty="0" smtClean="0"/>
              <a:t> </a:t>
            </a:r>
            <a:r>
              <a:rPr lang="tr-TR" dirty="0" err="1" smtClean="0"/>
              <a:t>better</a:t>
            </a:r>
            <a:r>
              <a:rPr lang="tr-TR" dirty="0" smtClean="0"/>
              <a:t> </a:t>
            </a:r>
            <a:r>
              <a:rPr lang="tr-TR" dirty="0" err="1" smtClean="0"/>
              <a:t>assimilation</a:t>
            </a:r>
            <a:endParaRPr lang="tr-TR" dirty="0"/>
          </a:p>
        </p:txBody>
      </p:sp>
    </p:spTree>
    <p:extLst>
      <p:ext uri="{BB962C8B-B14F-4D97-AF65-F5344CB8AC3E}">
        <p14:creationId xmlns:p14="http://schemas.microsoft.com/office/powerpoint/2010/main" val="230555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MAO in </a:t>
            </a:r>
            <a:r>
              <a:rPr lang="tr-TR" dirty="0" err="1" smtClean="0"/>
              <a:t>ruminants</a:t>
            </a:r>
            <a:endParaRPr lang="tr-TR" dirty="0"/>
          </a:p>
        </p:txBody>
      </p:sp>
      <p:sp>
        <p:nvSpPr>
          <p:cNvPr id="3" name="İçerik Yer Tutucusu 2"/>
          <p:cNvSpPr>
            <a:spLocks noGrp="1"/>
          </p:cNvSpPr>
          <p:nvPr>
            <p:ph idx="1"/>
          </p:nvPr>
        </p:nvSpPr>
        <p:spPr/>
        <p:txBody>
          <a:bodyPr/>
          <a:lstStyle/>
          <a:p>
            <a:r>
              <a:rPr lang="tr-TR" dirty="0" smtClean="0"/>
              <a:t>Rumen </a:t>
            </a:r>
            <a:r>
              <a:rPr lang="tr-TR" dirty="0" err="1" smtClean="0"/>
              <a:t>proprionate</a:t>
            </a:r>
            <a:r>
              <a:rPr lang="tr-TR" dirty="0" smtClean="0"/>
              <a:t>-</a:t>
            </a:r>
            <a:r>
              <a:rPr lang="en-US" dirty="0" smtClean="0"/>
              <a:t>higher level</a:t>
            </a:r>
            <a:r>
              <a:rPr lang="tr-TR" dirty="0" smtClean="0"/>
              <a:t>- </a:t>
            </a:r>
            <a:r>
              <a:rPr lang="en-US" dirty="0" smtClean="0"/>
              <a:t>expense </a:t>
            </a:r>
            <a:r>
              <a:rPr lang="en-US" dirty="0"/>
              <a:t>of acetate and sometimes of butyrate </a:t>
            </a:r>
            <a:r>
              <a:rPr lang="en-US" dirty="0" smtClean="0"/>
              <a:t>production</a:t>
            </a:r>
            <a:endParaRPr lang="tr-TR" dirty="0" smtClean="0"/>
          </a:p>
          <a:p>
            <a:r>
              <a:rPr lang="tr-TR" dirty="0"/>
              <a:t>R</a:t>
            </a:r>
            <a:r>
              <a:rPr lang="en-US" dirty="0" err="1" smtClean="0"/>
              <a:t>eductions</a:t>
            </a:r>
            <a:r>
              <a:rPr lang="en-US" dirty="0" smtClean="0"/>
              <a:t> </a:t>
            </a:r>
            <a:r>
              <a:rPr lang="en-US" dirty="0"/>
              <a:t>in energy losses due to the ruminal production of methane. </a:t>
            </a:r>
            <a:endParaRPr lang="tr-TR" dirty="0" smtClean="0"/>
          </a:p>
          <a:p>
            <a:r>
              <a:rPr lang="tr-TR" dirty="0" smtClean="0"/>
              <a:t>R</a:t>
            </a:r>
            <a:r>
              <a:rPr lang="en-US" dirty="0" err="1" smtClean="0"/>
              <a:t>umen</a:t>
            </a:r>
            <a:r>
              <a:rPr lang="en-US" dirty="0" smtClean="0"/>
              <a:t> fermentation</a:t>
            </a:r>
            <a:r>
              <a:rPr lang="tr-TR" dirty="0" smtClean="0"/>
              <a:t>-</a:t>
            </a:r>
            <a:r>
              <a:rPr lang="en-US" dirty="0" smtClean="0"/>
              <a:t> </a:t>
            </a:r>
            <a:r>
              <a:rPr lang="en-US" dirty="0"/>
              <a:t>more </a:t>
            </a:r>
            <a:r>
              <a:rPr lang="en-US" dirty="0" smtClean="0"/>
              <a:t>efficient</a:t>
            </a:r>
            <a:r>
              <a:rPr lang="tr-TR" dirty="0" smtClean="0"/>
              <a:t>-</a:t>
            </a:r>
            <a:r>
              <a:rPr lang="en-US" dirty="0" smtClean="0"/>
              <a:t> </a:t>
            </a:r>
            <a:r>
              <a:rPr lang="en-US" dirty="0"/>
              <a:t>increasing the </a:t>
            </a:r>
            <a:r>
              <a:rPr lang="en-US" dirty="0" err="1"/>
              <a:t>metabolizable</a:t>
            </a:r>
            <a:r>
              <a:rPr lang="en-US" dirty="0"/>
              <a:t> energy content available for lean meat production.</a:t>
            </a:r>
            <a:endParaRPr lang="tr-TR" dirty="0"/>
          </a:p>
        </p:txBody>
      </p:sp>
    </p:spTree>
    <p:extLst>
      <p:ext uri="{BB962C8B-B14F-4D97-AF65-F5344CB8AC3E}">
        <p14:creationId xmlns:p14="http://schemas.microsoft.com/office/powerpoint/2010/main" val="4591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Antimicrobial agent used for growth promoter purposes </a:t>
            </a:r>
            <a:endParaRPr lang="tr-TR" dirty="0"/>
          </a:p>
        </p:txBody>
      </p:sp>
      <p:sp>
        <p:nvSpPr>
          <p:cNvPr id="3" name="İçerik Yer Tutucusu 2"/>
          <p:cNvSpPr>
            <a:spLocks noGrp="1"/>
          </p:cNvSpPr>
          <p:nvPr>
            <p:ph idx="1"/>
          </p:nvPr>
        </p:nvSpPr>
        <p:spPr/>
        <p:txBody>
          <a:bodyPr/>
          <a:lstStyle/>
          <a:p>
            <a:r>
              <a:rPr lang="tr-TR" dirty="0" smtClean="0"/>
              <a:t>1.Antimicrobials: </a:t>
            </a:r>
            <a:r>
              <a:rPr lang="tr-TR" dirty="0" err="1" smtClean="0"/>
              <a:t>non</a:t>
            </a:r>
            <a:r>
              <a:rPr lang="tr-TR" dirty="0" smtClean="0"/>
              <a:t>- </a:t>
            </a:r>
            <a:r>
              <a:rPr lang="tr-TR" dirty="0" err="1" smtClean="0"/>
              <a:t>ionophore</a:t>
            </a:r>
            <a:r>
              <a:rPr lang="tr-TR" dirty="0" smtClean="0"/>
              <a:t> </a:t>
            </a:r>
            <a:r>
              <a:rPr lang="tr-TR" dirty="0" err="1" smtClean="0"/>
              <a:t>antibiotics</a:t>
            </a:r>
            <a:r>
              <a:rPr lang="tr-TR" dirty="0" smtClean="0"/>
              <a:t> (</a:t>
            </a:r>
            <a:r>
              <a:rPr lang="tr-TR" dirty="0" err="1" smtClean="0"/>
              <a:t>bleomycin</a:t>
            </a:r>
            <a:r>
              <a:rPr lang="tr-TR" dirty="0" smtClean="0"/>
              <a:t>, </a:t>
            </a:r>
            <a:r>
              <a:rPr lang="tr-TR" dirty="0" err="1" smtClean="0"/>
              <a:t>tetracycline</a:t>
            </a:r>
            <a:r>
              <a:rPr lang="tr-TR" dirty="0" smtClean="0"/>
              <a:t>, </a:t>
            </a:r>
            <a:r>
              <a:rPr lang="tr-TR" dirty="0" err="1" smtClean="0"/>
              <a:t>and</a:t>
            </a:r>
            <a:r>
              <a:rPr lang="tr-TR" dirty="0" smtClean="0"/>
              <a:t> </a:t>
            </a:r>
            <a:r>
              <a:rPr lang="tr-TR" dirty="0" err="1" smtClean="0"/>
              <a:t>chlotetrecycline</a:t>
            </a:r>
            <a:r>
              <a:rPr lang="tr-TR" dirty="0" smtClean="0"/>
              <a:t>) </a:t>
            </a:r>
            <a:r>
              <a:rPr lang="tr-TR" dirty="0" err="1" smtClean="0"/>
              <a:t>and</a:t>
            </a:r>
            <a:r>
              <a:rPr lang="tr-TR" dirty="0" smtClean="0"/>
              <a:t> </a:t>
            </a:r>
            <a:r>
              <a:rPr lang="tr-TR" dirty="0" err="1" smtClean="0"/>
              <a:t>synthetic</a:t>
            </a:r>
            <a:r>
              <a:rPr lang="tr-TR" dirty="0" smtClean="0"/>
              <a:t> </a:t>
            </a:r>
            <a:r>
              <a:rPr lang="tr-TR" dirty="0" err="1" smtClean="0"/>
              <a:t>antibacterial</a:t>
            </a:r>
            <a:r>
              <a:rPr lang="tr-TR" dirty="0" smtClean="0"/>
              <a:t> </a:t>
            </a:r>
          </a:p>
          <a:p>
            <a:r>
              <a:rPr lang="tr-TR" dirty="0" smtClean="0"/>
              <a:t>2. </a:t>
            </a:r>
            <a:r>
              <a:rPr lang="tr-TR" dirty="0" err="1" smtClean="0"/>
              <a:t>Ionophore</a:t>
            </a:r>
            <a:r>
              <a:rPr lang="tr-TR" dirty="0" smtClean="0"/>
              <a:t> </a:t>
            </a:r>
            <a:r>
              <a:rPr lang="tr-TR" dirty="0" err="1" smtClean="0"/>
              <a:t>antibiotics</a:t>
            </a:r>
            <a:r>
              <a:rPr lang="tr-TR" dirty="0" smtClean="0"/>
              <a:t>: </a:t>
            </a:r>
            <a:r>
              <a:rPr lang="tr-TR" dirty="0" err="1" smtClean="0"/>
              <a:t>Monensin</a:t>
            </a:r>
            <a:r>
              <a:rPr lang="tr-TR" dirty="0" smtClean="0"/>
              <a:t>, </a:t>
            </a:r>
            <a:r>
              <a:rPr lang="tr-TR" dirty="0" err="1" smtClean="0"/>
              <a:t>Lasalocid</a:t>
            </a:r>
            <a:r>
              <a:rPr lang="tr-TR" dirty="0" smtClean="0"/>
              <a:t>, </a:t>
            </a:r>
            <a:r>
              <a:rPr lang="tr-TR" dirty="0" err="1" smtClean="0"/>
              <a:t>Narancin</a:t>
            </a:r>
            <a:r>
              <a:rPr lang="tr-TR" dirty="0" smtClean="0"/>
              <a:t>. </a:t>
            </a:r>
          </a:p>
          <a:p>
            <a:r>
              <a:rPr lang="tr-TR" dirty="0" smtClean="0"/>
              <a:t>3. </a:t>
            </a:r>
            <a:r>
              <a:rPr lang="tr-TR" dirty="0" err="1" smtClean="0"/>
              <a:t>Quioxalines</a:t>
            </a:r>
            <a:r>
              <a:rPr lang="tr-TR" dirty="0" smtClean="0"/>
              <a:t>: </a:t>
            </a:r>
            <a:r>
              <a:rPr lang="tr-TR" dirty="0" err="1" smtClean="0"/>
              <a:t>e.g</a:t>
            </a:r>
            <a:r>
              <a:rPr lang="tr-TR" dirty="0" smtClean="0"/>
              <a:t>., </a:t>
            </a:r>
            <a:r>
              <a:rPr lang="tr-TR" dirty="0" err="1" smtClean="0"/>
              <a:t>Carbodox</a:t>
            </a:r>
            <a:r>
              <a:rPr lang="tr-TR" dirty="0" smtClean="0"/>
              <a:t>, </a:t>
            </a:r>
            <a:r>
              <a:rPr lang="tr-TR" dirty="0" err="1" smtClean="0"/>
              <a:t>olaquaidox</a:t>
            </a:r>
            <a:r>
              <a:rPr lang="tr-TR" dirty="0" smtClean="0"/>
              <a:t>.</a:t>
            </a:r>
            <a:endParaRPr lang="tr-TR" dirty="0"/>
          </a:p>
        </p:txBody>
      </p:sp>
      <p:pic>
        <p:nvPicPr>
          <p:cNvPr id="4" name="Resim 3"/>
          <p:cNvPicPr>
            <a:picLocks noChangeAspect="1"/>
          </p:cNvPicPr>
          <p:nvPr/>
        </p:nvPicPr>
        <p:blipFill>
          <a:blip r:embed="rId2"/>
          <a:stretch>
            <a:fillRect/>
          </a:stretch>
        </p:blipFill>
        <p:spPr>
          <a:xfrm>
            <a:off x="2827282" y="3888077"/>
            <a:ext cx="6211614" cy="2509603"/>
          </a:xfrm>
          <a:prstGeom prst="rect">
            <a:avLst/>
          </a:prstGeom>
        </p:spPr>
      </p:pic>
    </p:spTree>
    <p:extLst>
      <p:ext uri="{BB962C8B-B14F-4D97-AF65-F5344CB8AC3E}">
        <p14:creationId xmlns:p14="http://schemas.microsoft.com/office/powerpoint/2010/main" val="73435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smtClean="0"/>
              <a:t>Ionophores</a:t>
            </a:r>
            <a:endParaRPr lang="tr-TR" dirty="0"/>
          </a:p>
        </p:txBody>
      </p:sp>
      <p:sp>
        <p:nvSpPr>
          <p:cNvPr id="3" name="İçerik Yer Tutucusu 2"/>
          <p:cNvSpPr>
            <a:spLocks noGrp="1"/>
          </p:cNvSpPr>
          <p:nvPr>
            <p:ph idx="1"/>
          </p:nvPr>
        </p:nvSpPr>
        <p:spPr/>
        <p:txBody>
          <a:bodyPr>
            <a:normAutofit/>
          </a:bodyPr>
          <a:lstStyle/>
          <a:p>
            <a:r>
              <a:rPr lang="tr-TR" dirty="0" smtClean="0"/>
              <a:t>G</a:t>
            </a:r>
            <a:r>
              <a:rPr lang="en-US" dirty="0" smtClean="0"/>
              <a:t>rowing and finishing cattle to improve feed efficiency and animal health</a:t>
            </a:r>
            <a:r>
              <a:rPr lang="tr-TR" dirty="0" smtClean="0"/>
              <a:t>- </a:t>
            </a:r>
            <a:r>
              <a:rPr lang="en-US" dirty="0" smtClean="0"/>
              <a:t>increase nutrition efficiency. </a:t>
            </a:r>
            <a:endParaRPr lang="tr-TR" dirty="0" smtClean="0"/>
          </a:p>
          <a:p>
            <a:pPr marL="0" indent="0">
              <a:buNone/>
            </a:pPr>
            <a:r>
              <a:rPr lang="tr-TR" dirty="0" smtClean="0"/>
              <a:t>MAO</a:t>
            </a:r>
          </a:p>
          <a:p>
            <a:r>
              <a:rPr lang="tr-TR" dirty="0" smtClean="0"/>
              <a:t>C</a:t>
            </a:r>
            <a:r>
              <a:rPr lang="en-US" dirty="0" err="1" smtClean="0"/>
              <a:t>hanneling</a:t>
            </a:r>
            <a:r>
              <a:rPr lang="en-US" dirty="0" smtClean="0"/>
              <a:t> ions through cell membranes</a:t>
            </a:r>
            <a:r>
              <a:rPr lang="tr-TR" dirty="0" smtClean="0"/>
              <a:t>-</a:t>
            </a:r>
            <a:r>
              <a:rPr lang="en-US" dirty="0" smtClean="0"/>
              <a:t>marked effect on microbial cells </a:t>
            </a:r>
            <a:endParaRPr lang="tr-TR" dirty="0" smtClean="0"/>
          </a:p>
          <a:p>
            <a:r>
              <a:rPr lang="tr-TR" dirty="0" smtClean="0"/>
              <a:t>I</a:t>
            </a:r>
            <a:r>
              <a:rPr lang="en-US" dirty="0" err="1" smtClean="0"/>
              <a:t>ncrease</a:t>
            </a:r>
            <a:r>
              <a:rPr lang="en-US" dirty="0" smtClean="0"/>
              <a:t> propionic acid production in rumen and decrease acetic acid. </a:t>
            </a:r>
            <a:endParaRPr lang="tr-TR" dirty="0" smtClean="0"/>
          </a:p>
          <a:p>
            <a:r>
              <a:rPr lang="tr-TR" dirty="0" smtClean="0"/>
              <a:t>R</a:t>
            </a:r>
            <a:r>
              <a:rPr lang="en-US" dirty="0" err="1" smtClean="0"/>
              <a:t>eduction</a:t>
            </a:r>
            <a:r>
              <a:rPr lang="en-US" dirty="0" smtClean="0"/>
              <a:t> in </a:t>
            </a:r>
            <a:r>
              <a:rPr lang="en-US" dirty="0" err="1" smtClean="0"/>
              <a:t>peptidolysis</a:t>
            </a:r>
            <a:r>
              <a:rPr lang="en-US" dirty="0" smtClean="0"/>
              <a:t> due to the inhibitory effects of </a:t>
            </a:r>
            <a:r>
              <a:rPr lang="en-US" dirty="0" err="1" smtClean="0"/>
              <a:t>ionophores</a:t>
            </a:r>
            <a:r>
              <a:rPr lang="en-US" dirty="0" smtClean="0"/>
              <a:t> on certain proteolytic bacteria. </a:t>
            </a:r>
            <a:endParaRPr lang="tr-TR" dirty="0" smtClean="0"/>
          </a:p>
          <a:p>
            <a:r>
              <a:rPr lang="tr-TR" dirty="0"/>
              <a:t>I</a:t>
            </a:r>
            <a:r>
              <a:rPr lang="en-US" dirty="0" err="1" smtClean="0"/>
              <a:t>ncreased</a:t>
            </a:r>
            <a:r>
              <a:rPr lang="en-US" dirty="0" smtClean="0"/>
              <a:t> post-ruminal flow of dietary amino acids</a:t>
            </a:r>
            <a:endParaRPr lang="tr-TR" dirty="0"/>
          </a:p>
        </p:txBody>
      </p:sp>
    </p:spTree>
    <p:extLst>
      <p:ext uri="{BB962C8B-B14F-4D97-AF65-F5344CB8AC3E}">
        <p14:creationId xmlns:p14="http://schemas.microsoft.com/office/powerpoint/2010/main" val="381139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Non </a:t>
            </a:r>
            <a:r>
              <a:rPr lang="en-US" dirty="0" err="1" smtClean="0"/>
              <a:t>ionophore</a:t>
            </a:r>
            <a:r>
              <a:rPr lang="en-US" dirty="0" smtClean="0"/>
              <a:t> antimicrobials </a:t>
            </a:r>
            <a:endParaRPr lang="tr-TR" dirty="0"/>
          </a:p>
        </p:txBody>
      </p:sp>
      <p:sp>
        <p:nvSpPr>
          <p:cNvPr id="3" name="İçerik Yer Tutucusu 2"/>
          <p:cNvSpPr>
            <a:spLocks noGrp="1"/>
          </p:cNvSpPr>
          <p:nvPr>
            <p:ph idx="1"/>
          </p:nvPr>
        </p:nvSpPr>
        <p:spPr/>
        <p:txBody>
          <a:bodyPr>
            <a:normAutofit/>
          </a:bodyPr>
          <a:lstStyle/>
          <a:p>
            <a:r>
              <a:rPr lang="tr-TR" dirty="0" smtClean="0"/>
              <a:t>B</a:t>
            </a:r>
            <a:r>
              <a:rPr lang="en-US" dirty="0" err="1" smtClean="0"/>
              <a:t>leomycin</a:t>
            </a:r>
            <a:r>
              <a:rPr lang="en-US" dirty="0" smtClean="0"/>
              <a:t>, tetracycline, and </a:t>
            </a:r>
            <a:r>
              <a:rPr lang="en-US" dirty="0" err="1" smtClean="0"/>
              <a:t>chlotetrecycline</a:t>
            </a:r>
            <a:r>
              <a:rPr lang="en-US" dirty="0" smtClean="0"/>
              <a:t>. </a:t>
            </a:r>
            <a:endParaRPr lang="tr-TR" dirty="0" smtClean="0"/>
          </a:p>
          <a:p>
            <a:r>
              <a:rPr lang="en-US" dirty="0" err="1" smtClean="0"/>
              <a:t>Bleomycin</a:t>
            </a:r>
            <a:r>
              <a:rPr lang="tr-TR" dirty="0" smtClean="0"/>
              <a:t>-</a:t>
            </a:r>
            <a:r>
              <a:rPr lang="en-US" dirty="0" smtClean="0"/>
              <a:t>similar effects like </a:t>
            </a:r>
            <a:r>
              <a:rPr lang="en-US" dirty="0" err="1" smtClean="0"/>
              <a:t>ionophores</a:t>
            </a:r>
            <a:endParaRPr lang="tr-TR" dirty="0" smtClean="0"/>
          </a:p>
          <a:p>
            <a:r>
              <a:rPr lang="en-US" dirty="0" err="1" smtClean="0"/>
              <a:t>Oxytetracycline</a:t>
            </a:r>
            <a:r>
              <a:rPr lang="en-US" dirty="0" smtClean="0"/>
              <a:t> and chlortetracycline</a:t>
            </a:r>
            <a:r>
              <a:rPr lang="tr-TR" dirty="0" smtClean="0"/>
              <a:t>-</a:t>
            </a:r>
            <a:r>
              <a:rPr lang="en-US" dirty="0" smtClean="0"/>
              <a:t> increased rate of gain, and reduction of liver abscess in growing cattle. </a:t>
            </a:r>
            <a:endParaRPr lang="tr-TR" dirty="0"/>
          </a:p>
        </p:txBody>
      </p:sp>
    </p:spTree>
    <p:extLst>
      <p:ext uri="{BB962C8B-B14F-4D97-AF65-F5344CB8AC3E}">
        <p14:creationId xmlns:p14="http://schemas.microsoft.com/office/powerpoint/2010/main" val="13991295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943</Words>
  <Application>Microsoft Office PowerPoint</Application>
  <PresentationFormat>Geniş ekran</PresentationFormat>
  <Paragraphs>140</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Calibri Light</vt:lpstr>
      <vt:lpstr>Times New Roman</vt:lpstr>
      <vt:lpstr>Office Teması</vt:lpstr>
      <vt:lpstr>Week 2- Growth promoters</vt:lpstr>
      <vt:lpstr>Growth promoters </vt:lpstr>
      <vt:lpstr>PowerPoint Sunusu</vt:lpstr>
      <vt:lpstr>MAO of antim. as growth promoters</vt:lpstr>
      <vt:lpstr>MAO in broilers</vt:lpstr>
      <vt:lpstr>MAO in ruminants</vt:lpstr>
      <vt:lpstr>Antimicrobial agent used for growth promoter purposes </vt:lpstr>
      <vt:lpstr>Ionophores</vt:lpstr>
      <vt:lpstr>Non ionophore antimicrobials </vt:lpstr>
      <vt:lpstr>PowerPoint Sunusu</vt:lpstr>
      <vt:lpstr>Anabolic-Hormonal Type Growth Promoters</vt:lpstr>
      <vt:lpstr>PowerPoint Sunusu</vt:lpstr>
      <vt:lpstr>Anabolic Steroids</vt:lpstr>
      <vt:lpstr>Anabolic Steroids</vt:lpstr>
      <vt:lpstr>Anabolic steroids </vt:lpstr>
      <vt:lpstr>B-adrenergic agonists </vt:lpstr>
      <vt:lpstr>Corticosteroids</vt:lpstr>
      <vt:lpstr>Thyreostatic drugs </vt:lpstr>
      <vt:lpstr>PowerPoint Sunusu</vt:lpstr>
      <vt:lpstr>PowerPoint Sunusu</vt:lpstr>
      <vt:lpstr>Human health effects of growth promoters</vt:lpstr>
      <vt:lpstr>PowerPoint Sunusu</vt:lpstr>
      <vt:lpstr>BANNED!!!</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begüm yurdakök</dc:creator>
  <cp:lastModifiedBy>begüm yurdakök</cp:lastModifiedBy>
  <cp:revision>11</cp:revision>
  <dcterms:created xsi:type="dcterms:W3CDTF">2018-02-12T06:22:52Z</dcterms:created>
  <dcterms:modified xsi:type="dcterms:W3CDTF">2018-02-12T12:57:07Z</dcterms:modified>
</cp:coreProperties>
</file>