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8" r:id="rId3"/>
    <p:sldId id="265" r:id="rId4"/>
    <p:sldId id="266" r:id="rId5"/>
    <p:sldId id="260" r:id="rId6"/>
    <p:sldId id="267" r:id="rId7"/>
    <p:sldId id="269" r:id="rId8"/>
    <p:sldId id="259" r:id="rId9"/>
    <p:sldId id="261" r:id="rId10"/>
    <p:sldId id="268" r:id="rId11"/>
    <p:sldId id="263" r:id="rId12"/>
    <p:sldId id="264" r:id="rId13"/>
    <p:sldId id="262" r:id="rId14"/>
    <p:sldId id="270" r:id="rId1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013" autoAdjust="0"/>
    <p:restoredTop sz="94660"/>
  </p:normalViewPr>
  <p:slideViewPr>
    <p:cSldViewPr snapToGrid="0" showGuides="1">
      <p:cViewPr varScale="1">
        <p:scale>
          <a:sx n="75" d="100"/>
          <a:sy n="75" d="100"/>
        </p:scale>
        <p:origin x="198"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915128" y="1788454"/>
            <a:ext cx="8361229" cy="2098226"/>
          </a:xfrm>
        </p:spPr>
        <p:txBody>
          <a:bodyPr anchor="b">
            <a:noAutofit/>
          </a:bodyPr>
          <a:lstStyle>
            <a:lvl1pPr algn="ctr">
              <a:defRPr sz="7200" cap="all" baseline="0">
                <a:solidFill>
                  <a:schemeClr val="tx2"/>
                </a:solidFill>
              </a:defRPr>
            </a:lvl1pPr>
          </a:lstStyle>
          <a:p>
            <a:r>
              <a:rPr lang="tr-TR" smtClean="0"/>
              <a:t>Asıl başlık stili için tıklatın</a:t>
            </a:r>
            <a:endParaRPr lang="en-US" dirty="0"/>
          </a:p>
        </p:txBody>
      </p:sp>
      <p:sp>
        <p:nvSpPr>
          <p:cNvPr id="3" name="Subtitle 2"/>
          <p:cNvSpPr>
            <a:spLocks noGrp="1"/>
          </p:cNvSpPr>
          <p:nvPr>
            <p:ph type="subTitle" idx="1"/>
          </p:nvPr>
        </p:nvSpPr>
        <p:spPr>
          <a:xfrm>
            <a:off x="2679906" y="3956279"/>
            <a:ext cx="6831673" cy="1086237"/>
          </a:xfrm>
        </p:spPr>
        <p:txBody>
          <a:bodyPr>
            <a:normAutofit/>
          </a:bodyPr>
          <a:lstStyle>
            <a:lvl1pPr marL="0" indent="0" algn="ctr">
              <a:lnSpc>
                <a:spcPct val="112000"/>
              </a:lnSpc>
              <a:spcBef>
                <a:spcPts val="0"/>
              </a:spcBef>
              <a:spcAft>
                <a:spcPts val="0"/>
              </a:spcAft>
              <a:buNone/>
              <a:defRPr sz="23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a:xfrm>
            <a:off x="752858" y="6453386"/>
            <a:ext cx="1607944" cy="404614"/>
          </a:xfrm>
        </p:spPr>
        <p:txBody>
          <a:bodyPr/>
          <a:lstStyle>
            <a:lvl1pPr>
              <a:defRPr baseline="0">
                <a:solidFill>
                  <a:schemeClr val="tx2"/>
                </a:solidFill>
              </a:defRPr>
            </a:lvl1pPr>
          </a:lstStyle>
          <a:p>
            <a:fld id="{87DE6118-2437-4B30-8E3C-4D2BE6020583}" type="datetimeFigureOut">
              <a:rPr lang="en-US" dirty="0"/>
              <a:pPr/>
              <a:t>5/2/2020</a:t>
            </a:fld>
            <a:endParaRPr lang="en-US" dirty="0"/>
          </a:p>
        </p:txBody>
      </p:sp>
      <p:sp>
        <p:nvSpPr>
          <p:cNvPr id="5" name="Footer Placeholder 4"/>
          <p:cNvSpPr>
            <a:spLocks noGrp="1"/>
          </p:cNvSpPr>
          <p:nvPr>
            <p:ph type="ftr" sz="quarter" idx="11"/>
          </p:nvPr>
        </p:nvSpPr>
        <p:spPr>
          <a:xfrm>
            <a:off x="2584054" y="6453386"/>
            <a:ext cx="7023377" cy="404614"/>
          </a:xfrm>
        </p:spPr>
        <p:txBody>
          <a:bodyPr/>
          <a:lstStyle>
            <a:lvl1pPr algn="ctr">
              <a:defRPr baseline="0">
                <a:solidFill>
                  <a:schemeClr val="tx2"/>
                </a:solidFill>
              </a:defRPr>
            </a:lvl1pPr>
          </a:lstStyle>
          <a:p>
            <a:endParaRPr lang="en-US" dirty="0"/>
          </a:p>
        </p:txBody>
      </p:sp>
      <p:sp>
        <p:nvSpPr>
          <p:cNvPr id="6" name="Slide Number Placeholder 5"/>
          <p:cNvSpPr>
            <a:spLocks noGrp="1"/>
          </p:cNvSpPr>
          <p:nvPr>
            <p:ph type="sldNum" sz="quarter" idx="12"/>
          </p:nvPr>
        </p:nvSpPr>
        <p:spPr>
          <a:xfrm>
            <a:off x="9830683" y="6453386"/>
            <a:ext cx="1596292" cy="404614"/>
          </a:xfrm>
        </p:spPr>
        <p:txBody>
          <a:bodyPr/>
          <a:lstStyle>
            <a:lvl1pPr>
              <a:defRPr baseline="0">
                <a:solidFill>
                  <a:schemeClr val="tx2"/>
                </a:solidFill>
              </a:defRPr>
            </a:lvl1pPr>
          </a:lstStyle>
          <a:p>
            <a:fld id="{69E57DC2-970A-4B3E-BB1C-7A09969E49DF}" type="slidenum">
              <a:rPr lang="en-US" dirty="0"/>
              <a:pPr/>
              <a:t>‹#›</a:t>
            </a:fld>
            <a:endParaRPr lang="en-US" dirty="0"/>
          </a:p>
        </p:txBody>
      </p:sp>
      <p:grpSp>
        <p:nvGrpSpPr>
          <p:cNvPr id="7" name="Group 6"/>
          <p:cNvGrpSpPr/>
          <p:nvPr/>
        </p:nvGrpSpPr>
        <p:grpSpPr>
          <a:xfrm>
            <a:off x="752858" y="744469"/>
            <a:ext cx="10674117" cy="5349671"/>
            <a:chOff x="752858" y="744469"/>
            <a:chExt cx="10674117" cy="5349671"/>
          </a:xfrm>
        </p:grpSpPr>
        <p:sp>
          <p:nvSpPr>
            <p:cNvPr id="11" name="Freeform 6"/>
            <p:cNvSpPr/>
            <p:nvPr/>
          </p:nvSpPr>
          <p:spPr bwMode="auto">
            <a:xfrm>
              <a:off x="8151962" y="1685652"/>
              <a:ext cx="3275013" cy="4408488"/>
            </a:xfrm>
            <a:custGeom>
              <a:avLst/>
              <a:gdLst/>
              <a:ahLst/>
              <a:cxnLst/>
              <a:rect l="l" t="t" r="r" b="b"/>
              <a:pathLst>
                <a:path w="10000" h="10000">
                  <a:moveTo>
                    <a:pt x="8761" y="0"/>
                  </a:moveTo>
                  <a:lnTo>
                    <a:pt x="10000" y="0"/>
                  </a:lnTo>
                  <a:lnTo>
                    <a:pt x="10000" y="10000"/>
                  </a:lnTo>
                  <a:lnTo>
                    <a:pt x="0" y="10000"/>
                  </a:lnTo>
                  <a:lnTo>
                    <a:pt x="0" y="9126"/>
                  </a:lnTo>
                  <a:lnTo>
                    <a:pt x="8761" y="9127"/>
                  </a:lnTo>
                  <a:lnTo>
                    <a:pt x="8761" y="0"/>
                  </a:lnTo>
                  <a:close/>
                </a:path>
              </a:pathLst>
            </a:custGeom>
            <a:solidFill>
              <a:schemeClr val="tx2"/>
            </a:solidFill>
            <a:ln w="0">
              <a:noFill/>
              <a:prstDash val="solid"/>
              <a:round/>
              <a:headEnd/>
              <a:tailEnd/>
            </a:ln>
          </p:spPr>
        </p:sp>
        <p:sp>
          <p:nvSpPr>
            <p:cNvPr id="14" name="Freeform 6"/>
            <p:cNvSpPr/>
            <p:nvPr/>
          </p:nvSpPr>
          <p:spPr bwMode="auto">
            <a:xfrm flipH="1" flipV="1">
              <a:off x="752858" y="744469"/>
              <a:ext cx="3275668" cy="4408488"/>
            </a:xfrm>
            <a:custGeom>
              <a:avLst/>
              <a:gdLst/>
              <a:ahLst/>
              <a:cxnLst/>
              <a:rect l="l" t="t" r="r" b="b"/>
              <a:pathLst>
                <a:path w="10002" h="10000">
                  <a:moveTo>
                    <a:pt x="8763" y="0"/>
                  </a:moveTo>
                  <a:lnTo>
                    <a:pt x="10002" y="0"/>
                  </a:lnTo>
                  <a:lnTo>
                    <a:pt x="10002" y="10000"/>
                  </a:lnTo>
                  <a:lnTo>
                    <a:pt x="2" y="10000"/>
                  </a:lnTo>
                  <a:cubicBezTo>
                    <a:pt x="-2" y="9698"/>
                    <a:pt x="4" y="9427"/>
                    <a:pt x="0" y="9125"/>
                  </a:cubicBezTo>
                  <a:lnTo>
                    <a:pt x="8763" y="9128"/>
                  </a:lnTo>
                  <a:lnTo>
                    <a:pt x="8763" y="0"/>
                  </a:lnTo>
                  <a:close/>
                </a:path>
              </a:pathLst>
            </a:custGeom>
            <a:solidFill>
              <a:schemeClr val="tx2"/>
            </a:solidFill>
            <a:ln w="0">
              <a:noFill/>
              <a:prstDash val="solid"/>
              <a:round/>
              <a:headEnd/>
              <a:tailEnd/>
            </a:ln>
          </p:spPr>
        </p:sp>
      </p:gr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1371600" y="2295525"/>
            <a:ext cx="9601200" cy="357187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dirty="0"/>
              <a:t>5/2/2020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596561" y="624156"/>
            <a:ext cx="1565766" cy="5243244"/>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1371600" y="624156"/>
            <a:ext cx="8179641" cy="5243244"/>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dirty="0"/>
              <a:t>5/2/2020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dirty="0"/>
              <a:t>5/2/2020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65025" y="1301360"/>
            <a:ext cx="9612971" cy="2852737"/>
          </a:xfrm>
        </p:spPr>
        <p:txBody>
          <a:bodyPr anchor="b">
            <a:normAutofit/>
          </a:bodyPr>
          <a:lstStyle>
            <a:lvl1pPr algn="r">
              <a:defRPr sz="7200" cap="all" baseline="0">
                <a:solidFill>
                  <a:schemeClr val="tx2"/>
                </a:solidFill>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765025" y="4216328"/>
            <a:ext cx="9612971" cy="1143324"/>
          </a:xfrm>
        </p:spPr>
        <p:txBody>
          <a:bodyPr/>
          <a:lstStyle>
            <a:lvl1pPr marL="0" indent="0" algn="r">
              <a:lnSpc>
                <a:spcPct val="112000"/>
              </a:lnSpc>
              <a:spcBef>
                <a:spcPts val="0"/>
              </a:spcBef>
              <a:spcAft>
                <a:spcPts val="0"/>
              </a:spcAft>
              <a:buNone/>
              <a:defRPr sz="2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a:xfrm>
            <a:off x="738908" y="6453386"/>
            <a:ext cx="1622409" cy="404614"/>
          </a:xfrm>
        </p:spPr>
        <p:txBody>
          <a:bodyPr/>
          <a:lstStyle>
            <a:lvl1pPr>
              <a:defRPr>
                <a:solidFill>
                  <a:schemeClr val="tx2"/>
                </a:solidFill>
              </a:defRPr>
            </a:lvl1pPr>
          </a:lstStyle>
          <a:p>
            <a:fld id="{87DE6118-2437-4B30-8E3C-4D2BE6020583}" type="datetimeFigureOut">
              <a:rPr lang="en-US" dirty="0"/>
              <a:pPr/>
              <a:t>5/2/2020</a:t>
            </a:fld>
            <a:endParaRPr lang="en-US" dirty="0"/>
          </a:p>
        </p:txBody>
      </p:sp>
      <p:sp>
        <p:nvSpPr>
          <p:cNvPr id="5" name="Footer Placeholder 4"/>
          <p:cNvSpPr>
            <a:spLocks noGrp="1"/>
          </p:cNvSpPr>
          <p:nvPr>
            <p:ph type="ftr" sz="quarter" idx="11"/>
          </p:nvPr>
        </p:nvSpPr>
        <p:spPr>
          <a:xfrm>
            <a:off x="2584312" y="6453386"/>
            <a:ext cx="7023377" cy="404614"/>
          </a:xfrm>
        </p:spPr>
        <p:txBody>
          <a:bodyPr/>
          <a:lstStyle>
            <a:lvl1pPr algn="ctr">
              <a:defRPr>
                <a:solidFill>
                  <a:schemeClr val="tx2"/>
                </a:solidFill>
              </a:defRPr>
            </a:lvl1pPr>
          </a:lstStyle>
          <a:p>
            <a:endParaRPr lang="en-US" dirty="0"/>
          </a:p>
        </p:txBody>
      </p:sp>
      <p:sp>
        <p:nvSpPr>
          <p:cNvPr id="6" name="Slide Number Placeholder 5"/>
          <p:cNvSpPr>
            <a:spLocks noGrp="1"/>
          </p:cNvSpPr>
          <p:nvPr>
            <p:ph type="sldNum" sz="quarter" idx="12"/>
          </p:nvPr>
        </p:nvSpPr>
        <p:spPr>
          <a:xfrm>
            <a:off x="9830683" y="6453386"/>
            <a:ext cx="1596292" cy="404614"/>
          </a:xfrm>
        </p:spPr>
        <p:txBody>
          <a:bodyPr/>
          <a:lstStyle>
            <a:lvl1pPr>
              <a:defRPr>
                <a:solidFill>
                  <a:schemeClr val="tx2"/>
                </a:solidFill>
              </a:defRPr>
            </a:lvl1pPr>
          </a:lstStyle>
          <a:p>
            <a:fld id="{69E57DC2-970A-4B3E-BB1C-7A09969E49DF}" type="slidenum">
              <a:rPr lang="en-US" dirty="0"/>
              <a:pPr/>
              <a:t>‹#›</a:t>
            </a:fld>
            <a:endParaRPr lang="en-US" dirty="0"/>
          </a:p>
        </p:txBody>
      </p:sp>
      <p:sp>
        <p:nvSpPr>
          <p:cNvPr id="7" name="Freeform 6" title="Crop Mark"/>
          <p:cNvSpPr/>
          <p:nvPr/>
        </p:nvSpPr>
        <p:spPr bwMode="auto">
          <a:xfrm>
            <a:off x="8151962" y="1685652"/>
            <a:ext cx="3275013" cy="4408488"/>
          </a:xfrm>
          <a:custGeom>
            <a:avLst/>
            <a:gdLst/>
            <a:ahLst/>
            <a:cxnLst/>
            <a:rect l="0" t="0" r="r" b="b"/>
            <a:pathLst>
              <a:path w="4125" h="5554">
                <a:moveTo>
                  <a:pt x="3614" y="0"/>
                </a:moveTo>
                <a:lnTo>
                  <a:pt x="4125" y="0"/>
                </a:lnTo>
                <a:lnTo>
                  <a:pt x="4125" y="5554"/>
                </a:lnTo>
                <a:lnTo>
                  <a:pt x="0" y="5554"/>
                </a:lnTo>
                <a:lnTo>
                  <a:pt x="0" y="5074"/>
                </a:lnTo>
                <a:lnTo>
                  <a:pt x="3614" y="5074"/>
                </a:lnTo>
                <a:lnTo>
                  <a:pt x="3614" y="0"/>
                </a:lnTo>
                <a:close/>
              </a:path>
            </a:pathLst>
          </a:custGeom>
          <a:solidFill>
            <a:schemeClr val="tx2"/>
          </a:solidFill>
          <a:ln w="0">
            <a:noFill/>
            <a:prstDash val="solid"/>
            <a:round/>
            <a:headEnd/>
            <a:tailEnd/>
          </a:ln>
        </p:spPr>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2"/>
                </a:solidFill>
              </a:defRPr>
            </a:lvl1pPr>
          </a:lstStyle>
          <a:p>
            <a:r>
              <a:rPr lang="tr-TR" smtClean="0"/>
              <a:t>Asıl başlık stili için tıklatın</a:t>
            </a:r>
            <a:endParaRPr lang="en-US" dirty="0"/>
          </a:p>
        </p:txBody>
      </p:sp>
      <p:sp>
        <p:nvSpPr>
          <p:cNvPr id="3" name="Content Placeholder 2"/>
          <p:cNvSpPr>
            <a:spLocks noGrp="1"/>
          </p:cNvSpPr>
          <p:nvPr>
            <p:ph sz="half" idx="1"/>
          </p:nvPr>
        </p:nvSpPr>
        <p:spPr>
          <a:xfrm>
            <a:off x="1371600" y="2285999"/>
            <a:ext cx="4447786" cy="3581401"/>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6525403" y="2285999"/>
            <a:ext cx="4447786" cy="3581401"/>
          </a:xfr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87DE6118-2437-4B30-8E3C-4D2BE6020583}" type="datetimeFigureOut">
              <a:rPr lang="en-US" dirty="0"/>
              <a:t>5/2/2020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1485900"/>
          </a:xfrm>
        </p:spPr>
        <p:txBody>
          <a:bodyPr/>
          <a:lstStyle>
            <a:lvl1pPr>
              <a:defRPr>
                <a:solidFill>
                  <a:schemeClr val="tx2"/>
                </a:solidFill>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1371600"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1371600"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6525014"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6525014"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87DE6118-2437-4B30-8E3C-4D2BE6020583}" type="datetimeFigureOut">
              <a:rPr lang="en-US" dirty="0"/>
              <a:t>5/2/2020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87DE6118-2437-4B30-8E3C-4D2BE6020583}" type="datetimeFigureOut">
              <a:rPr lang="en-US" dirty="0"/>
              <a:t>5/2/2020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7DE6118-2437-4B30-8E3C-4D2BE6020583}" type="datetimeFigureOut">
              <a:rPr lang="en-US" dirty="0"/>
              <a:t>5/2/2020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Autofit/>
          </a:bodyPr>
          <a:lstStyle>
            <a:lvl1pPr>
              <a:lnSpc>
                <a:spcPct val="84000"/>
              </a:lnSpc>
              <a:defRPr sz="4800" baseline="0">
                <a:solidFill>
                  <a:schemeClr val="tx2"/>
                </a:solidFill>
              </a:defRPr>
            </a:lvl1pPr>
          </a:lstStyle>
          <a:p>
            <a:r>
              <a:rPr lang="tr-TR" smtClean="0"/>
              <a:t>Asıl başlık stili için tıklatın</a:t>
            </a:r>
            <a:endParaRPr lang="en-US" dirty="0"/>
          </a:p>
        </p:txBody>
      </p:sp>
      <p:sp>
        <p:nvSpPr>
          <p:cNvPr id="3" name="Content Placeholder 2"/>
          <p:cNvSpPr>
            <a:spLocks noGrp="1"/>
          </p:cNvSpPr>
          <p:nvPr>
            <p:ph idx="1"/>
          </p:nvPr>
        </p:nvSpPr>
        <p:spPr>
          <a:xfrm>
            <a:off x="6256020" y="685801"/>
            <a:ext cx="5212080" cy="5175250"/>
          </a:xfrm>
        </p:spPr>
        <p:txBody>
          <a:bodyPr/>
          <a:lstStyle>
            <a:lvl1pPr>
              <a:defRPr sz="2000"/>
            </a:lvl1pPr>
            <a:lvl2pPr>
              <a:defRPr sz="2000"/>
            </a:lvl2pPr>
            <a:lvl3pPr>
              <a:defRPr sz="1800"/>
            </a:lvl3pPr>
            <a:lvl4pPr>
              <a:defRPr sz="18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723900" y="2856344"/>
            <a:ext cx="3855720" cy="3011056"/>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87DE6118-2437-4B30-8E3C-4D2BE6020583}" type="datetimeFigureOut">
              <a:rPr lang="en-US" dirty="0"/>
              <a:pPr/>
              <a:t>5/2/2020</a:t>
            </a:fld>
            <a:endParaRPr lang="en-US" dirty="0"/>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en-US" dirty="0"/>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69E57DC2-970A-4B3E-BB1C-7A09969E49DF}" type="slidenum">
              <a:rPr lang="en-US" dirty="0"/>
              <a:pPr/>
              <a:t>‹#›</a:t>
            </a:fld>
            <a:endParaRPr lang="en-US" dirty="0"/>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rmAutofit/>
          </a:bodyPr>
          <a:lstStyle>
            <a:lvl1pPr>
              <a:lnSpc>
                <a:spcPct val="84000"/>
              </a:lnSpc>
              <a:defRPr sz="4800" baseline="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5532120" y="0"/>
            <a:ext cx="6659880" cy="6857999"/>
          </a:xfrm>
        </p:spPr>
        <p:txBody>
          <a:bodyPr anchor="t">
            <a:normAutofit/>
          </a:bodyPr>
          <a:lstStyle>
            <a:lvl1pPr marL="0" indent="0">
              <a:buNone/>
              <a:defRPr sz="2000"/>
            </a:lvl1pPr>
            <a:lvl2pPr marL="457200" indent="0">
              <a:buNone/>
              <a:defRPr sz="2000"/>
            </a:lvl2pPr>
            <a:lvl3pPr marL="914400" indent="0">
              <a:buNone/>
              <a:defRPr sz="20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723900" y="2855968"/>
            <a:ext cx="3855720" cy="3011432"/>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87DE6118-2437-4B30-8E3C-4D2BE6020583}" type="datetimeFigureOut">
              <a:rPr lang="en-US" dirty="0"/>
              <a:pPr/>
              <a:t>5/2/2020</a:t>
            </a:fld>
            <a:endParaRPr lang="en-US" dirty="0"/>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en-US" dirty="0"/>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69E57DC2-970A-4B3E-BB1C-7A09969E49DF}" type="slidenum">
              <a:rPr lang="en-US" dirty="0"/>
              <a:pPr/>
              <a:t>‹#›</a:t>
            </a:fld>
            <a:endParaRPr lang="en-US" dirty="0"/>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371600" y="685800"/>
            <a:ext cx="9601200" cy="1485900"/>
          </a:xfrm>
          <a:prstGeom prst="rect">
            <a:avLst/>
          </a:prstGeom>
        </p:spPr>
        <p:txBody>
          <a:bodyPr vert="horz" lIns="91440" tIns="45720" rIns="91440" bIns="45720" rtlCol="0" anchor="t">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1371600" y="2286000"/>
            <a:ext cx="9601200" cy="358140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1390650" y="6453386"/>
            <a:ext cx="1204572" cy="404614"/>
          </a:xfrm>
          <a:prstGeom prst="rect">
            <a:avLst/>
          </a:prstGeom>
        </p:spPr>
        <p:txBody>
          <a:bodyPr vert="horz" lIns="91440" tIns="45720" rIns="91440" bIns="45720" rtlCol="0" anchor="ctr"/>
          <a:lstStyle>
            <a:lvl1pPr algn="l">
              <a:defRPr sz="1200" baseline="0">
                <a:solidFill>
                  <a:schemeClr val="tx2"/>
                </a:solidFill>
              </a:defRPr>
            </a:lvl1pPr>
          </a:lstStyle>
          <a:p>
            <a:fld id="{87DE6118-2437-4B30-8E3C-4D2BE6020583}" type="datetimeFigureOut">
              <a:rPr lang="en-US" dirty="0"/>
              <a:pPr/>
              <a:t>5/2/2020</a:t>
            </a:fld>
            <a:endParaRPr lang="en-US" dirty="0"/>
          </a:p>
        </p:txBody>
      </p:sp>
      <p:sp>
        <p:nvSpPr>
          <p:cNvPr id="5" name="Footer Placeholder 4"/>
          <p:cNvSpPr>
            <a:spLocks noGrp="1"/>
          </p:cNvSpPr>
          <p:nvPr>
            <p:ph type="ftr" sz="quarter" idx="3"/>
          </p:nvPr>
        </p:nvSpPr>
        <p:spPr>
          <a:xfrm>
            <a:off x="2893564" y="6453386"/>
            <a:ext cx="6280830" cy="404614"/>
          </a:xfrm>
          <a:prstGeom prst="rect">
            <a:avLst/>
          </a:prstGeom>
        </p:spPr>
        <p:txBody>
          <a:bodyPr vert="horz" lIns="91440" tIns="45720" rIns="91440" bIns="45720" rtlCol="0" anchor="ctr"/>
          <a:lstStyle>
            <a:lvl1pPr algn="l">
              <a:defRPr sz="1200" baseline="0">
                <a:solidFill>
                  <a:schemeClr val="tx2"/>
                </a:solidFill>
              </a:defRPr>
            </a:lvl1pPr>
          </a:lstStyle>
          <a:p>
            <a:endParaRPr lang="en-US" dirty="0"/>
          </a:p>
        </p:txBody>
      </p:sp>
      <p:sp>
        <p:nvSpPr>
          <p:cNvPr id="6" name="Slide Number Placeholder 5"/>
          <p:cNvSpPr>
            <a:spLocks noGrp="1"/>
          </p:cNvSpPr>
          <p:nvPr>
            <p:ph type="sldNum" sz="quarter" idx="4"/>
          </p:nvPr>
        </p:nvSpPr>
        <p:spPr>
          <a:xfrm>
            <a:off x="9472736" y="6453386"/>
            <a:ext cx="1596292" cy="404614"/>
          </a:xfrm>
          <a:prstGeom prst="rect">
            <a:avLst/>
          </a:prstGeom>
        </p:spPr>
        <p:txBody>
          <a:bodyPr vert="horz" lIns="91440" tIns="45720" rIns="91440" bIns="45720" rtlCol="0" anchor="ctr"/>
          <a:lstStyle>
            <a:lvl1pPr algn="r">
              <a:defRPr sz="1200" baseline="0">
                <a:solidFill>
                  <a:schemeClr val="tx2"/>
                </a:solidFill>
              </a:defRPr>
            </a:lvl1pPr>
          </a:lstStyle>
          <a:p>
            <a:fld id="{69E57DC2-970A-4B3E-BB1C-7A09969E49DF}" type="slidenum">
              <a:rPr lang="en-US" dirty="0"/>
              <a:pPr/>
              <a:t>‹#›</a:t>
            </a:fld>
            <a:endParaRPr lang="en-US" dirty="0"/>
          </a:p>
        </p:txBody>
      </p:sp>
      <p:sp>
        <p:nvSpPr>
          <p:cNvPr id="9" name="Rectangle 8" title="Side bar"/>
          <p:cNvSpPr/>
          <p:nvPr/>
        </p:nvSpPr>
        <p:spPr>
          <a:xfrm>
            <a:off x="478095"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89000"/>
        </a:lnSpc>
        <a:spcBef>
          <a:spcPct val="0"/>
        </a:spcBef>
        <a:buNone/>
        <a:defRPr sz="4400" kern="1200" baseline="0">
          <a:solidFill>
            <a:schemeClr val="tx2"/>
          </a:solidFill>
          <a:latin typeface="+mj-lt"/>
          <a:ea typeface="+mj-ea"/>
          <a:cs typeface="+mj-cs"/>
        </a:defRPr>
      </a:lvl1pPr>
    </p:titleStyle>
    <p:bodyStyle>
      <a:lvl1pPr marL="384048" indent="-384048" algn="l" defTabSz="914400" rtl="0" eaLnBrk="1" latinLnBrk="0" hangingPunct="1">
        <a:lnSpc>
          <a:spcPct val="94000"/>
        </a:lnSpc>
        <a:spcBef>
          <a:spcPts val="1000"/>
        </a:spcBef>
        <a:spcAft>
          <a:spcPts val="200"/>
        </a:spcAft>
        <a:buFont typeface="Franklin Gothic Book" panose="020B0503020102020204" pitchFamily="34" charset="0"/>
        <a:buChar char="■"/>
        <a:defRPr sz="2000" kern="1200" baseline="0">
          <a:solidFill>
            <a:schemeClr val="tx2"/>
          </a:solidFill>
          <a:latin typeface="+mn-lt"/>
          <a:ea typeface="+mn-ea"/>
          <a:cs typeface="+mn-cs"/>
        </a:defRPr>
      </a:lvl1pPr>
      <a:lvl2pPr marL="914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2000" i="1" kern="1200" baseline="0">
          <a:solidFill>
            <a:schemeClr val="tx2"/>
          </a:solidFill>
          <a:latin typeface="+mn-lt"/>
          <a:ea typeface="+mn-ea"/>
          <a:cs typeface="+mn-cs"/>
        </a:defRPr>
      </a:lvl2pPr>
      <a:lvl3pPr marL="1371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kern="1200" baseline="0">
          <a:solidFill>
            <a:schemeClr val="tx2"/>
          </a:solidFill>
          <a:latin typeface="+mn-lt"/>
          <a:ea typeface="+mn-ea"/>
          <a:cs typeface="+mn-cs"/>
        </a:defRPr>
      </a:lvl3pPr>
      <a:lvl4pPr marL="1828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i="1" kern="1200" baseline="0">
          <a:solidFill>
            <a:schemeClr val="tx2"/>
          </a:solidFill>
          <a:latin typeface="+mn-lt"/>
          <a:ea typeface="+mn-ea"/>
          <a:cs typeface="+mn-cs"/>
        </a:defRPr>
      </a:lvl4pPr>
      <a:lvl5pPr marL="22860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kern="1200" baseline="0">
          <a:solidFill>
            <a:schemeClr val="tx2"/>
          </a:solidFill>
          <a:latin typeface="+mn-lt"/>
          <a:ea typeface="+mn-ea"/>
          <a:cs typeface="+mn-cs"/>
        </a:defRPr>
      </a:lvl5pPr>
      <a:lvl6pPr marL="27432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i="1" kern="1200" baseline="0">
          <a:solidFill>
            <a:schemeClr val="tx2"/>
          </a:solidFill>
          <a:latin typeface="+mn-lt"/>
          <a:ea typeface="+mn-ea"/>
          <a:cs typeface="+mn-cs"/>
        </a:defRPr>
      </a:lvl6pPr>
      <a:lvl7pPr marL="3200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7pPr>
      <a:lvl8pPr marL="3657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i="1" kern="1200" baseline="0">
          <a:solidFill>
            <a:schemeClr val="tx2"/>
          </a:solidFill>
          <a:latin typeface="+mn-lt"/>
          <a:ea typeface="+mn-ea"/>
          <a:cs typeface="+mn-cs"/>
        </a:defRPr>
      </a:lvl8pPr>
      <a:lvl9pPr marL="4114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3" orient="horz" pos="1368">
          <p15:clr>
            <a:srgbClr val="F26B43"/>
          </p15:clr>
        </p15:guide>
        <p15:guide id="4" orient="horz" pos="1440">
          <p15:clr>
            <a:srgbClr val="F26B43"/>
          </p15:clr>
        </p15:guide>
        <p15:guide id="6" orient="horz" pos="3696">
          <p15:clr>
            <a:srgbClr val="F26B43"/>
          </p15:clr>
        </p15:guide>
        <p15:guide id="7" orient="horz" pos="432">
          <p15:clr>
            <a:srgbClr val="F26B43"/>
          </p15:clr>
        </p15:guide>
        <p15:guide id="8" orient="horz" pos="1512">
          <p15:clr>
            <a:srgbClr val="F26B43"/>
          </p15:clr>
        </p15:guide>
        <p15:guide id="9" pos="6912">
          <p15:clr>
            <a:srgbClr val="F26B43"/>
          </p15:clr>
        </p15:guide>
        <p15:guide id="10" pos="936">
          <p15:clr>
            <a:srgbClr val="F26B43"/>
          </p15:clr>
        </p15:guide>
        <p15:guide id="11" pos="864">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emf"/><Relationship Id="rId1" Type="http://schemas.openxmlformats.org/officeDocument/2006/relationships/slideLayout" Target="../slideLayouts/slideLayout9.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b="1" dirty="0" smtClean="0">
                <a:effectLst>
                  <a:outerShdw blurRad="38100" dist="38100" dir="2700000" algn="tl">
                    <a:srgbClr val="000000">
                      <a:alpha val="43137"/>
                    </a:srgbClr>
                  </a:outerShdw>
                </a:effectLst>
              </a:rPr>
              <a:t>DENEYSEL TASARIM</a:t>
            </a:r>
            <a:endParaRPr lang="tr-TR" b="1" dirty="0">
              <a:effectLst>
                <a:outerShdw blurRad="38100" dist="38100" dir="2700000" algn="tl">
                  <a:srgbClr val="000000">
                    <a:alpha val="43137"/>
                  </a:srgbClr>
                </a:outerShdw>
              </a:effectLst>
            </a:endParaRPr>
          </a:p>
        </p:txBody>
      </p:sp>
      <p:sp>
        <p:nvSpPr>
          <p:cNvPr id="3" name="Alt Başlık 2"/>
          <p:cNvSpPr>
            <a:spLocks noGrp="1"/>
          </p:cNvSpPr>
          <p:nvPr>
            <p:ph type="subTitle" idx="1"/>
          </p:nvPr>
        </p:nvSpPr>
        <p:spPr/>
        <p:txBody>
          <a:bodyPr/>
          <a:lstStyle/>
          <a:p>
            <a:endParaRPr lang="tr-TR"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67023897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dirty="0" smtClean="0"/>
              <a:t/>
            </a:r>
            <a:br>
              <a:rPr lang="tr-TR" dirty="0" smtClean="0"/>
            </a:br>
            <a:r>
              <a:rPr lang="tr-TR" dirty="0" smtClean="0"/>
              <a:t>DENEYSEL </a:t>
            </a:r>
            <a:r>
              <a:rPr lang="tr-TR" dirty="0"/>
              <a:t>TASARIM</a:t>
            </a:r>
          </a:p>
        </p:txBody>
      </p:sp>
      <p:sp>
        <p:nvSpPr>
          <p:cNvPr id="3" name="İçerik Yer Tutucusu 2"/>
          <p:cNvSpPr>
            <a:spLocks noGrp="1"/>
          </p:cNvSpPr>
          <p:nvPr>
            <p:ph idx="1"/>
          </p:nvPr>
        </p:nvSpPr>
        <p:spPr/>
        <p:txBody>
          <a:bodyPr/>
          <a:lstStyle/>
          <a:p>
            <a:pPr marL="0" indent="0" algn="just">
              <a:lnSpc>
                <a:spcPct val="150000"/>
              </a:lnSpc>
              <a:buNone/>
            </a:pPr>
            <a:r>
              <a:rPr lang="tr-TR" sz="3200" dirty="0" smtClean="0"/>
              <a:t>Tasarımcılar </a:t>
            </a:r>
            <a:r>
              <a:rPr lang="tr-TR" sz="3200" dirty="0"/>
              <a:t>sanat eserlerinden ilham almış ve sanatçılar da tasarımcılar ile ortak çalışmalara imza </a:t>
            </a:r>
            <a:r>
              <a:rPr lang="tr-TR" sz="3200" dirty="0" smtClean="0"/>
              <a:t>atmıştır.</a:t>
            </a:r>
            <a:endParaRPr lang="tr-TR" sz="3200" dirty="0"/>
          </a:p>
        </p:txBody>
      </p:sp>
    </p:spTree>
    <p:extLst>
      <p:ext uri="{BB962C8B-B14F-4D97-AF65-F5344CB8AC3E}">
        <p14:creationId xmlns:p14="http://schemas.microsoft.com/office/powerpoint/2010/main" val="125489426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dirty="0" smtClean="0"/>
              <a:t/>
            </a:r>
            <a:br>
              <a:rPr lang="tr-TR" dirty="0" smtClean="0"/>
            </a:br>
            <a:r>
              <a:rPr lang="tr-TR" dirty="0" smtClean="0"/>
              <a:t>DENEYSEL </a:t>
            </a:r>
            <a:r>
              <a:rPr lang="tr-TR" dirty="0"/>
              <a:t>TASARIM</a:t>
            </a:r>
          </a:p>
        </p:txBody>
      </p:sp>
      <p:sp>
        <p:nvSpPr>
          <p:cNvPr id="3" name="İçerik Yer Tutucusu 2"/>
          <p:cNvSpPr>
            <a:spLocks noGrp="1"/>
          </p:cNvSpPr>
          <p:nvPr>
            <p:ph idx="1"/>
          </p:nvPr>
        </p:nvSpPr>
        <p:spPr/>
        <p:txBody>
          <a:bodyPr>
            <a:noAutofit/>
          </a:bodyPr>
          <a:lstStyle/>
          <a:p>
            <a:pPr marL="0" indent="0" algn="just">
              <a:lnSpc>
                <a:spcPct val="150000"/>
              </a:lnSpc>
              <a:buNone/>
            </a:pPr>
            <a:r>
              <a:rPr lang="tr-TR" sz="3200" dirty="0"/>
              <a:t>Lisa Shaparelli, 1920’li yıllardan 30’lara uzanan süreçte, Sürreal ressam Salvador Dali ile birlikte çalıştı. Shaparelli, farklı teknik arayışlarında bulunmasının yanı sıra giysi üzerinde alışılanın dışında hacim kullanımları denemiştir. </a:t>
            </a:r>
          </a:p>
        </p:txBody>
      </p:sp>
    </p:spTree>
    <p:extLst>
      <p:ext uri="{BB962C8B-B14F-4D97-AF65-F5344CB8AC3E}">
        <p14:creationId xmlns:p14="http://schemas.microsoft.com/office/powerpoint/2010/main" val="125991570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dirty="0" smtClean="0"/>
              <a:t/>
            </a:r>
            <a:br>
              <a:rPr lang="tr-TR" dirty="0" smtClean="0"/>
            </a:br>
            <a:r>
              <a:rPr lang="tr-TR" dirty="0" smtClean="0"/>
              <a:t>DENEYSEL </a:t>
            </a:r>
            <a:r>
              <a:rPr lang="tr-TR" dirty="0"/>
              <a:t>TASARIM</a:t>
            </a:r>
          </a:p>
        </p:txBody>
      </p:sp>
      <p:sp>
        <p:nvSpPr>
          <p:cNvPr id="3" name="İçerik Yer Tutucusu 2"/>
          <p:cNvSpPr>
            <a:spLocks noGrp="1"/>
          </p:cNvSpPr>
          <p:nvPr>
            <p:ph idx="1"/>
          </p:nvPr>
        </p:nvSpPr>
        <p:spPr/>
        <p:txBody>
          <a:bodyPr>
            <a:normAutofit fontScale="85000" lnSpcReduction="10000"/>
          </a:bodyPr>
          <a:lstStyle/>
          <a:p>
            <a:pPr marL="0" indent="0" algn="just">
              <a:lnSpc>
                <a:spcPct val="150000"/>
              </a:lnSpc>
              <a:buNone/>
            </a:pPr>
            <a:r>
              <a:rPr lang="tr-TR" sz="2800" dirty="0" smtClean="0"/>
              <a:t>Dali’nin </a:t>
            </a:r>
            <a:r>
              <a:rPr lang="tr-TR" sz="2800" dirty="0"/>
              <a:t>tablosunun giysi uygulaması olarak ifade edilebilecek </a:t>
            </a:r>
            <a:r>
              <a:rPr lang="tr-TR" sz="2800" dirty="0" smtClean="0"/>
              <a:t>‘çekmece elbise ’ de </a:t>
            </a:r>
            <a:r>
              <a:rPr lang="tr-TR" sz="2800" dirty="0"/>
              <a:t>bedenden dışarı doğru uzanan açık çekmeceler bulunmaktadır. Elbisenin dış yüzeyine hacimli şekilde iskelet görüntüsü işlenmiş olan elbise de Shaparelli’nin bu alanda yaptığı uygulamalardan biridir. Bu örnekler, dönemin giyim anlayışı için farklı, deneysel ve yenilikçi olarak kabul edilebilecek niteliktedir. </a:t>
            </a:r>
          </a:p>
        </p:txBody>
      </p:sp>
    </p:spTree>
    <p:extLst>
      <p:ext uri="{BB962C8B-B14F-4D97-AF65-F5344CB8AC3E}">
        <p14:creationId xmlns:p14="http://schemas.microsoft.com/office/powerpoint/2010/main" val="189914026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723900" y="685800"/>
            <a:ext cx="3111500" cy="2157884"/>
          </a:xfrm>
        </p:spPr>
        <p:txBody>
          <a:bodyPr/>
          <a:lstStyle/>
          <a:p>
            <a:r>
              <a:rPr lang="tr-TR" dirty="0"/>
              <a:t>DENEYSEL TASARIM</a:t>
            </a:r>
          </a:p>
        </p:txBody>
      </p:sp>
      <p:sp>
        <p:nvSpPr>
          <p:cNvPr id="3" name="Resim Yer Tutucusu 2"/>
          <p:cNvSpPr>
            <a:spLocks noGrp="1"/>
          </p:cNvSpPr>
          <p:nvPr>
            <p:ph type="pic" idx="1"/>
          </p:nvPr>
        </p:nvSpPr>
        <p:spPr/>
      </p:sp>
      <p:pic>
        <p:nvPicPr>
          <p:cNvPr id="5" name="Resim 4"/>
          <p:cNvPicPr>
            <a:picLocks noChangeAspect="1"/>
          </p:cNvPicPr>
          <p:nvPr/>
        </p:nvPicPr>
        <p:blipFill>
          <a:blip r:embed="rId2"/>
          <a:stretch>
            <a:fillRect/>
          </a:stretch>
        </p:blipFill>
        <p:spPr>
          <a:xfrm>
            <a:off x="8331200" y="0"/>
            <a:ext cx="3860799" cy="6857999"/>
          </a:xfrm>
          <a:prstGeom prst="rect">
            <a:avLst/>
          </a:prstGeom>
        </p:spPr>
      </p:pic>
      <p:sp>
        <p:nvSpPr>
          <p:cNvPr id="4" name="Metin Yer Tutucusu 3"/>
          <p:cNvSpPr>
            <a:spLocks noGrp="1"/>
          </p:cNvSpPr>
          <p:nvPr>
            <p:ph type="body" sz="half" idx="2"/>
          </p:nvPr>
        </p:nvSpPr>
        <p:spPr>
          <a:xfrm>
            <a:off x="723900" y="2855968"/>
            <a:ext cx="3530600" cy="3011432"/>
          </a:xfrm>
        </p:spPr>
        <p:txBody>
          <a:bodyPr>
            <a:normAutofit/>
          </a:bodyPr>
          <a:lstStyle/>
          <a:p>
            <a:r>
              <a:rPr lang="sv-SE" sz="2800" dirty="0"/>
              <a:t>Elsa Schiaparelli ve Salvador Dali'nin birlikte tasarladıkları 'Skeleton </a:t>
            </a:r>
            <a:r>
              <a:rPr lang="sv-SE" sz="2800" dirty="0" smtClean="0"/>
              <a:t>Dress‘</a:t>
            </a:r>
            <a:r>
              <a:rPr lang="tr-TR" sz="2800" dirty="0" smtClean="0"/>
              <a:t> (İskelet Elbise)</a:t>
            </a:r>
            <a:endParaRPr lang="tr-TR" sz="2800" dirty="0"/>
          </a:p>
        </p:txBody>
      </p:sp>
      <p:pic>
        <p:nvPicPr>
          <p:cNvPr id="9" name="Resim 8"/>
          <p:cNvPicPr>
            <a:picLocks noChangeAspect="1"/>
          </p:cNvPicPr>
          <p:nvPr/>
        </p:nvPicPr>
        <p:blipFill>
          <a:blip r:embed="rId3"/>
          <a:stretch>
            <a:fillRect/>
          </a:stretch>
        </p:blipFill>
        <p:spPr>
          <a:xfrm>
            <a:off x="4466590" y="0"/>
            <a:ext cx="3978910" cy="6858000"/>
          </a:xfrm>
          <a:prstGeom prst="rect">
            <a:avLst/>
          </a:prstGeom>
        </p:spPr>
      </p:pic>
    </p:spTree>
    <p:extLst>
      <p:ext uri="{BB962C8B-B14F-4D97-AF65-F5344CB8AC3E}">
        <p14:creationId xmlns:p14="http://schemas.microsoft.com/office/powerpoint/2010/main" val="282766964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
            </a:r>
            <a:br>
              <a:rPr lang="tr-TR" dirty="0" smtClean="0"/>
            </a:br>
            <a:r>
              <a:rPr lang="tr-TR" b="1" dirty="0" smtClean="0"/>
              <a:t>KAYNAKÇA</a:t>
            </a:r>
            <a:endParaRPr lang="tr-TR" dirty="0"/>
          </a:p>
        </p:txBody>
      </p:sp>
      <p:sp>
        <p:nvSpPr>
          <p:cNvPr id="3" name="İçerik Yer Tutucusu 2"/>
          <p:cNvSpPr>
            <a:spLocks noGrp="1"/>
          </p:cNvSpPr>
          <p:nvPr>
            <p:ph idx="1"/>
          </p:nvPr>
        </p:nvSpPr>
        <p:spPr/>
        <p:txBody>
          <a:bodyPr/>
          <a:lstStyle/>
          <a:p>
            <a:endParaRPr lang="tr-TR" dirty="0" smtClean="0"/>
          </a:p>
          <a:p>
            <a:r>
              <a:rPr lang="tr-TR" dirty="0" smtClean="0"/>
              <a:t>20.YY.DAN </a:t>
            </a:r>
            <a:r>
              <a:rPr lang="tr-TR" dirty="0"/>
              <a:t>GÜNÜMÜZE GİYİM TASARIMINDA DENEYSEL YAKLAŞIMLAR, İrem SABANUÇ GÖNÜL, Yeşim BAĞRIŞEN, idil, 2016, Cilt 6, Sayı 28, Volume 6, </a:t>
            </a:r>
            <a:r>
              <a:rPr lang="tr-TR" dirty="0" err="1"/>
              <a:t>Issue</a:t>
            </a:r>
            <a:r>
              <a:rPr lang="tr-TR" dirty="0"/>
              <a:t> </a:t>
            </a:r>
            <a:r>
              <a:rPr lang="tr-TR" dirty="0" smtClean="0"/>
              <a:t>28</a:t>
            </a:r>
          </a:p>
          <a:p>
            <a:r>
              <a:rPr lang="tr-TR" dirty="0"/>
              <a:t>GERÇEKÜSTÜCÜLÜĞÜN YENİLİKÇİ GİYİM MODASINA ETKİLERİ, Şöhret AKTEPE, İkbal ÇETİN, idil, 2019, cilt / </a:t>
            </a:r>
            <a:r>
              <a:rPr lang="tr-TR" dirty="0" err="1"/>
              <a:t>volume</a:t>
            </a:r>
            <a:r>
              <a:rPr lang="tr-TR" dirty="0"/>
              <a:t> 8, sayı / </a:t>
            </a:r>
            <a:r>
              <a:rPr lang="tr-TR" dirty="0" err="1"/>
              <a:t>issue</a:t>
            </a:r>
            <a:r>
              <a:rPr lang="tr-TR"/>
              <a:t> </a:t>
            </a:r>
            <a:r>
              <a:rPr lang="tr-TR" smtClean="0"/>
              <a:t>54</a:t>
            </a:r>
            <a:endParaRPr lang="tr-TR" dirty="0"/>
          </a:p>
        </p:txBody>
      </p:sp>
    </p:spTree>
    <p:extLst>
      <p:ext uri="{BB962C8B-B14F-4D97-AF65-F5344CB8AC3E}">
        <p14:creationId xmlns:p14="http://schemas.microsoft.com/office/powerpoint/2010/main" val="384888509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dirty="0" smtClean="0"/>
              <a:t/>
            </a:r>
            <a:br>
              <a:rPr lang="tr-TR" dirty="0" smtClean="0"/>
            </a:br>
            <a:r>
              <a:rPr lang="tr-TR" dirty="0" smtClean="0"/>
              <a:t>DENEYSEL </a:t>
            </a:r>
            <a:r>
              <a:rPr lang="tr-TR" dirty="0"/>
              <a:t>TASARIM</a:t>
            </a:r>
          </a:p>
        </p:txBody>
      </p:sp>
      <p:sp>
        <p:nvSpPr>
          <p:cNvPr id="3" name="İçerik Yer Tutucusu 2"/>
          <p:cNvSpPr>
            <a:spLocks noGrp="1"/>
          </p:cNvSpPr>
          <p:nvPr>
            <p:ph idx="1"/>
          </p:nvPr>
        </p:nvSpPr>
        <p:spPr/>
        <p:txBody>
          <a:bodyPr>
            <a:normAutofit/>
          </a:bodyPr>
          <a:lstStyle/>
          <a:p>
            <a:pPr marL="0" indent="0">
              <a:buNone/>
            </a:pPr>
            <a:endParaRPr lang="tr-TR" dirty="0" smtClean="0"/>
          </a:p>
          <a:p>
            <a:pPr marL="0" indent="0" algn="just">
              <a:lnSpc>
                <a:spcPct val="150000"/>
              </a:lnSpc>
              <a:buNone/>
            </a:pPr>
            <a:r>
              <a:rPr lang="tr-TR" sz="3200" dirty="0" smtClean="0"/>
              <a:t>Deneysel tasarımda; yaratıcı ve yenilikçi düşünebilme becerisi ve düşündüklerini somut bir biçimde hayata geçirebilme becerisi en çok istenilen ve  ihtiyaç duyulan gereksinimler arasındadır.</a:t>
            </a:r>
            <a:endParaRPr lang="tr-TR" sz="3200" dirty="0"/>
          </a:p>
        </p:txBody>
      </p:sp>
    </p:spTree>
    <p:extLst>
      <p:ext uri="{BB962C8B-B14F-4D97-AF65-F5344CB8AC3E}">
        <p14:creationId xmlns:p14="http://schemas.microsoft.com/office/powerpoint/2010/main" val="16493622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dirty="0" smtClean="0"/>
              <a:t/>
            </a:r>
            <a:br>
              <a:rPr lang="tr-TR" dirty="0" smtClean="0"/>
            </a:br>
            <a:r>
              <a:rPr lang="tr-TR" dirty="0" smtClean="0"/>
              <a:t>DENEYSEL </a:t>
            </a:r>
            <a:r>
              <a:rPr lang="tr-TR" dirty="0"/>
              <a:t>TASARIM</a:t>
            </a:r>
          </a:p>
        </p:txBody>
      </p:sp>
      <p:sp>
        <p:nvSpPr>
          <p:cNvPr id="3" name="İçerik Yer Tutucusu 2"/>
          <p:cNvSpPr>
            <a:spLocks noGrp="1"/>
          </p:cNvSpPr>
          <p:nvPr>
            <p:ph idx="1"/>
          </p:nvPr>
        </p:nvSpPr>
        <p:spPr/>
        <p:txBody>
          <a:bodyPr>
            <a:noAutofit/>
          </a:bodyPr>
          <a:lstStyle/>
          <a:p>
            <a:pPr marL="0" indent="0" algn="just">
              <a:lnSpc>
                <a:spcPct val="150000"/>
              </a:lnSpc>
              <a:buNone/>
            </a:pPr>
            <a:r>
              <a:rPr lang="tr-TR" sz="3200" dirty="0"/>
              <a:t>20.yy</a:t>
            </a:r>
            <a:r>
              <a:rPr lang="tr-TR" sz="3200" dirty="0" smtClean="0"/>
              <a:t>.’ın </a:t>
            </a:r>
            <a:r>
              <a:rPr lang="tr-TR" sz="3200" dirty="0"/>
              <a:t>başlarında, alışılmış anlatım biçimlerini dışlayarak yeni bir sanatsal dil oluşturmak amacında olan sanatçılar tarafından kullanılan deneysel sözcüğü, zamanla tasarım alanlarında da kullanılmaya başlanmıştır. </a:t>
            </a:r>
          </a:p>
        </p:txBody>
      </p:sp>
    </p:spTree>
    <p:extLst>
      <p:ext uri="{BB962C8B-B14F-4D97-AF65-F5344CB8AC3E}">
        <p14:creationId xmlns:p14="http://schemas.microsoft.com/office/powerpoint/2010/main" val="145523980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dirty="0" smtClean="0"/>
              <a:t/>
            </a:r>
            <a:br>
              <a:rPr lang="tr-TR" dirty="0" smtClean="0"/>
            </a:br>
            <a:r>
              <a:rPr lang="tr-TR" dirty="0" smtClean="0"/>
              <a:t>DENEYSEL </a:t>
            </a:r>
            <a:r>
              <a:rPr lang="tr-TR" dirty="0"/>
              <a:t>TASARIM</a:t>
            </a:r>
          </a:p>
        </p:txBody>
      </p:sp>
      <p:sp>
        <p:nvSpPr>
          <p:cNvPr id="3" name="İçerik Yer Tutucusu 2"/>
          <p:cNvSpPr>
            <a:spLocks noGrp="1"/>
          </p:cNvSpPr>
          <p:nvPr>
            <p:ph idx="1"/>
          </p:nvPr>
        </p:nvSpPr>
        <p:spPr/>
        <p:txBody>
          <a:bodyPr/>
          <a:lstStyle/>
          <a:p>
            <a:pPr marL="0" indent="0" algn="just">
              <a:lnSpc>
                <a:spcPct val="150000"/>
              </a:lnSpc>
              <a:buNone/>
            </a:pPr>
            <a:r>
              <a:rPr lang="tr-TR" sz="3200" b="1" dirty="0" smtClean="0"/>
              <a:t>Deneysel </a:t>
            </a:r>
            <a:r>
              <a:rPr lang="tr-TR" sz="3200" b="1" dirty="0"/>
              <a:t>sözcüğü</a:t>
            </a:r>
            <a:r>
              <a:rPr lang="tr-TR" sz="3200" dirty="0"/>
              <a:t>; genellikle toplumsal ve kültürel anlamdaki değişimlerin farkında olan ve bu konulara vurgu yapan kişilerin çalışmalarını ifade etmek için kullanılmaktadır. </a:t>
            </a:r>
          </a:p>
        </p:txBody>
      </p:sp>
    </p:spTree>
    <p:extLst>
      <p:ext uri="{BB962C8B-B14F-4D97-AF65-F5344CB8AC3E}">
        <p14:creationId xmlns:p14="http://schemas.microsoft.com/office/powerpoint/2010/main" val="173608749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dirty="0" smtClean="0"/>
              <a:t/>
            </a:r>
            <a:br>
              <a:rPr lang="tr-TR" dirty="0" smtClean="0"/>
            </a:br>
            <a:r>
              <a:rPr lang="tr-TR" dirty="0" smtClean="0"/>
              <a:t>DENEYSEL </a:t>
            </a:r>
            <a:r>
              <a:rPr lang="tr-TR" dirty="0"/>
              <a:t>TASARIM</a:t>
            </a:r>
          </a:p>
        </p:txBody>
      </p:sp>
      <p:sp>
        <p:nvSpPr>
          <p:cNvPr id="3" name="İçerik Yer Tutucusu 2"/>
          <p:cNvSpPr>
            <a:spLocks noGrp="1"/>
          </p:cNvSpPr>
          <p:nvPr>
            <p:ph idx="1"/>
          </p:nvPr>
        </p:nvSpPr>
        <p:spPr/>
        <p:txBody>
          <a:bodyPr>
            <a:normAutofit/>
          </a:bodyPr>
          <a:lstStyle/>
          <a:p>
            <a:pPr marL="0" indent="0" algn="just">
              <a:lnSpc>
                <a:spcPct val="150000"/>
              </a:lnSpc>
              <a:buNone/>
            </a:pPr>
            <a:r>
              <a:rPr lang="tr-TR" sz="3200" dirty="0"/>
              <a:t>Giyim tasarımı alanı daima sanatsal hareketlerden etkilenmiş, bu etkileşim özellikle 20.yüzyılda özgür bir tasarım anlayışının şekillenmesinde belirleyici olmuştur. </a:t>
            </a:r>
          </a:p>
        </p:txBody>
      </p:sp>
    </p:spTree>
    <p:extLst>
      <p:ext uri="{BB962C8B-B14F-4D97-AF65-F5344CB8AC3E}">
        <p14:creationId xmlns:p14="http://schemas.microsoft.com/office/powerpoint/2010/main" val="328817497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dirty="0" smtClean="0"/>
              <a:t/>
            </a:r>
            <a:br>
              <a:rPr lang="tr-TR" dirty="0" smtClean="0"/>
            </a:br>
            <a:r>
              <a:rPr lang="tr-TR" dirty="0" smtClean="0"/>
              <a:t>DENEYSEL </a:t>
            </a:r>
            <a:r>
              <a:rPr lang="tr-TR" dirty="0"/>
              <a:t>TASARIM</a:t>
            </a:r>
          </a:p>
        </p:txBody>
      </p:sp>
      <p:sp>
        <p:nvSpPr>
          <p:cNvPr id="3" name="İçerik Yer Tutucusu 2"/>
          <p:cNvSpPr>
            <a:spLocks noGrp="1"/>
          </p:cNvSpPr>
          <p:nvPr>
            <p:ph idx="1"/>
          </p:nvPr>
        </p:nvSpPr>
        <p:spPr>
          <a:xfrm>
            <a:off x="1371600" y="2286000"/>
            <a:ext cx="9601200" cy="3848100"/>
          </a:xfrm>
        </p:spPr>
        <p:txBody>
          <a:bodyPr>
            <a:noAutofit/>
          </a:bodyPr>
          <a:lstStyle/>
          <a:p>
            <a:pPr marL="0" indent="0" algn="just">
              <a:lnSpc>
                <a:spcPct val="150000"/>
              </a:lnSpc>
              <a:buNone/>
            </a:pPr>
            <a:r>
              <a:rPr lang="tr-TR" sz="2800" dirty="0"/>
              <a:t>Modernizmin ışığında XX. yüzyılın gelmesi ile birlikte klasik sanat anlayışının yerini giderek modern sanat anlayışına bırakması her alanda köklü değişikliklerin yaşandığı dönemi beraberinde getirmiştir. Moda kavramı sanatla birlikte anılmaya başlamış, sanat ve moda etkileşimi yoğun olarak gündeme gelmiştir.</a:t>
            </a:r>
          </a:p>
        </p:txBody>
      </p:sp>
    </p:spTree>
    <p:extLst>
      <p:ext uri="{BB962C8B-B14F-4D97-AF65-F5344CB8AC3E}">
        <p14:creationId xmlns:p14="http://schemas.microsoft.com/office/powerpoint/2010/main" val="47406094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dirty="0" smtClean="0"/>
              <a:t/>
            </a:r>
            <a:br>
              <a:rPr lang="tr-TR" dirty="0" smtClean="0"/>
            </a:br>
            <a:r>
              <a:rPr lang="tr-TR" dirty="0" smtClean="0"/>
              <a:t>DENEYSEL </a:t>
            </a:r>
            <a:r>
              <a:rPr lang="tr-TR" dirty="0"/>
              <a:t>TASARIM</a:t>
            </a:r>
          </a:p>
        </p:txBody>
      </p:sp>
      <p:sp>
        <p:nvSpPr>
          <p:cNvPr id="3" name="İçerik Yer Tutucusu 2"/>
          <p:cNvSpPr>
            <a:spLocks noGrp="1"/>
          </p:cNvSpPr>
          <p:nvPr>
            <p:ph idx="1"/>
          </p:nvPr>
        </p:nvSpPr>
        <p:spPr/>
        <p:txBody>
          <a:bodyPr>
            <a:noAutofit/>
          </a:bodyPr>
          <a:lstStyle/>
          <a:p>
            <a:pPr marL="0" indent="0" algn="just">
              <a:lnSpc>
                <a:spcPct val="150000"/>
              </a:lnSpc>
              <a:buNone/>
            </a:pPr>
            <a:r>
              <a:rPr lang="tr-TR" sz="2400" dirty="0"/>
              <a:t>Teknolojinin gelişmesi ve endüstrinin kendini her geçen gün yenilemesiyle sanatçılar yeni bir dünyayı keşfetmeye başlamıştır. Gelenekselleşmiş sanat akımlarına tepki olarak modern sanat adı altında ortaya çıkan Fovizm, Ekspresyonizm, Kübizm, Fütürizm, Dadaizm ve Sürrealizm (Gerçeküstücülük) gibi akımları benimseyen sanatçılar kendilerini akademinin sınırlarından kurtararak ve özgürlüklerinin izlerini taşıyan eserler meydana getirmişlerdir. </a:t>
            </a:r>
          </a:p>
        </p:txBody>
      </p:sp>
    </p:spTree>
    <p:extLst>
      <p:ext uri="{BB962C8B-B14F-4D97-AF65-F5344CB8AC3E}">
        <p14:creationId xmlns:p14="http://schemas.microsoft.com/office/powerpoint/2010/main" val="382212305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dirty="0" smtClean="0"/>
              <a:t/>
            </a:r>
            <a:br>
              <a:rPr lang="tr-TR" dirty="0" smtClean="0"/>
            </a:br>
            <a:r>
              <a:rPr lang="tr-TR" dirty="0" smtClean="0"/>
              <a:t>DENEYSEL </a:t>
            </a:r>
            <a:r>
              <a:rPr lang="tr-TR" dirty="0"/>
              <a:t>TASARIM</a:t>
            </a:r>
          </a:p>
        </p:txBody>
      </p:sp>
      <p:sp>
        <p:nvSpPr>
          <p:cNvPr id="3" name="İçerik Yer Tutucusu 2"/>
          <p:cNvSpPr>
            <a:spLocks noGrp="1"/>
          </p:cNvSpPr>
          <p:nvPr>
            <p:ph idx="1"/>
          </p:nvPr>
        </p:nvSpPr>
        <p:spPr/>
        <p:txBody>
          <a:bodyPr>
            <a:normAutofit fontScale="70000" lnSpcReduction="20000"/>
          </a:bodyPr>
          <a:lstStyle/>
          <a:p>
            <a:pPr marL="0" indent="0" algn="just">
              <a:lnSpc>
                <a:spcPct val="150000"/>
              </a:lnSpc>
              <a:buNone/>
            </a:pPr>
            <a:r>
              <a:rPr lang="tr-TR" sz="3600" dirty="0" smtClean="0"/>
              <a:t>Giyim </a:t>
            </a:r>
            <a:r>
              <a:rPr lang="tr-TR" sz="3600" dirty="0"/>
              <a:t>tasarımında farklılık arayışının ve deneysel tavrın ilk belirgin örneklerinin </a:t>
            </a:r>
            <a:r>
              <a:rPr lang="tr-TR" sz="3600" b="1" i="1" dirty="0"/>
              <a:t>Sürrealizm</a:t>
            </a:r>
            <a:r>
              <a:rPr lang="tr-TR" sz="3600" dirty="0"/>
              <a:t> ile görülmeye başladığı söylenebilir. Sürrealizmin, “var olmayanı yorumlama, düşünceyi özgür ve özgün bir anlatım diliyle somutlaştırma eylemi</a:t>
            </a:r>
            <a:r>
              <a:rPr lang="tr-TR" sz="3600" dirty="0" smtClean="0"/>
              <a:t>” </a:t>
            </a:r>
            <a:r>
              <a:rPr lang="tr-TR" sz="3600" dirty="0"/>
              <a:t>olması bakımından deneyselliği tasarım sürecinin bir parçası olarak görmek konusunda önemli rol oynadığını söylemek mümkündür. </a:t>
            </a:r>
            <a:endParaRPr lang="tr-TR" sz="3600" dirty="0" smtClean="0"/>
          </a:p>
        </p:txBody>
      </p:sp>
    </p:spTree>
    <p:extLst>
      <p:ext uri="{BB962C8B-B14F-4D97-AF65-F5344CB8AC3E}">
        <p14:creationId xmlns:p14="http://schemas.microsoft.com/office/powerpoint/2010/main" val="289131842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dirty="0" smtClean="0"/>
              <a:t/>
            </a:r>
            <a:br>
              <a:rPr lang="tr-TR" dirty="0" smtClean="0"/>
            </a:br>
            <a:r>
              <a:rPr lang="tr-TR" dirty="0" smtClean="0"/>
              <a:t>DENEYSEL </a:t>
            </a:r>
            <a:r>
              <a:rPr lang="tr-TR" dirty="0"/>
              <a:t>TASARIM</a:t>
            </a:r>
          </a:p>
        </p:txBody>
      </p:sp>
      <p:sp>
        <p:nvSpPr>
          <p:cNvPr id="3" name="İçerik Yer Tutucusu 2"/>
          <p:cNvSpPr>
            <a:spLocks noGrp="1"/>
          </p:cNvSpPr>
          <p:nvPr>
            <p:ph idx="1"/>
          </p:nvPr>
        </p:nvSpPr>
        <p:spPr/>
        <p:txBody>
          <a:bodyPr>
            <a:normAutofit fontScale="92500"/>
          </a:bodyPr>
          <a:lstStyle/>
          <a:p>
            <a:pPr marL="0" indent="0" algn="just">
              <a:lnSpc>
                <a:spcPct val="150000"/>
              </a:lnSpc>
              <a:buNone/>
            </a:pPr>
            <a:r>
              <a:rPr lang="tr-TR" sz="2800" dirty="0" smtClean="0"/>
              <a:t>21.yy’lın </a:t>
            </a:r>
            <a:r>
              <a:rPr lang="tr-TR" sz="2800" dirty="0"/>
              <a:t>ilk yarısında gelişen ve </a:t>
            </a:r>
            <a:r>
              <a:rPr lang="tr-TR" sz="2800" i="1" u="sng" dirty="0" smtClean="0"/>
              <a:t>“ sıradan </a:t>
            </a:r>
            <a:r>
              <a:rPr lang="tr-TR" sz="2800" i="1" u="sng" dirty="0"/>
              <a:t>olanı, yeni ve çoğunlukla da rahatsız edici bir bağlama yerleştirerek yıkıma uğratma </a:t>
            </a:r>
            <a:r>
              <a:rPr lang="tr-TR" sz="2800" i="1" u="sng" dirty="0" smtClean="0"/>
              <a:t>deneyimi ”</a:t>
            </a:r>
            <a:r>
              <a:rPr lang="tr-TR" sz="2800" dirty="0" smtClean="0"/>
              <a:t> olarak </a:t>
            </a:r>
            <a:r>
              <a:rPr lang="tr-TR" sz="2800" dirty="0"/>
              <a:t>da tanımlanan Sürrealizmin, giyim alanında alışılagelmiş olana alternatif oluşturması bakımından </a:t>
            </a:r>
            <a:r>
              <a:rPr lang="tr-TR" sz="2800" i="1" u="sng" dirty="0"/>
              <a:t>farklıya /yeniye ulaşma</a:t>
            </a:r>
            <a:r>
              <a:rPr lang="tr-TR" sz="2800" dirty="0"/>
              <a:t> noktasında önemli bir adım olduğu söylenebilir. </a:t>
            </a:r>
          </a:p>
        </p:txBody>
      </p:sp>
    </p:spTree>
    <p:extLst>
      <p:ext uri="{BB962C8B-B14F-4D97-AF65-F5344CB8AC3E}">
        <p14:creationId xmlns:p14="http://schemas.microsoft.com/office/powerpoint/2010/main" val="721310652"/>
      </p:ext>
    </p:extLst>
  </p:cSld>
  <p:clrMapOvr>
    <a:masterClrMapping/>
  </p:clrMapOvr>
  <p:timing>
    <p:tnLst>
      <p:par>
        <p:cTn id="1" dur="indefinite" restart="never" nodeType="tmRoot"/>
      </p:par>
    </p:tnLst>
  </p:timing>
</p:sld>
</file>

<file path=ppt/theme/theme1.xml><?xml version="1.0" encoding="utf-8"?>
<a:theme xmlns:a="http://schemas.openxmlformats.org/drawingml/2006/main" name="Crop">
  <a:themeElements>
    <a:clrScheme name="Crop">
      <a:dk1>
        <a:sysClr val="windowText" lastClr="000000"/>
      </a:dk1>
      <a:lt1>
        <a:sysClr val="window" lastClr="FFFFFF"/>
      </a:lt1>
      <a:dk2>
        <a:srgbClr val="191B0E"/>
      </a:dk2>
      <a:lt2>
        <a:srgbClr val="EFEDE3"/>
      </a:lt2>
      <a:accent1>
        <a:srgbClr val="8C8D86"/>
      </a:accent1>
      <a:accent2>
        <a:srgbClr val="E6C069"/>
      </a:accent2>
      <a:accent3>
        <a:srgbClr val="897B61"/>
      </a:accent3>
      <a:accent4>
        <a:srgbClr val="8DAB8E"/>
      </a:accent4>
      <a:accent5>
        <a:srgbClr val="77A2BB"/>
      </a:accent5>
      <a:accent6>
        <a:srgbClr val="E28394"/>
      </a:accent6>
      <a:hlink>
        <a:srgbClr val="77A2BB"/>
      </a:hlink>
      <a:folHlink>
        <a:srgbClr val="957A99"/>
      </a:folHlink>
    </a:clrScheme>
    <a:fontScheme name="Crop">
      <a:maj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Crop">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34925" cap="flat" cmpd="sng" algn="in">
          <a:solidFill>
            <a:schemeClr val="phClr"/>
          </a:solidFill>
          <a:prstDash val="solid"/>
        </a:ln>
        <a:ln w="19050" cap="flat" cmpd="sng" algn="in">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3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rop" id="{EC9488ED-E761-4D60-9AC4-764D1FE2C171}" vid="{CE19780C-D67D-4C13-9DE9-A52BC3BA51B4}"/>
    </a:ext>
  </a:extLst>
</a:theme>
</file>

<file path=docProps/app.xml><?xml version="1.0" encoding="utf-8"?>
<Properties xmlns="http://schemas.openxmlformats.org/officeDocument/2006/extended-properties" xmlns:vt="http://schemas.openxmlformats.org/officeDocument/2006/docPropsVTypes">
  <Template>Kırpma</Template>
  <TotalTime>210</TotalTime>
  <Words>465</Words>
  <Application>Microsoft Office PowerPoint</Application>
  <PresentationFormat>Geniş ekran</PresentationFormat>
  <Paragraphs>30</Paragraphs>
  <Slides>14</Slides>
  <Notes>0</Notes>
  <HiddenSlides>0</HiddenSlides>
  <MMClips>0</MMClips>
  <ScaleCrop>false</ScaleCrop>
  <HeadingPairs>
    <vt:vector size="6" baseType="variant">
      <vt:variant>
        <vt:lpstr>Kullanılan Yazı Tipleri</vt:lpstr>
      </vt:variant>
      <vt:variant>
        <vt:i4>1</vt:i4>
      </vt:variant>
      <vt:variant>
        <vt:lpstr>Tema</vt:lpstr>
      </vt:variant>
      <vt:variant>
        <vt:i4>1</vt:i4>
      </vt:variant>
      <vt:variant>
        <vt:lpstr>Slayt Başlıkları</vt:lpstr>
      </vt:variant>
      <vt:variant>
        <vt:i4>14</vt:i4>
      </vt:variant>
    </vt:vector>
  </HeadingPairs>
  <TitlesOfParts>
    <vt:vector size="16" baseType="lpstr">
      <vt:lpstr>Franklin Gothic Book</vt:lpstr>
      <vt:lpstr>Crop</vt:lpstr>
      <vt:lpstr>DENEYSEL TASARIM</vt:lpstr>
      <vt:lpstr> DENEYSEL TASARIM</vt:lpstr>
      <vt:lpstr> DENEYSEL TASARIM</vt:lpstr>
      <vt:lpstr> DENEYSEL TASARIM</vt:lpstr>
      <vt:lpstr> DENEYSEL TASARIM</vt:lpstr>
      <vt:lpstr> DENEYSEL TASARIM</vt:lpstr>
      <vt:lpstr> DENEYSEL TASARIM</vt:lpstr>
      <vt:lpstr> DENEYSEL TASARIM</vt:lpstr>
      <vt:lpstr> DENEYSEL TASARIM</vt:lpstr>
      <vt:lpstr> DENEYSEL TASARIM</vt:lpstr>
      <vt:lpstr> DENEYSEL TASARIM</vt:lpstr>
      <vt:lpstr> DENEYSEL TASARIM</vt:lpstr>
      <vt:lpstr>DENEYSEL TASARIM</vt:lpstr>
      <vt:lpstr> KAYNAKÇA</vt:lpstr>
    </vt:vector>
  </TitlesOfParts>
  <Company>SilentAll Team</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DENEYSEL TASARIM</dc:title>
  <dc:creator>mehtap uğur</dc:creator>
  <cp:lastModifiedBy>mehtap uğur</cp:lastModifiedBy>
  <cp:revision>16</cp:revision>
  <dcterms:created xsi:type="dcterms:W3CDTF">2020-03-22T13:04:29Z</dcterms:created>
  <dcterms:modified xsi:type="dcterms:W3CDTF">2020-05-01T22:13:06Z</dcterms:modified>
</cp:coreProperties>
</file>