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4" r:id="rId3"/>
    <p:sldId id="261" r:id="rId4"/>
    <p:sldId id="265" r:id="rId5"/>
    <p:sldId id="266" r:id="rId6"/>
    <p:sldId id="262" r:id="rId7"/>
    <p:sldId id="263" r:id="rId8"/>
    <p:sldId id="267"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4B5497B8-545C-43B2-AACD-518E2E59AF07}"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354229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B5497B8-545C-43B2-AACD-518E2E59AF07}"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3961744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B5497B8-545C-43B2-AACD-518E2E59AF07}"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466021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B5497B8-545C-43B2-AACD-518E2E59AF07}"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871367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5497B8-545C-43B2-AACD-518E2E59AF07}"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2708935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4B5497B8-545C-43B2-AACD-518E2E59AF07}"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2322221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4B5497B8-545C-43B2-AACD-518E2E59AF07}" type="datetimeFigureOut">
              <a:rPr lang="tr-TR" smtClean="0"/>
              <a:t>9.4.2018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1745128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4B5497B8-545C-43B2-AACD-518E2E59AF07}" type="datetimeFigureOut">
              <a:rPr lang="tr-TR" smtClean="0"/>
              <a:t>9.4.2018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1006203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5497B8-545C-43B2-AACD-518E2E59AF07}" type="datetimeFigureOut">
              <a:rPr lang="tr-TR" smtClean="0"/>
              <a:t>9.4.2018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1792052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5497B8-545C-43B2-AACD-518E2E59AF07}"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3358654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5497B8-545C-43B2-AACD-518E2E59AF07}"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2551711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5497B8-545C-43B2-AACD-518E2E59AF07}" type="datetimeFigureOut">
              <a:rPr lang="tr-TR" smtClean="0"/>
              <a:t>9.4.2018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742D67-528C-4DDD-BF91-B66FF5536843}" type="slidenum">
              <a:rPr lang="tr-TR" smtClean="0"/>
              <a:t>‹#›</a:t>
            </a:fld>
            <a:endParaRPr lang="tr-TR"/>
          </a:p>
        </p:txBody>
      </p:sp>
    </p:spTree>
    <p:extLst>
      <p:ext uri="{BB962C8B-B14F-4D97-AF65-F5344CB8AC3E}">
        <p14:creationId xmlns:p14="http://schemas.microsoft.com/office/powerpoint/2010/main" val="588898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www.chem.utoronto.ca/coursenotes/analsci/stats/MeasMeanVar.html"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932710" y="1348800"/>
            <a:ext cx="7623048" cy="452431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sz="32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3200" b="1" i="0" u="none" strike="noStrike" cap="none" normalizeH="0" baseline="0" dirty="0" smtClean="0">
                <a:ln>
                  <a:noFill/>
                </a:ln>
                <a:solidFill>
                  <a:srgbClr val="000000"/>
                </a:solidFill>
                <a:effectLst/>
                <a:latin typeface="Georgia" panose="02040502050405020303" pitchFamily="18" charset="0"/>
              </a:rPr>
              <a:t>Precision:</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tr-TR" sz="3200" b="0" i="0" u="none" strike="noStrike" cap="none" normalizeH="0" baseline="0" dirty="0" smtClean="0">
                <a:ln>
                  <a:noFill/>
                </a:ln>
                <a:solidFill>
                  <a:srgbClr val="000000"/>
                </a:solidFill>
                <a:effectLst/>
                <a:latin typeface="Georgia" panose="02040502050405020303" pitchFamily="18" charset="0"/>
              </a:rPr>
              <a:t>Precision is defined as the extent to which results agree with one another. In other words, it is a measure of </a:t>
            </a:r>
            <a:r>
              <a:rPr kumimoji="0" lang="tr-TR" sz="3200" b="0" i="1" u="none" strike="noStrike" cap="none" normalizeH="0" baseline="0" dirty="0" smtClean="0">
                <a:ln>
                  <a:noFill/>
                </a:ln>
                <a:solidFill>
                  <a:srgbClr val="000000"/>
                </a:solidFill>
                <a:effectLst/>
                <a:latin typeface="Georgia" panose="02040502050405020303" pitchFamily="18" charset="0"/>
              </a:rPr>
              <a:t>consistency</a:t>
            </a:r>
            <a:r>
              <a:rPr kumimoji="0" lang="tr-TR" sz="3200" b="0" i="0" u="none" strike="noStrike" cap="none" normalizeH="0" baseline="0" dirty="0" smtClean="0">
                <a:ln>
                  <a:noFill/>
                </a:ln>
                <a:solidFill>
                  <a:srgbClr val="000000"/>
                </a:solidFill>
                <a:effectLst/>
                <a:latin typeface="Georgia" panose="02040502050405020303" pitchFamily="18" charset="0"/>
              </a:rPr>
              <a:t>, and is usually evaluated in terms of the range or spread of results.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3143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397949"/>
            <a:ext cx="6096000" cy="2062103"/>
          </a:xfrm>
          <a:prstGeom prst="rect">
            <a:avLst/>
          </a:prstGeom>
        </p:spPr>
        <p:txBody>
          <a:bodyPr>
            <a:spAutoFit/>
          </a:bodyPr>
          <a:lstStyle/>
          <a:p>
            <a:pPr lvl="1" indent="-457200" eaLnBrk="0" fontAlgn="base" hangingPunct="0">
              <a:spcBef>
                <a:spcPct val="0"/>
              </a:spcBef>
              <a:spcAft>
                <a:spcPct val="0"/>
              </a:spcAft>
            </a:pPr>
            <a:r>
              <a:rPr lang="tr-TR" sz="3200" dirty="0">
                <a:solidFill>
                  <a:srgbClr val="000000"/>
                </a:solidFill>
                <a:latin typeface="Georgia" panose="02040502050405020303" pitchFamily="18" charset="0"/>
              </a:rPr>
              <a:t>Practically, this means that precision is inherently related to the </a:t>
            </a:r>
            <a:r>
              <a:rPr lang="tr-TR" sz="3200" dirty="0">
                <a:solidFill>
                  <a:srgbClr val="000000"/>
                </a:solidFill>
                <a:latin typeface="Georgia" panose="02040502050405020303" pitchFamily="18" charset="0"/>
                <a:hlinkClick r:id="rId2"/>
              </a:rPr>
              <a:t>standard deviation</a:t>
            </a:r>
            <a:r>
              <a:rPr lang="tr-TR" sz="3200" dirty="0">
                <a:solidFill>
                  <a:srgbClr val="000000"/>
                </a:solidFill>
                <a:latin typeface="Georgia" panose="02040502050405020303" pitchFamily="18" charset="0"/>
              </a:rPr>
              <a:t> of the repeated measurements.</a:t>
            </a:r>
          </a:p>
        </p:txBody>
      </p:sp>
    </p:spTree>
    <p:extLst>
      <p:ext uri="{BB962C8B-B14F-4D97-AF65-F5344CB8AC3E}">
        <p14:creationId xmlns:p14="http://schemas.microsoft.com/office/powerpoint/2010/main" val="2898288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5736" y="1859340"/>
            <a:ext cx="7928264" cy="1200329"/>
          </a:xfrm>
          <a:prstGeom prst="rect">
            <a:avLst/>
          </a:prstGeom>
        </p:spPr>
        <p:txBody>
          <a:bodyPr wrap="square">
            <a:spAutoFit/>
          </a:bodyPr>
          <a:lstStyle/>
          <a:p>
            <a:r>
              <a:rPr lang="en-US" b="0" i="0" dirty="0" smtClean="0">
                <a:solidFill>
                  <a:srgbClr val="000000"/>
                </a:solidFill>
                <a:effectLst/>
                <a:latin typeface="Georgia" panose="02040502050405020303" pitchFamily="18" charset="0"/>
              </a:rPr>
              <a:t>When referring to the consistency between individual values amongst a set of replicate measurements performed by the same person, at the same time on the same sample, using the same method, this is termed the measurement </a:t>
            </a:r>
            <a:r>
              <a:rPr lang="en-US" b="0" i="1" dirty="0" smtClean="0">
                <a:solidFill>
                  <a:srgbClr val="000000"/>
                </a:solidFill>
                <a:effectLst/>
                <a:latin typeface="Georgia" panose="02040502050405020303" pitchFamily="18" charset="0"/>
              </a:rPr>
              <a:t>repeatability</a:t>
            </a:r>
            <a:r>
              <a:rPr lang="en-US" b="0" i="0" dirty="0" smtClean="0">
                <a:solidFill>
                  <a:srgbClr val="000000"/>
                </a:solidFill>
                <a:effectLst/>
                <a:latin typeface="Georgia" panose="02040502050405020303" pitchFamily="18" charset="0"/>
              </a:rPr>
              <a:t>.</a:t>
            </a:r>
            <a:endParaRPr lang="en-US" b="0" i="0" dirty="0" smtClean="0">
              <a:solidFill>
                <a:srgbClr val="000000"/>
              </a:solidFill>
              <a:effectLst/>
              <a:latin typeface="Georgia" panose="02040502050405020303" pitchFamily="18" charset="0"/>
            </a:endParaRPr>
          </a:p>
        </p:txBody>
      </p:sp>
    </p:spTree>
    <p:extLst>
      <p:ext uri="{BB962C8B-B14F-4D97-AF65-F5344CB8AC3E}">
        <p14:creationId xmlns:p14="http://schemas.microsoft.com/office/powerpoint/2010/main" val="4060782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92136" y="2531055"/>
            <a:ext cx="6096000" cy="923330"/>
          </a:xfrm>
          <a:prstGeom prst="rect">
            <a:avLst/>
          </a:prstGeom>
        </p:spPr>
        <p:txBody>
          <a:bodyPr>
            <a:spAutoFit/>
          </a:bodyPr>
          <a:lstStyle/>
          <a:p>
            <a:r>
              <a:rPr lang="en-US" dirty="0">
                <a:solidFill>
                  <a:srgbClr val="000000"/>
                </a:solidFill>
                <a:latin typeface="Georgia" panose="02040502050405020303" pitchFamily="18" charset="0"/>
              </a:rPr>
              <a:t>When referring to the consistency of a method as used by different analysts, laboratories, and/or over an extended time period, this is termed the </a:t>
            </a:r>
            <a:r>
              <a:rPr lang="en-US" i="1" dirty="0">
                <a:solidFill>
                  <a:srgbClr val="000000"/>
                </a:solidFill>
                <a:latin typeface="Georgia" panose="02040502050405020303" pitchFamily="18" charset="0"/>
              </a:rPr>
              <a:t>reproducibility</a:t>
            </a:r>
            <a:r>
              <a:rPr lang="en-US" dirty="0" smtClean="0">
                <a:solidFill>
                  <a:srgbClr val="000000"/>
                </a:solidFill>
                <a:latin typeface="Georgia" panose="02040502050405020303" pitchFamily="18" charset="0"/>
              </a:rPr>
              <a:t>.</a:t>
            </a:r>
            <a:endParaRPr lang="en-US" dirty="0">
              <a:solidFill>
                <a:srgbClr val="000000"/>
              </a:solidFill>
              <a:latin typeface="Georgia" panose="02040502050405020303" pitchFamily="18" charset="0"/>
            </a:endParaRPr>
          </a:p>
        </p:txBody>
      </p:sp>
    </p:spTree>
    <p:extLst>
      <p:ext uri="{BB962C8B-B14F-4D97-AF65-F5344CB8AC3E}">
        <p14:creationId xmlns:p14="http://schemas.microsoft.com/office/powerpoint/2010/main" val="693434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967335"/>
            <a:ext cx="6096000" cy="923330"/>
          </a:xfrm>
          <a:prstGeom prst="rect">
            <a:avLst/>
          </a:prstGeom>
        </p:spPr>
        <p:txBody>
          <a:bodyPr>
            <a:spAutoFit/>
          </a:bodyPr>
          <a:lstStyle/>
          <a:p>
            <a:r>
              <a:rPr lang="en-US" dirty="0">
                <a:solidFill>
                  <a:srgbClr val="000000"/>
                </a:solidFill>
                <a:latin typeface="Georgia" panose="02040502050405020303" pitchFamily="18" charset="0"/>
              </a:rPr>
              <a:t>Note that accuracy and precision are separate things: it is entirely possible to have results that are accurate but not precise, as well as results that are precise but not accurate.</a:t>
            </a:r>
            <a:endParaRPr lang="en-US" dirty="0">
              <a:solidFill>
                <a:srgbClr val="000000"/>
              </a:solidFill>
              <a:latin typeface="Georgia" panose="02040502050405020303" pitchFamily="18" charset="0"/>
            </a:endParaRPr>
          </a:p>
        </p:txBody>
      </p:sp>
    </p:spTree>
    <p:extLst>
      <p:ext uri="{BB962C8B-B14F-4D97-AF65-F5344CB8AC3E}">
        <p14:creationId xmlns:p14="http://schemas.microsoft.com/office/powerpoint/2010/main" val="2169562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828836"/>
            <a:ext cx="6096000" cy="1200329"/>
          </a:xfrm>
          <a:prstGeom prst="rect">
            <a:avLst/>
          </a:prstGeom>
        </p:spPr>
        <p:txBody>
          <a:bodyPr>
            <a:spAutoFit/>
          </a:bodyPr>
          <a:lstStyle/>
          <a:p>
            <a:r>
              <a:rPr lang="en-US" b="0" i="0" dirty="0" smtClean="0">
                <a:solidFill>
                  <a:srgbClr val="000000"/>
                </a:solidFill>
                <a:effectLst/>
                <a:latin typeface="Georgia" panose="02040502050405020303" pitchFamily="18" charset="0"/>
              </a:rPr>
              <a:t>One way to demonstrate the importance of statistics in analytical chemistry is to look at some of the common questions asked about measurement results, and the statistical techniques we can use to answer them.</a:t>
            </a:r>
            <a:endParaRPr lang="tr-TR" dirty="0"/>
          </a:p>
        </p:txBody>
      </p:sp>
    </p:spTree>
    <p:extLst>
      <p:ext uri="{BB962C8B-B14F-4D97-AF65-F5344CB8AC3E}">
        <p14:creationId xmlns:p14="http://schemas.microsoft.com/office/powerpoint/2010/main" val="4252000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323165"/>
            <a:ext cx="184731"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1514768" y="704913"/>
            <a:ext cx="8497307" cy="2554545"/>
          </a:xfrm>
          <a:prstGeom prst="rect">
            <a:avLst/>
          </a:prstGeom>
        </p:spPr>
        <p:txBody>
          <a:bodyPr wrap="square">
            <a:spAutoFit/>
          </a:bodyPr>
          <a:lstStyle/>
          <a:p>
            <a:pPr lvl="0" eaLnBrk="0" fontAlgn="base" hangingPunct="0">
              <a:spcBef>
                <a:spcPct val="0"/>
              </a:spcBef>
              <a:spcAft>
                <a:spcPct val="0"/>
              </a:spcAft>
            </a:pPr>
            <a:r>
              <a:rPr kumimoji="0" lang="tr-TR" sz="3200" b="1" i="0" u="none" strike="noStrike" cap="none" normalizeH="0" baseline="0" dirty="0" smtClean="0">
                <a:ln>
                  <a:noFill/>
                </a:ln>
                <a:solidFill>
                  <a:srgbClr val="000000"/>
                </a:solidFill>
                <a:effectLst/>
                <a:latin typeface="Georgia" panose="02040502050405020303" pitchFamily="18" charset="0"/>
              </a:rPr>
              <a:t>When I repeat a measurement, I get different numbers; which do I use?</a:t>
            </a:r>
          </a:p>
          <a:p>
            <a:pPr lvl="1" indent="-457200" eaLnBrk="0" fontAlgn="base" hangingPunct="0">
              <a:spcBef>
                <a:spcPct val="0"/>
              </a:spcBef>
              <a:spcAft>
                <a:spcPct val="0"/>
              </a:spcAft>
            </a:pPr>
            <a:r>
              <a:rPr kumimoji="0" lang="tr-TR" sz="3200" b="0" i="0" u="none" strike="noStrike" cap="none" normalizeH="0" baseline="0" dirty="0" smtClean="0">
                <a:ln>
                  <a:noFill/>
                </a:ln>
                <a:solidFill>
                  <a:srgbClr val="000000"/>
                </a:solidFill>
                <a:effectLst/>
                <a:latin typeface="Georgia" panose="02040502050405020303" pitchFamily="18" charset="0"/>
              </a:rPr>
              <a:t>Calculate the mean and standard deviation of the values; this is the starting point for any statistical evaluation of your data. </a:t>
            </a:r>
          </a:p>
        </p:txBody>
      </p:sp>
    </p:spTree>
    <p:extLst>
      <p:ext uri="{BB962C8B-B14F-4D97-AF65-F5344CB8AC3E}">
        <p14:creationId xmlns:p14="http://schemas.microsoft.com/office/powerpoint/2010/main" val="907183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905506"/>
            <a:ext cx="6096000" cy="3046988"/>
          </a:xfrm>
          <a:prstGeom prst="rect">
            <a:avLst/>
          </a:prstGeom>
        </p:spPr>
        <p:txBody>
          <a:bodyPr>
            <a:spAutoFit/>
          </a:bodyPr>
          <a:lstStyle/>
          <a:p>
            <a:pPr lvl="1" indent="-457200" eaLnBrk="0" fontAlgn="base" hangingPunct="0">
              <a:spcBef>
                <a:spcPct val="0"/>
              </a:spcBef>
              <a:spcAft>
                <a:spcPct val="0"/>
              </a:spcAft>
            </a:pPr>
            <a:r>
              <a:rPr lang="tr-TR" sz="3200">
                <a:solidFill>
                  <a:srgbClr val="000000"/>
                </a:solidFill>
                <a:latin typeface="Georgia" panose="02040502050405020303" pitchFamily="18" charset="0"/>
              </a:rPr>
              <a:t>Remember that the inherent variation associated with any real measurement means you would expect to get somewhat different values for replicate measurements.</a:t>
            </a:r>
            <a:endParaRPr lang="tr-TR" sz="32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33061526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234</Words>
  <Application>Microsoft Office PowerPoint</Application>
  <PresentationFormat>Widescreen</PresentationFormat>
  <Paragraphs>11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kullanicii</dc:creator>
  <cp:lastModifiedBy>kullanicii</cp:lastModifiedBy>
  <cp:revision>2</cp:revision>
  <dcterms:created xsi:type="dcterms:W3CDTF">2018-04-03T07:58:30Z</dcterms:created>
  <dcterms:modified xsi:type="dcterms:W3CDTF">2018-04-09T11:06:39Z</dcterms:modified>
</cp:coreProperties>
</file>