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3851C-81E7-46B1-84DB-CB377A4DD4B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3540-E2A5-4852-A561-2298EC384B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3851C-81E7-46B1-84DB-CB377A4DD4B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3540-E2A5-4852-A561-2298EC384B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3851C-81E7-46B1-84DB-CB377A4DD4B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3540-E2A5-4852-A561-2298EC384B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3851C-81E7-46B1-84DB-CB377A4DD4B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3540-E2A5-4852-A561-2298EC384B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3851C-81E7-46B1-84DB-CB377A4DD4B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3540-E2A5-4852-A561-2298EC384B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3851C-81E7-46B1-84DB-CB377A4DD4B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3540-E2A5-4852-A561-2298EC384B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3851C-81E7-46B1-84DB-CB377A4DD4B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3540-E2A5-4852-A561-2298EC384B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3851C-81E7-46B1-84DB-CB377A4DD4B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3540-E2A5-4852-A561-2298EC384B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3851C-81E7-46B1-84DB-CB377A4DD4B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3540-E2A5-4852-A561-2298EC384B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3851C-81E7-46B1-84DB-CB377A4DD4B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3540-E2A5-4852-A561-2298EC384B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3851C-81E7-46B1-84DB-CB377A4DD4B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3540-E2A5-4852-A561-2298EC384B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3851C-81E7-46B1-84DB-CB377A4DD4B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23540-E2A5-4852-A561-2298EC384B0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Genel Değerlendirme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Kaynakların ehemmiyetini iyi kavramak için sık sık tekrar edilmelidir.</a:t>
            </a:r>
          </a:p>
          <a:p>
            <a:r>
              <a:rPr lang="tr-TR" i="1" dirty="0" err="1">
                <a:latin typeface="Constantia" pitchFamily="18" charset="0"/>
              </a:rPr>
              <a:t>Düstûrnâme</a:t>
            </a:r>
            <a:r>
              <a:rPr lang="tr-TR" i="1" dirty="0">
                <a:latin typeface="Constantia" pitchFamily="18" charset="0"/>
              </a:rPr>
              <a:t>-i </a:t>
            </a:r>
            <a:r>
              <a:rPr lang="tr-TR" i="1" dirty="0" err="1" smtClean="0">
                <a:latin typeface="Constantia" pitchFamily="18" charset="0"/>
              </a:rPr>
              <a:t>Enverî</a:t>
            </a:r>
            <a:endParaRPr lang="tr-TR" i="1" dirty="0" smtClean="0">
              <a:latin typeface="Constantia" pitchFamily="18" charset="0"/>
            </a:endParaRPr>
          </a:p>
          <a:p>
            <a:r>
              <a:rPr lang="tr-TR" i="1" dirty="0" err="1">
                <a:latin typeface="Constantia" pitchFamily="18" charset="0"/>
              </a:rPr>
              <a:t>Behcetü’t</a:t>
            </a:r>
            <a:r>
              <a:rPr lang="tr-TR" i="1" dirty="0">
                <a:latin typeface="Constantia" pitchFamily="18" charset="0"/>
              </a:rPr>
              <a:t>-</a:t>
            </a:r>
            <a:r>
              <a:rPr lang="tr-TR" i="1" dirty="0" err="1">
                <a:latin typeface="Constantia" pitchFamily="18" charset="0"/>
              </a:rPr>
              <a:t>Tevârîh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>
                <a:latin typeface="Constantia" pitchFamily="18" charset="0"/>
              </a:rPr>
              <a:t>Tevârih</a:t>
            </a:r>
            <a:r>
              <a:rPr lang="tr-TR" i="1" dirty="0">
                <a:latin typeface="Constantia" pitchFamily="18" charset="0"/>
              </a:rPr>
              <a:t>-i </a:t>
            </a:r>
            <a:r>
              <a:rPr lang="tr-TR" i="1" dirty="0" err="1">
                <a:latin typeface="Constantia" pitchFamily="18" charset="0"/>
              </a:rPr>
              <a:t>Âl</a:t>
            </a:r>
            <a:r>
              <a:rPr lang="tr-TR" i="1" dirty="0">
                <a:latin typeface="Constantia" pitchFamily="18" charset="0"/>
              </a:rPr>
              <a:t>-i </a:t>
            </a:r>
            <a:r>
              <a:rPr lang="tr-TR" i="1" dirty="0" smtClean="0">
                <a:latin typeface="Constantia" pitchFamily="18" charset="0"/>
              </a:rPr>
              <a:t>Osman</a:t>
            </a:r>
          </a:p>
          <a:p>
            <a:r>
              <a:rPr lang="tr-TR" i="1" dirty="0" err="1">
                <a:latin typeface="Constantia" pitchFamily="18" charset="0"/>
              </a:rPr>
              <a:t>Heşt</a:t>
            </a:r>
            <a:r>
              <a:rPr lang="tr-TR" i="1" dirty="0">
                <a:latin typeface="Constantia" pitchFamily="18" charset="0"/>
              </a:rPr>
              <a:t> </a:t>
            </a:r>
            <a:r>
              <a:rPr lang="tr-TR" i="1" dirty="0" err="1" smtClean="0">
                <a:latin typeface="Constantia" pitchFamily="18" charset="0"/>
              </a:rPr>
              <a:t>Bihişt</a:t>
            </a:r>
            <a:endParaRPr lang="tr-TR" i="1" dirty="0" smtClean="0">
              <a:latin typeface="Constantia" pitchFamily="18" charset="0"/>
            </a:endParaRPr>
          </a:p>
          <a:p>
            <a:r>
              <a:rPr lang="tr-TR" dirty="0" err="1" smtClean="0">
                <a:latin typeface="Constantia" pitchFamily="18" charset="0"/>
              </a:rPr>
              <a:t>Hadîdî</a:t>
            </a:r>
            <a:endParaRPr lang="tr-TR" dirty="0" smtClean="0">
              <a:latin typeface="Constantia" pitchFamily="18" charset="0"/>
            </a:endParaRPr>
          </a:p>
          <a:p>
            <a:r>
              <a:rPr lang="tr-TR" dirty="0">
                <a:latin typeface="Constantia" pitchFamily="18" charset="0"/>
              </a:rPr>
              <a:t>Müneccimbaşı </a:t>
            </a:r>
            <a:r>
              <a:rPr lang="tr-TR" dirty="0" err="1">
                <a:latin typeface="Constantia" pitchFamily="18" charset="0"/>
              </a:rPr>
              <a:t>Ahmed</a:t>
            </a:r>
            <a:r>
              <a:rPr lang="tr-TR" dirty="0">
                <a:latin typeface="Constantia" pitchFamily="18" charset="0"/>
              </a:rPr>
              <a:t> Dede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3240360"/>
          </a:xfrm>
        </p:spPr>
        <p:txBody>
          <a:bodyPr/>
          <a:lstStyle/>
          <a:p>
            <a:r>
              <a:rPr lang="tr-TR" dirty="0" err="1"/>
              <a:t>Tevârih</a:t>
            </a:r>
            <a:r>
              <a:rPr lang="tr-TR" dirty="0"/>
              <a:t>-i </a:t>
            </a:r>
            <a:r>
              <a:rPr lang="tr-TR" dirty="0" err="1"/>
              <a:t>Âl</a:t>
            </a:r>
            <a:r>
              <a:rPr lang="tr-TR" dirty="0"/>
              <a:t>-i </a:t>
            </a:r>
            <a:r>
              <a:rPr lang="tr-TR" dirty="0" smtClean="0"/>
              <a:t>Osman</a:t>
            </a:r>
          </a:p>
          <a:p>
            <a:r>
              <a:rPr lang="tr-TR" dirty="0" err="1" smtClean="0">
                <a:latin typeface="Constantia" pitchFamily="18" charset="0"/>
              </a:rPr>
              <a:t>Tâcüt’t</a:t>
            </a:r>
            <a:r>
              <a:rPr lang="tr-TR" dirty="0" smtClean="0">
                <a:latin typeface="Constantia" pitchFamily="18" charset="0"/>
              </a:rPr>
              <a:t>-</a:t>
            </a:r>
            <a:r>
              <a:rPr lang="tr-TR" dirty="0" err="1" smtClean="0">
                <a:latin typeface="Constantia" pitchFamily="18" charset="0"/>
              </a:rPr>
              <a:t>Tevârîh</a:t>
            </a:r>
            <a:endParaRPr lang="tr-TR" dirty="0" smtClean="0">
              <a:latin typeface="Constantia" pitchFamily="18" charset="0"/>
            </a:endParaRPr>
          </a:p>
          <a:p>
            <a:r>
              <a:rPr lang="tr-TR" i="1" dirty="0" err="1" smtClean="0">
                <a:latin typeface="Constantia" pitchFamily="18" charset="0"/>
              </a:rPr>
              <a:t>Şerefnâme</a:t>
            </a:r>
            <a:endParaRPr lang="tr-TR" i="1" dirty="0" smtClean="0">
              <a:latin typeface="Constantia" pitchFamily="18" charset="0"/>
            </a:endParaRPr>
          </a:p>
          <a:p>
            <a:r>
              <a:rPr lang="tr-TR" i="1" dirty="0" err="1">
                <a:latin typeface="Constantia" pitchFamily="18" charset="0"/>
              </a:rPr>
              <a:t>Târîh</a:t>
            </a:r>
            <a:r>
              <a:rPr lang="tr-TR" i="1" dirty="0">
                <a:latin typeface="Constantia" pitchFamily="18" charset="0"/>
              </a:rPr>
              <a:t>-i </a:t>
            </a:r>
            <a:r>
              <a:rPr lang="tr-TR" i="1" dirty="0" err="1">
                <a:latin typeface="Constantia" pitchFamily="18" charset="0"/>
              </a:rPr>
              <a:t>Solakzâde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nstantia" pitchFamily="18" charset="0"/>
              </a:rPr>
              <a:t>Tarih-i </a:t>
            </a:r>
            <a:r>
              <a:rPr lang="tr-TR" dirty="0" err="1">
                <a:latin typeface="Constantia" pitchFamily="18" charset="0"/>
              </a:rPr>
              <a:t>Geylan</a:t>
            </a:r>
            <a:r>
              <a:rPr lang="tr-TR" dirty="0">
                <a:latin typeface="Constantia" pitchFamily="18" charset="0"/>
              </a:rPr>
              <a:t> ve </a:t>
            </a:r>
            <a:r>
              <a:rPr lang="tr-TR" dirty="0" err="1" smtClean="0">
                <a:latin typeface="Constantia" pitchFamily="18" charset="0"/>
              </a:rPr>
              <a:t>Deylemistan</a:t>
            </a:r>
            <a:endParaRPr lang="tr-TR" dirty="0" smtClean="0">
              <a:latin typeface="Constantia" pitchFamily="18" charset="0"/>
            </a:endParaRPr>
          </a:p>
          <a:p>
            <a:r>
              <a:rPr lang="tr-TR" dirty="0" err="1">
                <a:latin typeface="Constantia" pitchFamily="18" charset="0"/>
              </a:rPr>
              <a:t>İsfehânî</a:t>
            </a:r>
            <a:r>
              <a:rPr lang="tr-TR" dirty="0">
                <a:latin typeface="Constantia" pitchFamily="18" charset="0"/>
              </a:rPr>
              <a:t>, Tarih-i Âlem-</a:t>
            </a:r>
            <a:r>
              <a:rPr lang="tr-TR" dirty="0" err="1">
                <a:latin typeface="Constantia" pitchFamily="18" charset="0"/>
              </a:rPr>
              <a:t>ârâ</a:t>
            </a:r>
            <a:r>
              <a:rPr lang="tr-TR" dirty="0">
                <a:latin typeface="Constantia" pitchFamily="18" charset="0"/>
              </a:rPr>
              <a:t>-</a:t>
            </a:r>
            <a:r>
              <a:rPr lang="tr-TR" dirty="0" err="1">
                <a:latin typeface="Constantia" pitchFamily="18" charset="0"/>
              </a:rPr>
              <a:t>yi</a:t>
            </a:r>
            <a:r>
              <a:rPr lang="tr-TR" dirty="0">
                <a:latin typeface="Constantia" pitchFamily="18" charset="0"/>
              </a:rPr>
              <a:t> </a:t>
            </a:r>
            <a:r>
              <a:rPr lang="tr-TR" dirty="0" err="1" smtClean="0">
                <a:latin typeface="Constantia" pitchFamily="18" charset="0"/>
              </a:rPr>
              <a:t>Eminî</a:t>
            </a:r>
            <a:endParaRPr lang="tr-TR" dirty="0" smtClean="0">
              <a:latin typeface="Constantia" pitchFamily="18" charset="0"/>
            </a:endParaRPr>
          </a:p>
          <a:p>
            <a:r>
              <a:rPr lang="tr-TR" dirty="0" err="1" smtClean="0">
                <a:latin typeface="Constantia" pitchFamily="18" charset="0"/>
              </a:rPr>
              <a:t>Ahsenü’t</a:t>
            </a:r>
            <a:r>
              <a:rPr lang="tr-TR" dirty="0" smtClean="0">
                <a:latin typeface="Constantia" pitchFamily="18" charset="0"/>
              </a:rPr>
              <a:t>-</a:t>
            </a:r>
            <a:r>
              <a:rPr lang="tr-TR" dirty="0" err="1" smtClean="0">
                <a:latin typeface="Constantia" pitchFamily="18" charset="0"/>
              </a:rPr>
              <a:t>Tevârih</a:t>
            </a:r>
            <a:endParaRPr lang="tr-TR" dirty="0" smtClean="0">
              <a:latin typeface="Constantia" pitchFamily="18" charset="0"/>
            </a:endParaRPr>
          </a:p>
          <a:p>
            <a:r>
              <a:rPr lang="tr-TR" dirty="0" err="1">
                <a:latin typeface="Constantia" pitchFamily="18" charset="0"/>
              </a:rPr>
              <a:t>Bezm</a:t>
            </a:r>
            <a:r>
              <a:rPr lang="tr-TR" dirty="0">
                <a:latin typeface="Constantia" pitchFamily="18" charset="0"/>
              </a:rPr>
              <a:t> ü </a:t>
            </a:r>
            <a:r>
              <a:rPr lang="tr-TR" dirty="0" err="1">
                <a:latin typeface="Constantia" pitchFamily="18" charset="0"/>
              </a:rPr>
              <a:t>Rezm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nstantia" pitchFamily="18" charset="0"/>
              </a:rPr>
              <a:t>Kitâb</a:t>
            </a:r>
            <a:r>
              <a:rPr lang="tr-TR" dirty="0">
                <a:latin typeface="Constantia" pitchFamily="18" charset="0"/>
              </a:rPr>
              <a:t>-ı </a:t>
            </a:r>
            <a:r>
              <a:rPr lang="tr-TR" dirty="0" err="1" smtClean="0">
                <a:latin typeface="Constantia" pitchFamily="18" charset="0"/>
              </a:rPr>
              <a:t>Diyarbekriyye</a:t>
            </a:r>
            <a:endParaRPr lang="tr-TR" dirty="0" smtClean="0">
              <a:latin typeface="Constantia" pitchFamily="18" charset="0"/>
            </a:endParaRPr>
          </a:p>
          <a:p>
            <a:r>
              <a:rPr lang="tr-TR" dirty="0" err="1" smtClean="0">
                <a:latin typeface="Constantia" pitchFamily="18" charset="0"/>
              </a:rPr>
              <a:t>Zafernâme</a:t>
            </a:r>
            <a:endParaRPr lang="tr-TR" dirty="0" smtClean="0">
              <a:latin typeface="Constantia" pitchFamily="18" charset="0"/>
            </a:endParaRPr>
          </a:p>
          <a:p>
            <a:r>
              <a:rPr lang="tr-TR" dirty="0" err="1">
                <a:latin typeface="Constantia" pitchFamily="18" charset="0"/>
              </a:rPr>
              <a:t>Nizamüddin</a:t>
            </a:r>
            <a:r>
              <a:rPr lang="tr-TR" dirty="0">
                <a:latin typeface="Constantia" pitchFamily="18" charset="0"/>
              </a:rPr>
              <a:t> </a:t>
            </a:r>
            <a:r>
              <a:rPr lang="tr-TR" dirty="0" err="1">
                <a:latin typeface="Constantia" pitchFamily="18" charset="0"/>
              </a:rPr>
              <a:t>Şâ</a:t>
            </a:r>
            <a:r>
              <a:rPr lang="tr-TR" dirty="0">
                <a:latin typeface="Constantia" pitchFamily="18" charset="0"/>
              </a:rPr>
              <a:t></a:t>
            </a:r>
            <a:r>
              <a:rPr lang="tr-TR" dirty="0" err="1">
                <a:latin typeface="Constantia" pitchFamily="18" charset="0"/>
              </a:rPr>
              <a:t>mî</a:t>
            </a:r>
            <a:r>
              <a:rPr lang="tr-TR" dirty="0">
                <a:latin typeface="Constantia" pitchFamily="18" charset="0"/>
              </a:rPr>
              <a:t>, </a:t>
            </a:r>
            <a:r>
              <a:rPr lang="tr-TR" dirty="0" err="1">
                <a:latin typeface="Constantia" pitchFamily="18" charset="0"/>
              </a:rPr>
              <a:t>Zafernâ</a:t>
            </a:r>
            <a:r>
              <a:rPr lang="tr-TR" dirty="0">
                <a:latin typeface="Constantia" pitchFamily="18" charset="0"/>
              </a:rPr>
              <a:t></a:t>
            </a:r>
            <a:r>
              <a:rPr lang="tr-TR" dirty="0" err="1" smtClean="0">
                <a:latin typeface="Constantia" pitchFamily="18" charset="0"/>
              </a:rPr>
              <a:t>me</a:t>
            </a:r>
            <a:endParaRPr lang="tr-TR" dirty="0" smtClean="0">
              <a:latin typeface="Constantia" pitchFamily="18" charset="0"/>
            </a:endParaRPr>
          </a:p>
          <a:p>
            <a:r>
              <a:rPr lang="en-US" dirty="0" err="1">
                <a:latin typeface="Constantia" pitchFamily="18" charset="0"/>
              </a:rPr>
              <a:t>Chronography</a:t>
            </a:r>
            <a:r>
              <a:rPr lang="en-US" dirty="0">
                <a:latin typeface="Constantia" pitchFamily="18" charset="0"/>
              </a:rPr>
              <a:t> of Bar </a:t>
            </a:r>
            <a:r>
              <a:rPr lang="en-US" dirty="0" err="1">
                <a:latin typeface="Constantia" pitchFamily="18" charset="0"/>
              </a:rPr>
              <a:t>Hebraeus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>
                <a:latin typeface="Constantia" pitchFamily="18" charset="0"/>
              </a:rPr>
              <a:t>Bedâyiu’l</a:t>
            </a:r>
            <a:r>
              <a:rPr lang="tr-TR" i="1" dirty="0">
                <a:latin typeface="Constantia" pitchFamily="18" charset="0"/>
              </a:rPr>
              <a:t>-</a:t>
            </a:r>
            <a:r>
              <a:rPr lang="tr-TR" i="1" dirty="0" err="1">
                <a:latin typeface="Constantia" pitchFamily="18" charset="0"/>
              </a:rPr>
              <a:t>Vekâi</a:t>
            </a:r>
            <a:r>
              <a:rPr lang="tr-TR" i="1" dirty="0" smtClean="0">
                <a:latin typeface="Constantia" pitchFamily="18" charset="0"/>
              </a:rPr>
              <a:t>’</a:t>
            </a:r>
          </a:p>
          <a:p>
            <a:r>
              <a:rPr lang="tr-TR" dirty="0">
                <a:latin typeface="Constantia" pitchFamily="18" charset="0"/>
              </a:rPr>
              <a:t>İsmail Hakkı </a:t>
            </a:r>
            <a:r>
              <a:rPr lang="tr-TR" dirty="0" err="1">
                <a:latin typeface="Constantia" pitchFamily="18" charset="0"/>
              </a:rPr>
              <a:t>Uzunçarşılı</a:t>
            </a:r>
            <a:r>
              <a:rPr lang="tr-TR" dirty="0">
                <a:latin typeface="Constantia" pitchFamily="18" charset="0"/>
              </a:rPr>
              <a:t>, Anadolu Beylikleri ve Akkoyunlu, Karakoyunlu </a:t>
            </a:r>
            <a:r>
              <a:rPr lang="tr-TR" dirty="0" smtClean="0">
                <a:latin typeface="Constantia" pitchFamily="18" charset="0"/>
              </a:rPr>
              <a:t>Devletleri</a:t>
            </a:r>
          </a:p>
          <a:p>
            <a:r>
              <a:rPr lang="tr-TR" dirty="0">
                <a:latin typeface="Constantia" pitchFamily="18" charset="0"/>
              </a:rPr>
              <a:t>Zeki </a:t>
            </a:r>
            <a:r>
              <a:rPr lang="tr-TR" dirty="0" err="1">
                <a:latin typeface="Constantia" pitchFamily="18" charset="0"/>
              </a:rPr>
              <a:t>Velidi</a:t>
            </a:r>
            <a:r>
              <a:rPr lang="tr-TR" dirty="0">
                <a:latin typeface="Constantia" pitchFamily="18" charset="0"/>
              </a:rPr>
              <a:t> </a:t>
            </a:r>
            <a:r>
              <a:rPr lang="tr-TR" dirty="0" err="1">
                <a:latin typeface="Constantia" pitchFamily="18" charset="0"/>
              </a:rPr>
              <a:t>Togan</a:t>
            </a:r>
            <a:r>
              <a:rPr lang="tr-TR" dirty="0">
                <a:latin typeface="Constantia" pitchFamily="18" charset="0"/>
              </a:rPr>
              <a:t>, Umumi Türk Tarihine Giriş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>
              <a:buNone/>
            </a:pPr>
            <a:r>
              <a:rPr lang="tr-TR" dirty="0">
                <a:latin typeface="Constantia" pitchFamily="18" charset="0"/>
              </a:rPr>
              <a:t>İsmail Hakkı </a:t>
            </a:r>
            <a:r>
              <a:rPr lang="tr-TR" dirty="0" err="1">
                <a:latin typeface="Constantia" pitchFamily="18" charset="0"/>
              </a:rPr>
              <a:t>Uzunçarşılı</a:t>
            </a:r>
            <a:r>
              <a:rPr lang="tr-TR" dirty="0">
                <a:latin typeface="Constantia" pitchFamily="18" charset="0"/>
              </a:rPr>
              <a:t>, Osmanlı Devlet Teşkilatında </a:t>
            </a:r>
            <a:r>
              <a:rPr lang="tr-TR" dirty="0" err="1" smtClean="0">
                <a:latin typeface="Constantia" pitchFamily="18" charset="0"/>
              </a:rPr>
              <a:t>Medhal</a:t>
            </a:r>
            <a:endParaRPr lang="tr-TR" dirty="0" smtClean="0">
              <a:latin typeface="Constantia" pitchFamily="18" charset="0"/>
            </a:endParaRPr>
          </a:p>
          <a:p>
            <a:pPr>
              <a:buNone/>
            </a:pPr>
            <a:r>
              <a:rPr lang="tr-TR" dirty="0">
                <a:latin typeface="Constantia" pitchFamily="18" charset="0"/>
              </a:rPr>
              <a:t>Faruk Sümer, “</a:t>
            </a:r>
            <a:r>
              <a:rPr lang="tr-TR" dirty="0" err="1">
                <a:latin typeface="Constantia" pitchFamily="18" charset="0"/>
              </a:rPr>
              <a:t>Akkoyunlular</a:t>
            </a:r>
            <a:r>
              <a:rPr lang="tr-TR" dirty="0" smtClean="0">
                <a:latin typeface="Constantia" pitchFamily="18" charset="0"/>
              </a:rPr>
              <a:t>”</a:t>
            </a:r>
          </a:p>
          <a:p>
            <a:pPr>
              <a:buNone/>
            </a:pPr>
            <a:r>
              <a:rPr lang="tr-TR" dirty="0">
                <a:latin typeface="Constantia" pitchFamily="18" charset="0"/>
              </a:rPr>
              <a:t>İlhan Erdem, Mustafa Uyar, “Karakoyunlular: Tarih Sahnesine Çıkışları ve </a:t>
            </a:r>
            <a:r>
              <a:rPr lang="sv-SE" dirty="0">
                <a:latin typeface="Constantia" pitchFamily="18" charset="0"/>
              </a:rPr>
              <a:t>Kökenleri</a:t>
            </a:r>
            <a:r>
              <a:rPr lang="sv-SE" dirty="0" smtClean="0">
                <a:latin typeface="Constantia" pitchFamily="18" charset="0"/>
              </a:rPr>
              <a:t>”</a:t>
            </a:r>
            <a:endParaRPr lang="tr-TR" dirty="0" smtClean="0">
              <a:latin typeface="Constantia" pitchFamily="18" charset="0"/>
            </a:endParaRPr>
          </a:p>
          <a:p>
            <a:pPr>
              <a:buNone/>
            </a:pPr>
            <a:r>
              <a:rPr lang="tr-TR" dirty="0">
                <a:latin typeface="Constantia" pitchFamily="18" charset="0"/>
              </a:rPr>
              <a:t>İlhan Erdem, Necip Akkoyunlu, “Akkoyunlu İmparatorluğu’nun Kuruluşu”, TTK Yayınları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122</Words>
  <Application>Microsoft Office PowerPoint</Application>
  <PresentationFormat>Ekran Gösterisi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Genel Değerlendirme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Genel Değerlendirme</dc:title>
  <dc:creator>admin</dc:creator>
  <cp:lastModifiedBy>admin</cp:lastModifiedBy>
  <cp:revision>1</cp:revision>
  <dcterms:created xsi:type="dcterms:W3CDTF">2020-05-08T10:44:42Z</dcterms:created>
  <dcterms:modified xsi:type="dcterms:W3CDTF">2020-05-08T10:54:21Z</dcterms:modified>
</cp:coreProperties>
</file>