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>
        <p:scale>
          <a:sx n="91" d="100"/>
          <a:sy n="91" d="100"/>
        </p:scale>
        <p:origin x="144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55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err="1" smtClean="0"/>
              <a:t>ıx</a:t>
            </a:r>
            <a:r>
              <a:rPr lang="tr-TR" dirty="0" smtClean="0"/>
              <a:t>. 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551922"/>
            <a:ext cx="8534400" cy="3615267"/>
          </a:xfrm>
        </p:spPr>
        <p:txBody>
          <a:bodyPr/>
          <a:lstStyle/>
          <a:p>
            <a:pPr marL="0" indent="0" defTabSz="91440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dirty="0" smtClean="0"/>
              <a:t>EHLİYET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871003" y="44313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898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EHLİYET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5281" y="2738535"/>
            <a:ext cx="8534400" cy="3615267"/>
          </a:xfrm>
        </p:spPr>
        <p:txBody>
          <a:bodyPr/>
          <a:lstStyle/>
          <a:p>
            <a:r>
              <a:rPr lang="tr-TR" dirty="0" smtClean="0"/>
              <a:t>Kişiler </a:t>
            </a:r>
            <a:r>
              <a:rPr lang="tr-TR" dirty="0"/>
              <a:t>bakımından iki </a:t>
            </a:r>
            <a:r>
              <a:rPr lang="tr-TR" dirty="0" smtClean="0"/>
              <a:t>tür </a:t>
            </a:r>
            <a:r>
              <a:rPr lang="tr-TR" dirty="0"/>
              <a:t>ehliyet </a:t>
            </a:r>
            <a:r>
              <a:rPr lang="tr-TR" dirty="0" smtClean="0"/>
              <a:t>söz </a:t>
            </a:r>
            <a:r>
              <a:rPr lang="tr-TR" dirty="0"/>
              <a:t>konusudur. Bunlar hak ehliyeti ve fiil ehliyetidir. </a:t>
            </a:r>
          </a:p>
        </p:txBody>
      </p:sp>
    </p:spTree>
    <p:extLst>
      <p:ext uri="{BB962C8B-B14F-4D97-AF65-F5344CB8AC3E}">
        <p14:creationId xmlns:p14="http://schemas.microsoft.com/office/powerpoint/2010/main" val="47587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smtClean="0"/>
              <a:t>HAK EHLİYETİ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65310"/>
            <a:ext cx="8534400" cy="3615267"/>
          </a:xfrm>
        </p:spPr>
        <p:txBody>
          <a:bodyPr/>
          <a:lstStyle/>
          <a:p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sahip olabilme ehliyetine hak ehliyeti denir. </a:t>
            </a:r>
          </a:p>
          <a:p>
            <a:r>
              <a:rPr lang="tr-TR" dirty="0"/>
              <a:t>Hak ehliyeti TMK. m. 8’de </a:t>
            </a:r>
            <a:r>
              <a:rPr lang="tr-TR" dirty="0" smtClean="0"/>
              <a:t>düzenlenmiştir. </a:t>
            </a:r>
            <a:r>
              <a:rPr lang="tr-TR" dirty="0"/>
              <a:t>Bu </a:t>
            </a:r>
            <a:r>
              <a:rPr lang="tr-TR" dirty="0" smtClean="0"/>
              <a:t>hükme göre, </a:t>
            </a:r>
            <a:r>
              <a:rPr lang="tr-TR" dirty="0"/>
              <a:t>“Her insanın hak ehliyeti vardır. / Buna </a:t>
            </a:r>
            <a:r>
              <a:rPr lang="tr-TR" dirty="0" smtClean="0"/>
              <a:t>göre bütün insanlar</a:t>
            </a:r>
            <a:r>
              <a:rPr lang="tr-TR" dirty="0"/>
              <a:t>, hukuk </a:t>
            </a:r>
            <a:r>
              <a:rPr lang="tr-TR" dirty="0" smtClean="0"/>
              <a:t>düzeninin </a:t>
            </a:r>
            <a:r>
              <a:rPr lang="tr-TR" dirty="0"/>
              <a:t>sınırları </a:t>
            </a:r>
            <a:r>
              <a:rPr lang="tr-TR" dirty="0" smtClean="0"/>
              <a:t>içinde, </a:t>
            </a:r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ehil olmada </a:t>
            </a:r>
            <a:r>
              <a:rPr lang="tr-TR" dirty="0" smtClean="0"/>
              <a:t>eşittirler”. </a:t>
            </a:r>
            <a:r>
              <a:rPr lang="tr-TR" dirty="0"/>
              <a:t>Medeni haklardan yararlanma bakımından “genellik ve </a:t>
            </a:r>
            <a:r>
              <a:rPr lang="tr-TR" dirty="0" smtClean="0"/>
              <a:t>eşitlik” </a:t>
            </a:r>
            <a:r>
              <a:rPr lang="tr-TR" dirty="0"/>
              <a:t>ilkesi </a:t>
            </a:r>
            <a:r>
              <a:rPr lang="tr-TR" dirty="0" smtClean="0"/>
              <a:t>geçerlidir. </a:t>
            </a:r>
            <a:endParaRPr lang="tr-TR" dirty="0"/>
          </a:p>
          <a:p>
            <a:r>
              <a:rPr lang="tr-TR" dirty="0"/>
              <a:t>Hak ehliyetine sahip olmanın tek </a:t>
            </a:r>
            <a:r>
              <a:rPr lang="tr-TR" dirty="0" smtClean="0"/>
              <a:t>koşulu, gerçek kişilerde sağ̆ </a:t>
            </a:r>
            <a:r>
              <a:rPr lang="tr-TR" dirty="0"/>
              <a:t>ve tam </a:t>
            </a:r>
            <a:r>
              <a:rPr lang="tr-TR" dirty="0" smtClean="0"/>
              <a:t>doğum, tüzel kişilerde </a:t>
            </a:r>
            <a:r>
              <a:rPr lang="tr-TR" dirty="0"/>
              <a:t>ise kanunun </a:t>
            </a:r>
            <a:r>
              <a:rPr lang="tr-TR" dirty="0" smtClean="0"/>
              <a:t>öngördüğü şekilde kurulmuş̧ </a:t>
            </a:r>
            <a:r>
              <a:rPr lang="tr-TR" dirty="0"/>
              <a:t>olmaktır. Hak ehliyetine sahip olmada bunun </a:t>
            </a:r>
            <a:r>
              <a:rPr lang="tr-TR" dirty="0" smtClean="0"/>
              <a:t>dışında hiçbir şart </a:t>
            </a:r>
            <a:r>
              <a:rPr lang="tr-TR" dirty="0"/>
              <a:t>aranmaz. </a:t>
            </a:r>
          </a:p>
        </p:txBody>
      </p:sp>
    </p:spTree>
    <p:extLst>
      <p:ext uri="{BB962C8B-B14F-4D97-AF65-F5344CB8AC3E}">
        <p14:creationId xmlns:p14="http://schemas.microsoft.com/office/powerpoint/2010/main" val="58412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96620" y="437846"/>
            <a:ext cx="8534400" cy="1507067"/>
          </a:xfrm>
        </p:spPr>
        <p:txBody>
          <a:bodyPr/>
          <a:lstStyle/>
          <a:p>
            <a:r>
              <a:rPr lang="tr-TR" dirty="0" smtClean="0"/>
              <a:t>Hak ehliyeti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346649"/>
            <a:ext cx="8534400" cy="3615267"/>
          </a:xfrm>
        </p:spPr>
        <p:txBody>
          <a:bodyPr/>
          <a:lstStyle/>
          <a:p>
            <a:r>
              <a:rPr lang="tr-TR" dirty="0"/>
              <a:t>Hak ehliyeti bakımından </a:t>
            </a:r>
            <a:r>
              <a:rPr lang="tr-TR" dirty="0" smtClean="0"/>
              <a:t>eşitlik, özel </a:t>
            </a:r>
            <a:r>
              <a:rPr lang="tr-TR" dirty="0"/>
              <a:t>haklar </a:t>
            </a:r>
            <a:r>
              <a:rPr lang="tr-TR" dirty="0" smtClean="0"/>
              <a:t>için geçerli </a:t>
            </a:r>
            <a:r>
              <a:rPr lang="tr-TR" dirty="0"/>
              <a:t>olup kamu haklarında </a:t>
            </a:r>
            <a:r>
              <a:rPr lang="tr-TR" dirty="0" smtClean="0"/>
              <a:t>geçerli değildir. </a:t>
            </a:r>
            <a:r>
              <a:rPr lang="tr-TR" dirty="0"/>
              <a:t>Kamusal haklardan yararlanmada </a:t>
            </a:r>
            <a:r>
              <a:rPr lang="tr-TR" dirty="0" smtClean="0"/>
              <a:t>eşitlik </a:t>
            </a:r>
            <a:r>
              <a:rPr lang="tr-TR" dirty="0"/>
              <a:t>yoktur. </a:t>
            </a:r>
            <a:r>
              <a:rPr lang="tr-TR" dirty="0" smtClean="0"/>
              <a:t>Örneğin, seçme </a:t>
            </a:r>
            <a:r>
              <a:rPr lang="tr-TR" dirty="0"/>
              <a:t>ve </a:t>
            </a:r>
            <a:r>
              <a:rPr lang="tr-TR" dirty="0" smtClean="0"/>
              <a:t>seçilme </a:t>
            </a:r>
            <a:r>
              <a:rPr lang="tr-TR" dirty="0"/>
              <a:t>hakkı </a:t>
            </a:r>
            <a:r>
              <a:rPr lang="tr-TR" dirty="0" smtClean="0"/>
              <a:t>için kişinin Türk </a:t>
            </a:r>
            <a:r>
              <a:rPr lang="tr-TR" dirty="0"/>
              <a:t>olması gerekir. </a:t>
            </a:r>
          </a:p>
          <a:p>
            <a:r>
              <a:rPr lang="tr-TR" dirty="0"/>
              <a:t>Ayrıca bazı hakların kullanılması </a:t>
            </a:r>
            <a:r>
              <a:rPr lang="tr-TR" dirty="0" smtClean="0"/>
              <a:t>açısından </a:t>
            </a:r>
            <a:r>
              <a:rPr lang="tr-TR" dirty="0"/>
              <a:t>sınırlamalar </a:t>
            </a:r>
            <a:r>
              <a:rPr lang="tr-TR" dirty="0" smtClean="0"/>
              <a:t>getirilmiştir. Örneğin, kişinin </a:t>
            </a:r>
            <a:r>
              <a:rPr lang="tr-TR" dirty="0"/>
              <a:t>evlenebilmesi </a:t>
            </a:r>
            <a:r>
              <a:rPr lang="tr-TR" dirty="0" smtClean="0"/>
              <a:t>için </a:t>
            </a:r>
            <a:r>
              <a:rPr lang="tr-TR" dirty="0"/>
              <a:t>18 </a:t>
            </a:r>
            <a:r>
              <a:rPr lang="tr-TR" dirty="0" smtClean="0"/>
              <a:t>yaşını </a:t>
            </a:r>
            <a:r>
              <a:rPr lang="tr-TR" dirty="0"/>
              <a:t>bitirmesi gerekir. Aynı ş</a:t>
            </a:r>
            <a:r>
              <a:rPr lang="tr-TR" dirty="0" smtClean="0"/>
              <a:t>eklide </a:t>
            </a:r>
            <a:r>
              <a:rPr lang="tr-TR" dirty="0"/>
              <a:t>15 </a:t>
            </a:r>
            <a:r>
              <a:rPr lang="tr-TR" dirty="0" smtClean="0"/>
              <a:t>yaşını </a:t>
            </a:r>
            <a:r>
              <a:rPr lang="tr-TR" dirty="0"/>
              <a:t>doldurmayan </a:t>
            </a:r>
            <a:r>
              <a:rPr lang="tr-TR" dirty="0" smtClean="0"/>
              <a:t>kişi </a:t>
            </a:r>
            <a:r>
              <a:rPr lang="tr-TR" dirty="0"/>
              <a:t>mahkeme kararıyla ergin kılınma talebinde bulunamaz. </a:t>
            </a:r>
          </a:p>
        </p:txBody>
      </p:sp>
    </p:spTree>
    <p:extLst>
      <p:ext uri="{BB962C8B-B14F-4D97-AF65-F5344CB8AC3E}">
        <p14:creationId xmlns:p14="http://schemas.microsoft.com/office/powerpoint/2010/main" val="2015551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Fiil ehliyeti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70583"/>
            <a:ext cx="8534400" cy="3615267"/>
          </a:xfrm>
        </p:spPr>
        <p:txBody>
          <a:bodyPr/>
          <a:lstStyle/>
          <a:p>
            <a:r>
              <a:rPr lang="tr-TR" dirty="0"/>
              <a:t>Fiil ehliyeti, bir </a:t>
            </a:r>
            <a:r>
              <a:rPr lang="tr-TR" dirty="0" smtClean="0"/>
              <a:t>kişinin </a:t>
            </a:r>
            <a:r>
              <a:rPr lang="tr-TR" dirty="0"/>
              <a:t>bizzat kendi fiil ve </a:t>
            </a:r>
            <a:r>
              <a:rPr lang="tr-TR" dirty="0" smtClean="0"/>
              <a:t>işlemleriyle </a:t>
            </a:r>
            <a:r>
              <a:rPr lang="tr-TR" dirty="0"/>
              <a:t>kendi lehine hak ve aleyhine </a:t>
            </a:r>
            <a:r>
              <a:rPr lang="tr-TR" dirty="0" smtClean="0"/>
              <a:t>borç̧ </a:t>
            </a:r>
            <a:r>
              <a:rPr lang="tr-TR" dirty="0"/>
              <a:t>yaratabilme ehliyetidir. Bu ehliyet, hukuka uygun eylem ve </a:t>
            </a:r>
            <a:r>
              <a:rPr lang="tr-TR" dirty="0" smtClean="0"/>
              <a:t>işlemler </a:t>
            </a:r>
            <a:r>
              <a:rPr lang="tr-TR" dirty="0"/>
              <a:t>yapabilmeyi ve hukuka aykırı eylemlerden de sorumlu tutulmayı gerektirir. </a:t>
            </a:r>
          </a:p>
          <a:p>
            <a:r>
              <a:rPr lang="tr-TR" dirty="0"/>
              <a:t>Haklardan yararlanma konusunda yani hak ehliyetinde </a:t>
            </a:r>
            <a:r>
              <a:rPr lang="tr-TR" dirty="0" smtClean="0"/>
              <a:t>bütün kişiler eşit olduğu </a:t>
            </a:r>
            <a:r>
              <a:rPr lang="tr-TR" dirty="0"/>
              <a:t>halde, fiil ehliyetinden istifade etmek bazı </a:t>
            </a:r>
            <a:r>
              <a:rPr lang="tr-TR" dirty="0" smtClean="0"/>
              <a:t>koşullara bağlı tutulmuştur.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522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smtClean="0"/>
              <a:t>Fiil ehliyeti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2604" y="2234682"/>
            <a:ext cx="8534400" cy="3615267"/>
          </a:xfrm>
        </p:spPr>
        <p:txBody>
          <a:bodyPr/>
          <a:lstStyle/>
          <a:p>
            <a:r>
              <a:rPr lang="tr-TR" dirty="0"/>
              <a:t>T</a:t>
            </a:r>
            <a:r>
              <a:rPr lang="tr-TR" dirty="0" smtClean="0"/>
              <a:t>MK</a:t>
            </a:r>
            <a:r>
              <a:rPr lang="tr-TR" dirty="0"/>
              <a:t>. m. 10’a </a:t>
            </a:r>
            <a:r>
              <a:rPr lang="tr-TR" dirty="0" smtClean="0"/>
              <a:t>göre, </a:t>
            </a:r>
            <a:r>
              <a:rPr lang="tr-TR" dirty="0"/>
              <a:t>“Ayırt etme </a:t>
            </a:r>
            <a:r>
              <a:rPr lang="tr-TR" dirty="0" smtClean="0"/>
              <a:t>gücüne </a:t>
            </a:r>
            <a:r>
              <a:rPr lang="tr-TR" dirty="0"/>
              <a:t>sahip ve kısıtlı olmayan her ergin </a:t>
            </a:r>
            <a:r>
              <a:rPr lang="tr-TR" dirty="0" smtClean="0"/>
              <a:t>kişinin </a:t>
            </a:r>
            <a:r>
              <a:rPr lang="tr-TR" dirty="0"/>
              <a:t>fiil ehliyeti vardır”. </a:t>
            </a:r>
          </a:p>
          <a:p>
            <a:r>
              <a:rPr lang="tr-TR" dirty="0"/>
              <a:t>Ancak fiil ehliyetinin </a:t>
            </a:r>
            <a:r>
              <a:rPr lang="tr-TR" dirty="0" smtClean="0"/>
              <a:t>şartlarını </a:t>
            </a:r>
            <a:r>
              <a:rPr lang="tr-TR" dirty="0"/>
              <a:t>tespit ederken MK. m. 14’ün de </a:t>
            </a:r>
            <a:r>
              <a:rPr lang="tr-TR" dirty="0" smtClean="0"/>
              <a:t>göz önünde </a:t>
            </a:r>
            <a:r>
              <a:rPr lang="tr-TR" dirty="0"/>
              <a:t>bulundurulması gerekir. </a:t>
            </a:r>
            <a:r>
              <a:rPr lang="tr-TR" dirty="0" smtClean="0"/>
              <a:t>Söz </a:t>
            </a:r>
            <a:r>
              <a:rPr lang="tr-TR" dirty="0"/>
              <a:t>konusu </a:t>
            </a:r>
            <a:r>
              <a:rPr lang="tr-TR" dirty="0" smtClean="0"/>
              <a:t>hükme göre, </a:t>
            </a:r>
            <a:r>
              <a:rPr lang="tr-TR" dirty="0"/>
              <a:t>“ Ayırt etme </a:t>
            </a:r>
            <a:r>
              <a:rPr lang="tr-TR" dirty="0" smtClean="0"/>
              <a:t>gücü̈ </a:t>
            </a:r>
            <a:r>
              <a:rPr lang="tr-TR" dirty="0"/>
              <a:t>bulunmayanların, </a:t>
            </a:r>
            <a:r>
              <a:rPr lang="tr-TR" dirty="0" smtClean="0"/>
              <a:t>küçüklerin </a:t>
            </a:r>
            <a:r>
              <a:rPr lang="tr-TR" dirty="0"/>
              <a:t>ve kısıtlıların fiil ehliyeti yoktur”. </a:t>
            </a:r>
          </a:p>
          <a:p>
            <a:r>
              <a:rPr lang="tr-TR" dirty="0"/>
              <a:t>Hal </a:t>
            </a:r>
            <a:r>
              <a:rPr lang="tr-TR" dirty="0" smtClean="0"/>
              <a:t>böyle </a:t>
            </a:r>
            <a:r>
              <a:rPr lang="tr-TR" dirty="0"/>
              <a:t>olunca fiil ehliyetinin iki olumlu ve bir olumsuz </a:t>
            </a:r>
            <a:r>
              <a:rPr lang="tr-TR" dirty="0" smtClean="0"/>
              <a:t>şartı </a:t>
            </a:r>
            <a:r>
              <a:rPr lang="tr-TR" dirty="0"/>
              <a:t>bulunmaktadır. Bunlardan ayırt etme </a:t>
            </a:r>
            <a:r>
              <a:rPr lang="tr-TR" dirty="0" smtClean="0"/>
              <a:t>gücüne </a:t>
            </a:r>
            <a:r>
              <a:rPr lang="tr-TR" dirty="0"/>
              <a:t>sahip olmak ve ergin olmak olumlu </a:t>
            </a:r>
            <a:r>
              <a:rPr lang="tr-TR" dirty="0" smtClean="0"/>
              <a:t>şartları; </a:t>
            </a:r>
            <a:r>
              <a:rPr lang="tr-TR" dirty="0"/>
              <a:t>kısıtlı olmamak ise olumsuz </a:t>
            </a:r>
            <a:r>
              <a:rPr lang="tr-TR" dirty="0" smtClean="0"/>
              <a:t>şartı oluşturmaktadır.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8526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1"/>
            <a:ext cx="8534400" cy="1507067"/>
          </a:xfrm>
        </p:spPr>
        <p:txBody>
          <a:bodyPr/>
          <a:lstStyle/>
          <a:p>
            <a:r>
              <a:rPr lang="tr-TR" dirty="0" smtClean="0"/>
              <a:t>Fiil ehliyetinin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402632"/>
            <a:ext cx="8534400" cy="3615267"/>
          </a:xfrm>
        </p:spPr>
        <p:txBody>
          <a:bodyPr/>
          <a:lstStyle/>
          <a:p>
            <a:r>
              <a:rPr lang="tr-TR" dirty="0" smtClean="0"/>
              <a:t>Ergin olmak</a:t>
            </a:r>
          </a:p>
          <a:p>
            <a:r>
              <a:rPr lang="tr-TR" dirty="0" smtClean="0"/>
              <a:t>Ayırt etme gücüne sahip olmak</a:t>
            </a:r>
          </a:p>
          <a:p>
            <a:r>
              <a:rPr lang="tr-TR" dirty="0" smtClean="0"/>
              <a:t>Kısıtlı olmamak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2736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1"/>
            <a:ext cx="8534400" cy="1507067"/>
          </a:xfrm>
        </p:spPr>
        <p:txBody>
          <a:bodyPr/>
          <a:lstStyle/>
          <a:p>
            <a:r>
              <a:rPr lang="tr-TR" smtClean="0"/>
              <a:t>KİŞİLERİN EHLİYETLERİNE GÖRE TASNİFİ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1547446"/>
            <a:ext cx="8534400" cy="4526439"/>
          </a:xfrm>
        </p:spPr>
        <p:txBody>
          <a:bodyPr>
            <a:normAutofit fontScale="62500" lnSpcReduction="20000"/>
          </a:bodyPr>
          <a:lstStyle/>
          <a:p>
            <a:r>
              <a:rPr lang="tr-TR" dirty="0"/>
              <a:t>Fiil ehliyeti </a:t>
            </a:r>
            <a:r>
              <a:rPr lang="tr-TR" dirty="0" smtClean="0"/>
              <a:t>şartlarındaki </a:t>
            </a:r>
            <a:r>
              <a:rPr lang="tr-TR" dirty="0"/>
              <a:t>eksiklikler, </a:t>
            </a:r>
            <a:r>
              <a:rPr lang="tr-TR" dirty="0" smtClean="0"/>
              <a:t>kişiyi </a:t>
            </a:r>
            <a:r>
              <a:rPr lang="tr-TR" dirty="0"/>
              <a:t>ehliyetsiz kılmaktadır. Ancak, </a:t>
            </a:r>
            <a:r>
              <a:rPr lang="tr-TR" dirty="0" smtClean="0"/>
              <a:t>söz </a:t>
            </a:r>
            <a:r>
              <a:rPr lang="tr-TR" dirty="0"/>
              <a:t>konusu </a:t>
            </a:r>
            <a:r>
              <a:rPr lang="tr-TR" dirty="0" smtClean="0"/>
              <a:t>şartlardaki </a:t>
            </a:r>
            <a:r>
              <a:rPr lang="tr-TR" dirty="0"/>
              <a:t>eksikliklerin hepsi aynı sonucu </a:t>
            </a:r>
            <a:r>
              <a:rPr lang="tr-TR" dirty="0" smtClean="0"/>
              <a:t>doğurmazlar. İşte </a:t>
            </a:r>
            <a:r>
              <a:rPr lang="tr-TR" dirty="0"/>
              <a:t>bu </a:t>
            </a:r>
            <a:r>
              <a:rPr lang="tr-TR" dirty="0" smtClean="0"/>
              <a:t>şartlara göre kişiler, Tam </a:t>
            </a:r>
            <a:r>
              <a:rPr lang="tr-TR" dirty="0"/>
              <a:t>Ehliyetliler-Sınırlı Ehliyetliler-Tam Ehliyetsizler-Sınırlı Ehliyetsizler olmak </a:t>
            </a:r>
            <a:r>
              <a:rPr lang="tr-TR" dirty="0" smtClean="0"/>
              <a:t>üzere dört </a:t>
            </a:r>
            <a:r>
              <a:rPr lang="tr-TR" dirty="0"/>
              <a:t>gruba ayrılırlar. </a:t>
            </a:r>
          </a:p>
          <a:p>
            <a:r>
              <a:rPr lang="tr-TR" dirty="0"/>
              <a:t>Tam Ehliyetliler : Bunlar Tam ehliyetliler fiil ehliyetinin </a:t>
            </a:r>
            <a:r>
              <a:rPr lang="tr-TR" dirty="0" smtClean="0"/>
              <a:t>tüm şartlarını </a:t>
            </a:r>
            <a:r>
              <a:rPr lang="tr-TR" dirty="0"/>
              <a:t>yerine getiren </a:t>
            </a:r>
            <a:r>
              <a:rPr lang="tr-TR" dirty="0" smtClean="0"/>
              <a:t>kişilerdir. </a:t>
            </a:r>
            <a:r>
              <a:rPr lang="tr-TR" dirty="0"/>
              <a:t>Yani, ayırt etme </a:t>
            </a:r>
            <a:r>
              <a:rPr lang="tr-TR" dirty="0" smtClean="0"/>
              <a:t>gücüne </a:t>
            </a:r>
            <a:r>
              <a:rPr lang="tr-TR" dirty="0"/>
              <a:t>sahip, ergin olan ve </a:t>
            </a:r>
            <a:r>
              <a:rPr lang="tr-TR" dirty="0" smtClean="0"/>
              <a:t>kısıtlanmamış̧ </a:t>
            </a:r>
            <a:r>
              <a:rPr lang="tr-TR" dirty="0"/>
              <a:t>olan </a:t>
            </a:r>
            <a:r>
              <a:rPr lang="tr-TR" dirty="0" smtClean="0"/>
              <a:t>kişilerdir. </a:t>
            </a:r>
            <a:r>
              <a:rPr lang="tr-TR" dirty="0"/>
              <a:t>Bunlar her </a:t>
            </a:r>
            <a:r>
              <a:rPr lang="tr-TR" dirty="0" smtClean="0"/>
              <a:t>türlü̈ </a:t>
            </a:r>
            <a:r>
              <a:rPr lang="tr-TR" dirty="0"/>
              <a:t>hukukî </a:t>
            </a:r>
            <a:r>
              <a:rPr lang="tr-TR" dirty="0" smtClean="0"/>
              <a:t>işlemi </a:t>
            </a:r>
            <a:r>
              <a:rPr lang="tr-TR" dirty="0"/>
              <a:t>yapabilirler ve hukuka aykırı fiillerinden dolayı da sorumludurlar. </a:t>
            </a:r>
          </a:p>
          <a:p>
            <a:r>
              <a:rPr lang="tr-TR" dirty="0"/>
              <a:t>Sınırlı Ehliyetliler : Kural olarak bu grupta olanların ehliyetleri tamdır. Ancak TMK. m. 429’da sayılan </a:t>
            </a:r>
            <a:r>
              <a:rPr lang="tr-TR" dirty="0" smtClean="0"/>
              <a:t>işlemleri </a:t>
            </a:r>
            <a:r>
              <a:rPr lang="tr-TR" dirty="0"/>
              <a:t>yapabilmeleri </a:t>
            </a:r>
            <a:r>
              <a:rPr lang="tr-TR" dirty="0" smtClean="0"/>
              <a:t>için </a:t>
            </a:r>
            <a:r>
              <a:rPr lang="tr-TR" dirty="0"/>
              <a:t>bu </a:t>
            </a:r>
            <a:r>
              <a:rPr lang="tr-TR" dirty="0" smtClean="0"/>
              <a:t>kişilere </a:t>
            </a:r>
            <a:r>
              <a:rPr lang="tr-TR" dirty="0"/>
              <a:t>yasal </a:t>
            </a:r>
            <a:r>
              <a:rPr lang="tr-TR" dirty="0" smtClean="0"/>
              <a:t>danışman </a:t>
            </a:r>
            <a:r>
              <a:rPr lang="tr-TR" dirty="0"/>
              <a:t>atanmaktadır. </a:t>
            </a:r>
            <a:r>
              <a:rPr lang="tr-TR" dirty="0" smtClean="0"/>
              <a:t>Örneğin, </a:t>
            </a:r>
            <a:r>
              <a:rPr lang="tr-TR" dirty="0"/>
              <a:t>sınırlı ehliyetliler, </a:t>
            </a:r>
            <a:r>
              <a:rPr lang="tr-TR" dirty="0" smtClean="0"/>
              <a:t>bağışlama, </a:t>
            </a:r>
            <a:r>
              <a:rPr lang="tr-TR" dirty="0"/>
              <a:t>kambiyo </a:t>
            </a:r>
            <a:r>
              <a:rPr lang="tr-TR" dirty="0" smtClean="0"/>
              <a:t>taahhüdü̈ </a:t>
            </a:r>
            <a:r>
              <a:rPr lang="tr-TR" dirty="0"/>
              <a:t>altına girme, kefil olma gibi konularda yasal </a:t>
            </a:r>
            <a:r>
              <a:rPr lang="tr-TR" dirty="0" smtClean="0"/>
              <a:t>danışmanlarının </a:t>
            </a:r>
            <a:r>
              <a:rPr lang="tr-TR" dirty="0"/>
              <a:t>muvafakatini almak zorundadırlar. </a:t>
            </a:r>
          </a:p>
          <a:p>
            <a:r>
              <a:rPr lang="tr-TR" dirty="0"/>
              <a:t>Tam Ehliyetsizler :Bunların Tem ehliyetsizlerin fiil ehliyeti tamamen yoktur. </a:t>
            </a:r>
            <a:r>
              <a:rPr lang="tr-TR" dirty="0" smtClean="0"/>
              <a:t>Çünkü̈ </a:t>
            </a:r>
            <a:r>
              <a:rPr lang="tr-TR" dirty="0"/>
              <a:t>bu </a:t>
            </a:r>
            <a:r>
              <a:rPr lang="tr-TR" dirty="0" smtClean="0"/>
              <a:t>kişiler </a:t>
            </a:r>
            <a:r>
              <a:rPr lang="tr-TR" dirty="0"/>
              <a:t>ayırt etme </a:t>
            </a:r>
            <a:r>
              <a:rPr lang="tr-TR" dirty="0" smtClean="0"/>
              <a:t>gücüne </a:t>
            </a:r>
            <a:r>
              <a:rPr lang="tr-TR" dirty="0"/>
              <a:t>sahip </a:t>
            </a:r>
            <a:r>
              <a:rPr lang="tr-TR" dirty="0" smtClean="0"/>
              <a:t>değildirler. Gerçekten </a:t>
            </a:r>
            <a:r>
              <a:rPr lang="tr-TR" dirty="0"/>
              <a:t>de TMK. m. 15’e </a:t>
            </a:r>
            <a:r>
              <a:rPr lang="tr-TR" dirty="0" smtClean="0"/>
              <a:t>göre, kanunda öngörülen </a:t>
            </a:r>
            <a:r>
              <a:rPr lang="tr-TR" dirty="0"/>
              <a:t>istisnalar </a:t>
            </a:r>
            <a:r>
              <a:rPr lang="tr-TR" dirty="0" smtClean="0"/>
              <a:t>hariç̧</a:t>
            </a:r>
            <a:r>
              <a:rPr lang="tr-TR" dirty="0"/>
              <a:t>, ayırt etme </a:t>
            </a:r>
            <a:r>
              <a:rPr lang="tr-TR" dirty="0" smtClean="0"/>
              <a:t>gücüne </a:t>
            </a:r>
            <a:r>
              <a:rPr lang="tr-TR" dirty="0"/>
              <a:t>sahip olmayan </a:t>
            </a:r>
            <a:r>
              <a:rPr lang="tr-TR" dirty="0" smtClean="0"/>
              <a:t>kişinin </a:t>
            </a:r>
            <a:r>
              <a:rPr lang="tr-TR" dirty="0"/>
              <a:t>fiilleri hukukî </a:t>
            </a:r>
            <a:r>
              <a:rPr lang="tr-TR" dirty="0" smtClean="0"/>
              <a:t>sonuç̧ doğurmaz. </a:t>
            </a:r>
            <a:r>
              <a:rPr lang="tr-TR" dirty="0"/>
              <a:t>Bunlar kural olarak haksız fiillerden de sorumlu </a:t>
            </a:r>
            <a:r>
              <a:rPr lang="tr-TR" dirty="0" smtClean="0"/>
              <a:t>değildirler. </a:t>
            </a:r>
            <a:r>
              <a:rPr lang="tr-TR" dirty="0"/>
              <a:t>Bu </a:t>
            </a:r>
            <a:r>
              <a:rPr lang="tr-TR" dirty="0" smtClean="0"/>
              <a:t>kişiler </a:t>
            </a:r>
            <a:r>
              <a:rPr lang="tr-TR" dirty="0"/>
              <a:t>kural olarak </a:t>
            </a:r>
            <a:r>
              <a:rPr lang="tr-TR" dirty="0" smtClean="0"/>
              <a:t>hiçbir </a:t>
            </a:r>
            <a:r>
              <a:rPr lang="tr-TR" dirty="0"/>
              <a:t>hukuki </a:t>
            </a:r>
            <a:r>
              <a:rPr lang="tr-TR" dirty="0" smtClean="0"/>
              <a:t>işlemi </a:t>
            </a:r>
            <a:r>
              <a:rPr lang="tr-TR" dirty="0"/>
              <a:t>yapamadıkları </a:t>
            </a:r>
            <a:r>
              <a:rPr lang="tr-TR" dirty="0" smtClean="0"/>
              <a:t>için </a:t>
            </a:r>
            <a:r>
              <a:rPr lang="tr-TR" dirty="0"/>
              <a:t>onlara yasal temsilci atanır, hukukumuzda iki </a:t>
            </a:r>
            <a:r>
              <a:rPr lang="tr-TR" dirty="0" smtClean="0"/>
              <a:t>tür </a:t>
            </a:r>
            <a:r>
              <a:rPr lang="tr-TR" dirty="0"/>
              <a:t>yasal temsilci vardır, veli ve vasi. Hukuki </a:t>
            </a:r>
            <a:r>
              <a:rPr lang="tr-TR" dirty="0" smtClean="0"/>
              <a:t>işlemler </a:t>
            </a:r>
            <a:r>
              <a:rPr lang="tr-TR" dirty="0"/>
              <a:t>bu yasal temsilci eliyle </a:t>
            </a:r>
            <a:r>
              <a:rPr lang="tr-TR" dirty="0" smtClean="0"/>
              <a:t>yürütülecektir</a:t>
            </a:r>
            <a:r>
              <a:rPr lang="tr-TR" dirty="0"/>
              <a:t>. </a:t>
            </a:r>
          </a:p>
          <a:p>
            <a:r>
              <a:rPr lang="tr-TR" dirty="0"/>
              <a:t>Sınırlı Ehliyetsizler : Sınırlı ehliyetsizler, ayırt etme </a:t>
            </a:r>
            <a:r>
              <a:rPr lang="tr-TR" dirty="0" smtClean="0"/>
              <a:t>gücüne </a:t>
            </a:r>
            <a:r>
              <a:rPr lang="tr-TR" dirty="0"/>
              <a:t>sahip olan </a:t>
            </a:r>
            <a:r>
              <a:rPr lang="tr-TR" dirty="0" smtClean="0"/>
              <a:t>küçükler </a:t>
            </a:r>
            <a:r>
              <a:rPr lang="tr-TR" dirty="0"/>
              <a:t>ile kısıtlı olanlardır. </a:t>
            </a:r>
            <a:r>
              <a:rPr lang="tr-TR" dirty="0" smtClean="0"/>
              <a:t>Diğer </a:t>
            </a:r>
            <a:r>
              <a:rPr lang="tr-TR" dirty="0"/>
              <a:t>bir ifadeyle ayırt etme </a:t>
            </a:r>
            <a:r>
              <a:rPr lang="tr-TR" dirty="0" smtClean="0"/>
              <a:t>gücü̈ </a:t>
            </a:r>
            <a:r>
              <a:rPr lang="tr-TR" dirty="0"/>
              <a:t>bulunan ergin olmayanlar ve ayırt etme </a:t>
            </a:r>
            <a:r>
              <a:rPr lang="tr-TR" dirty="0" smtClean="0"/>
              <a:t>gücü̈ </a:t>
            </a:r>
            <a:r>
              <a:rPr lang="tr-TR" dirty="0"/>
              <a:t>bulunan </a:t>
            </a:r>
            <a:r>
              <a:rPr lang="tr-TR" dirty="0" smtClean="0"/>
              <a:t>kısıtlanmış̧ kişiler </a:t>
            </a:r>
            <a:r>
              <a:rPr lang="tr-TR" dirty="0"/>
              <a:t>bu gruba girer. Kural olarak bunların hukuki </a:t>
            </a:r>
            <a:r>
              <a:rPr lang="tr-TR" dirty="0" smtClean="0"/>
              <a:t>işlem </a:t>
            </a:r>
            <a:r>
              <a:rPr lang="tr-TR" dirty="0"/>
              <a:t>ehliyetleri yoktur. Ancak bazı </a:t>
            </a:r>
            <a:r>
              <a:rPr lang="tr-TR" dirty="0" smtClean="0"/>
              <a:t>işlemleri </a:t>
            </a:r>
            <a:r>
              <a:rPr lang="tr-TR" dirty="0"/>
              <a:t>kendi </a:t>
            </a:r>
            <a:r>
              <a:rPr lang="tr-TR" dirty="0" smtClean="0"/>
              <a:t>başlarına, </a:t>
            </a:r>
            <a:r>
              <a:rPr lang="tr-TR" dirty="0"/>
              <a:t>bazı </a:t>
            </a:r>
            <a:r>
              <a:rPr lang="tr-TR" dirty="0" smtClean="0"/>
              <a:t>işlemleri </a:t>
            </a:r>
            <a:r>
              <a:rPr lang="tr-TR" dirty="0"/>
              <a:t>de temsilcilerinin onayı ile yapabilirler. </a:t>
            </a:r>
            <a:r>
              <a:rPr lang="tr-TR" dirty="0" smtClean="0"/>
              <a:t>Örneğin, </a:t>
            </a:r>
            <a:r>
              <a:rPr lang="tr-TR" dirty="0"/>
              <a:t>sınırlı ehliyetsizler </a:t>
            </a:r>
            <a:r>
              <a:rPr lang="tr-TR" dirty="0" smtClean="0"/>
              <a:t>karşılıksız bağışları </a:t>
            </a:r>
            <a:r>
              <a:rPr lang="tr-TR" dirty="0"/>
              <a:t>kendi </a:t>
            </a:r>
            <a:r>
              <a:rPr lang="tr-TR" dirty="0" smtClean="0"/>
              <a:t>başlarına </a:t>
            </a:r>
            <a:r>
              <a:rPr lang="tr-TR" dirty="0"/>
              <a:t>kabul edebilirler. Buna </a:t>
            </a:r>
            <a:r>
              <a:rPr lang="tr-TR" dirty="0" smtClean="0"/>
              <a:t>karşılık </a:t>
            </a:r>
            <a:r>
              <a:rPr lang="tr-TR" dirty="0"/>
              <a:t>kendilerini </a:t>
            </a:r>
            <a:r>
              <a:rPr lang="tr-TR" dirty="0" smtClean="0"/>
              <a:t>yükümlülük </a:t>
            </a:r>
            <a:r>
              <a:rPr lang="tr-TR" dirty="0"/>
              <a:t>altına sokan </a:t>
            </a:r>
            <a:r>
              <a:rPr lang="tr-TR" dirty="0" smtClean="0"/>
              <a:t>işlemleri </a:t>
            </a:r>
            <a:r>
              <a:rPr lang="tr-TR"/>
              <a:t>kendi </a:t>
            </a:r>
            <a:r>
              <a:rPr lang="tr-TR" smtClean="0"/>
              <a:t>başlarına </a:t>
            </a:r>
            <a:r>
              <a:rPr lang="tr-TR" dirty="0"/>
              <a:t>yapamazlar. Bu </a:t>
            </a:r>
            <a:r>
              <a:rPr lang="tr-TR" dirty="0" smtClean="0"/>
              <a:t>işlemler için </a:t>
            </a:r>
            <a:r>
              <a:rPr lang="tr-TR" dirty="0"/>
              <a:t>yasal temsilcilerinin onayını almak zorundadırlar. Sınırlı ehliyetsizlerin haksız fiil ehliyeti ise tamdır. </a:t>
            </a:r>
            <a:r>
              <a:rPr lang="tr-TR" dirty="0" smtClean="0"/>
              <a:t>Çünkü̈ </a:t>
            </a:r>
            <a:r>
              <a:rPr lang="tr-TR" dirty="0"/>
              <a:t>ayırt etme </a:t>
            </a:r>
            <a:r>
              <a:rPr lang="tr-TR" dirty="0" smtClean="0"/>
              <a:t>güçleri </a:t>
            </a:r>
            <a:r>
              <a:rPr lang="tr-TR" dirty="0"/>
              <a:t>vardır. </a:t>
            </a:r>
          </a:p>
        </p:txBody>
      </p:sp>
    </p:spTree>
    <p:extLst>
      <p:ext uri="{BB962C8B-B14F-4D97-AF65-F5344CB8AC3E}">
        <p14:creationId xmlns:p14="http://schemas.microsoft.com/office/powerpoint/2010/main" val="130791272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21</TotalTime>
  <Words>690</Words>
  <Application>Microsoft Macintosh PowerPoint</Application>
  <PresentationFormat>Geniş Ekran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Sağlık bilimleri fakültesi</vt:lpstr>
      <vt:lpstr>ıx. Bölüm</vt:lpstr>
      <vt:lpstr>EHLİYET</vt:lpstr>
      <vt:lpstr>HAK EHLİYETİ</vt:lpstr>
      <vt:lpstr>Hak ehliyeti</vt:lpstr>
      <vt:lpstr>Fiil ehliyeti</vt:lpstr>
      <vt:lpstr>Fiil ehliyeti </vt:lpstr>
      <vt:lpstr>Fiil ehliyetinin şartları</vt:lpstr>
      <vt:lpstr>KİŞİLERİN EHLİYETLERİNE GÖRE TASNİFİ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4</cp:revision>
  <dcterms:created xsi:type="dcterms:W3CDTF">2018-09-23T14:30:09Z</dcterms:created>
  <dcterms:modified xsi:type="dcterms:W3CDTF">2018-09-24T07:44:40Z</dcterms:modified>
</cp:coreProperties>
</file>