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sldIdLst>
    <p:sldId id="256" r:id="rId3"/>
    <p:sldId id="278" r:id="rId4"/>
    <p:sldId id="269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Yuvarlatılmış Dikdörtgen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Yuvarlatılmış Dikdörtgen 9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Başlık 4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Alt Başlık 19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Veri Yer Tutucusu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807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270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9364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891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763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2834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283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42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2323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5537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083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Yuvarlatılmış Dikdörtgen 13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Yuvarlatılmış Dikdörtgen 10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Yuvarlatılmış Dikdörtgen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Yuvarlatılmış Dikdörtgen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Tek Köşesi Yuvarlatılmış Dikdörtgen 10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Yuvarlatılmış Dikdörtgen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Yuvarlatılmış Dikdörtgen 8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Başlık Yer Tutucusu 12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18" name="Altbilgi Yer Tutucusu 17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487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mmf2.ogu.edu.tr/atopc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13113" y="407968"/>
            <a:ext cx="9144000" cy="2387600"/>
          </a:xfrm>
        </p:spPr>
        <p:txBody>
          <a:bodyPr/>
          <a:lstStyle/>
          <a:p>
            <a:r>
              <a:rPr lang="tr-TR" dirty="0" smtClean="0"/>
              <a:t>BETONARME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28768"/>
          </a:xfrm>
        </p:spPr>
        <p:txBody>
          <a:bodyPr>
            <a:normAutofit lnSpcReduction="10000"/>
          </a:bodyPr>
          <a:lstStyle/>
          <a:p>
            <a:pPr marL="0"/>
            <a:endParaRPr lang="tr-TR" dirty="0" smtClean="0"/>
          </a:p>
          <a:p>
            <a:pPr marL="0"/>
            <a:r>
              <a:rPr lang="tr-TR" dirty="0" smtClean="0"/>
              <a:t>12.</a:t>
            </a:r>
            <a:r>
              <a:rPr lang="tr-TR" dirty="0" smtClean="0"/>
              <a:t>HAFTA</a:t>
            </a:r>
            <a:endParaRPr lang="tr-TR" dirty="0" smtClean="0"/>
          </a:p>
        </p:txBody>
      </p:sp>
      <p:sp>
        <p:nvSpPr>
          <p:cNvPr id="4" name="Alt Başlık 2"/>
          <p:cNvSpPr txBox="1">
            <a:spLocks/>
          </p:cNvSpPr>
          <p:nvPr/>
        </p:nvSpPr>
        <p:spPr>
          <a:xfrm>
            <a:off x="718457" y="4381423"/>
            <a:ext cx="10918372" cy="1655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 smtClean="0"/>
          </a:p>
          <a:p>
            <a:r>
              <a:rPr lang="tr-TR" sz="3100" dirty="0" smtClean="0"/>
              <a:t>Doç. Dr. Havva Eylem POLAT</a:t>
            </a:r>
          </a:p>
          <a:p>
            <a:endParaRPr lang="tr-TR" sz="3100" dirty="0" smtClean="0"/>
          </a:p>
          <a:p>
            <a:r>
              <a:rPr lang="tr-TR" sz="1400" dirty="0" smtClean="0"/>
              <a:t>ANKARA ÜNİVERSİTESİ ZİRAAT FAKÜLTESİ TARIMSAL YAPILAR VE SULAMA BÖLÜMÜ, 2019-2020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41690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996560"/>
            <a:ext cx="5761546" cy="3255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132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77086" y="530225"/>
            <a:ext cx="4698152" cy="418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4373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854070"/>
            <a:ext cx="5761546" cy="354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0616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57117" y="530225"/>
            <a:ext cx="5338090" cy="418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8325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858642"/>
            <a:ext cx="5761546" cy="353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524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PROGRAMI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0487" y="1436915"/>
            <a:ext cx="10972800" cy="4702628"/>
          </a:xfrm>
        </p:spPr>
        <p:txBody>
          <a:bodyPr>
            <a:noAutofit/>
          </a:bodyPr>
          <a:lstStyle/>
          <a:p>
            <a:pPr algn="just"/>
            <a:r>
              <a:rPr lang="tr-TR" sz="1800" b="1" dirty="0" smtClean="0">
                <a:solidFill>
                  <a:srgbClr val="111111"/>
                </a:solidFill>
              </a:rPr>
              <a:t>1. </a:t>
            </a:r>
            <a:r>
              <a:rPr lang="tr-TR" sz="1800" b="1" dirty="0">
                <a:solidFill>
                  <a:srgbClr val="111111"/>
                </a:solidFill>
              </a:rPr>
              <a:t>H</a:t>
            </a:r>
            <a:r>
              <a:rPr lang="tr-TR" sz="1800" b="1" dirty="0" smtClean="0">
                <a:solidFill>
                  <a:srgbClr val="111111"/>
                </a:solidFill>
              </a:rPr>
              <a:t>afta - Giriş, temel kavramlar, şartname ve yönetmelikler 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2.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Beton, özellikleri, sınıfları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3.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Çelik, özellikleri, sınıfları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4. </a:t>
            </a:r>
            <a:r>
              <a:rPr lang="tr-TR" sz="1800" dirty="0">
                <a:solidFill>
                  <a:srgbClr val="111111"/>
                </a:solidFill>
              </a:rPr>
              <a:t>Hafta -Yapıya etkiyen yükler, yük analizi</a:t>
            </a:r>
            <a:endParaRPr lang="en-US" sz="1800" dirty="0">
              <a:solidFill>
                <a:srgbClr val="111111"/>
              </a:solidFill>
            </a:endParaRPr>
          </a:p>
          <a:p>
            <a:pPr lvl="0" algn="just"/>
            <a:r>
              <a:rPr lang="tr-TR" sz="1800" dirty="0" smtClean="0">
                <a:solidFill>
                  <a:srgbClr val="111111"/>
                </a:solidFill>
              </a:rPr>
              <a:t>5. </a:t>
            </a:r>
            <a:r>
              <a:rPr lang="tr-TR" sz="1800" dirty="0">
                <a:solidFill>
                  <a:srgbClr val="111111"/>
                </a:solidFill>
              </a:rPr>
              <a:t>Hafta </a:t>
            </a:r>
            <a:r>
              <a:rPr lang="tr-TR" sz="1800" dirty="0" smtClean="0">
                <a:solidFill>
                  <a:srgbClr val="111111"/>
                </a:solidFill>
              </a:rPr>
              <a:t>– Hesap ilkeleri - </a:t>
            </a:r>
            <a:r>
              <a:rPr lang="en-US" sz="1800" dirty="0" err="1" smtClean="0">
                <a:solidFill>
                  <a:srgbClr val="111111"/>
                </a:solidFill>
              </a:rPr>
              <a:t>Taşıyıcı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sistem</a:t>
            </a:r>
            <a:r>
              <a:rPr lang="en-US" sz="1800" dirty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seçimi</a:t>
            </a:r>
            <a:endParaRPr lang="tr-TR" sz="1800" dirty="0">
              <a:solidFill>
                <a:srgbClr val="111111"/>
              </a:solidFill>
            </a:endParaRPr>
          </a:p>
          <a:p>
            <a:pPr lvl="0" algn="just"/>
            <a:r>
              <a:rPr lang="tr-TR" sz="1800" dirty="0">
                <a:solidFill>
                  <a:srgbClr val="111111"/>
                </a:solidFill>
              </a:rPr>
              <a:t>6</a:t>
            </a:r>
            <a:r>
              <a:rPr lang="tr-TR" sz="1800" dirty="0" smtClean="0">
                <a:solidFill>
                  <a:srgbClr val="111111"/>
                </a:solidFill>
              </a:rPr>
              <a:t>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Kolonlar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sınır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değerler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boyutlandırma</a:t>
            </a:r>
            <a:r>
              <a:rPr lang="tr-TR" sz="1800" dirty="0">
                <a:solidFill>
                  <a:srgbClr val="111111"/>
                </a:solidFill>
              </a:rPr>
              <a:t> </a:t>
            </a:r>
            <a:endParaRPr lang="tr-TR" sz="1800" dirty="0" smtClean="0">
              <a:solidFill>
                <a:srgbClr val="111111"/>
              </a:solidFill>
            </a:endParaRPr>
          </a:p>
          <a:p>
            <a:pPr lvl="0" algn="just"/>
            <a:r>
              <a:rPr lang="tr-TR" sz="1800" dirty="0">
                <a:solidFill>
                  <a:srgbClr val="111111"/>
                </a:solidFill>
              </a:rPr>
              <a:t>7</a:t>
            </a:r>
            <a:r>
              <a:rPr lang="tr-TR" sz="1800" dirty="0" smtClean="0">
                <a:solidFill>
                  <a:srgbClr val="111111"/>
                </a:solidFill>
              </a:rPr>
              <a:t>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Kolonlar, örnekler ve soru çözümleri</a:t>
            </a:r>
          </a:p>
          <a:p>
            <a:pPr algn="just"/>
            <a:r>
              <a:rPr lang="tr-TR" sz="1800" dirty="0">
                <a:solidFill>
                  <a:srgbClr val="111111"/>
                </a:solidFill>
              </a:rPr>
              <a:t>8</a:t>
            </a:r>
            <a:r>
              <a:rPr lang="tr-TR" sz="1800" dirty="0" smtClean="0">
                <a:solidFill>
                  <a:srgbClr val="111111"/>
                </a:solidFill>
              </a:rPr>
              <a:t>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Kirişler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sınır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değerler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boyutlandırma</a:t>
            </a:r>
            <a:endParaRPr lang="tr-TR" sz="1800" dirty="0" smtClean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9. Hafta - </a:t>
            </a:r>
            <a:r>
              <a:rPr lang="tr-TR" sz="1800" dirty="0">
                <a:solidFill>
                  <a:srgbClr val="111111"/>
                </a:solidFill>
              </a:rPr>
              <a:t>Kirişler, çift </a:t>
            </a:r>
            <a:r>
              <a:rPr lang="tr-TR" sz="1800" dirty="0" smtClean="0">
                <a:solidFill>
                  <a:srgbClr val="111111"/>
                </a:solidFill>
              </a:rPr>
              <a:t>donatılı kirişler, örnekler ve soru çözümleri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10. </a:t>
            </a:r>
            <a:r>
              <a:rPr lang="tr-TR" sz="1800" dirty="0">
                <a:solidFill>
                  <a:srgbClr val="111111"/>
                </a:solidFill>
              </a:rPr>
              <a:t>Hafta </a:t>
            </a:r>
            <a:r>
              <a:rPr lang="tr-TR" sz="1800" dirty="0" smtClean="0">
                <a:solidFill>
                  <a:srgbClr val="111111"/>
                </a:solidFill>
              </a:rPr>
              <a:t>- Kirişler, tablalı kirişler, örnekler ve soru çözümleri</a:t>
            </a:r>
            <a:endParaRPr lang="en-US" sz="1800" dirty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11.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Döşemeler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>
                <a:solidFill>
                  <a:srgbClr val="111111"/>
                </a:solidFill>
              </a:rPr>
              <a:t>döşeme</a:t>
            </a:r>
            <a:r>
              <a:rPr lang="en-US" sz="1800" dirty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tipleri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sınır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 smtClean="0">
                <a:solidFill>
                  <a:srgbClr val="111111"/>
                </a:solidFill>
              </a:rPr>
              <a:t>değerler</a:t>
            </a:r>
            <a:endParaRPr lang="tr-TR" sz="1800" dirty="0" smtClean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12.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Döşemeler, örnekler ve soru çözümleri</a:t>
            </a:r>
            <a:endParaRPr lang="en-US" sz="1800" dirty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13.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Temeller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>
                <a:solidFill>
                  <a:srgbClr val="111111"/>
                </a:solidFill>
              </a:rPr>
              <a:t>temel</a:t>
            </a:r>
            <a:r>
              <a:rPr lang="en-US" sz="1800" dirty="0">
                <a:solidFill>
                  <a:srgbClr val="111111"/>
                </a:solidFill>
              </a:rPr>
              <a:t> </a:t>
            </a:r>
            <a:r>
              <a:rPr lang="en-US" sz="1800" dirty="0" err="1" smtClean="0">
                <a:solidFill>
                  <a:srgbClr val="111111"/>
                </a:solidFill>
              </a:rPr>
              <a:t>tipleri</a:t>
            </a:r>
            <a:endParaRPr lang="tr-TR" sz="1800" dirty="0" smtClean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14.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Temeller, örnekler ve soru çözümleri</a:t>
            </a:r>
          </a:p>
        </p:txBody>
      </p:sp>
    </p:spTree>
    <p:extLst>
      <p:ext uri="{BB962C8B-B14F-4D97-AF65-F5344CB8AC3E}">
        <p14:creationId xmlns:p14="http://schemas.microsoft.com/office/powerpoint/2010/main" val="396185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29046" y="400595"/>
            <a:ext cx="10911840" cy="1051560"/>
          </a:xfrm>
        </p:spPr>
        <p:txBody>
          <a:bodyPr>
            <a:normAutofit fontScale="90000"/>
          </a:bodyPr>
          <a:lstStyle/>
          <a:p>
            <a:pPr algn="r"/>
            <a:r>
              <a:rPr lang="tr-TR" dirty="0" smtClean="0"/>
              <a:t>         ***DERSTE KULLANILACAK KAYNAKLAR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2588" y="1749552"/>
            <a:ext cx="10911840" cy="4187952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>
                <a:solidFill>
                  <a:srgbClr val="111111"/>
                </a:solidFill>
              </a:rPr>
              <a:t>Ersoy</a:t>
            </a:r>
            <a:r>
              <a:rPr lang="en-US" sz="2800" dirty="0">
                <a:solidFill>
                  <a:srgbClr val="111111"/>
                </a:solidFill>
              </a:rPr>
              <a:t>, U., </a:t>
            </a:r>
            <a:r>
              <a:rPr lang="en-US" sz="2800" dirty="0" err="1">
                <a:solidFill>
                  <a:srgbClr val="111111"/>
                </a:solidFill>
              </a:rPr>
              <a:t>Özcebe</a:t>
            </a:r>
            <a:r>
              <a:rPr lang="en-US" sz="2800" dirty="0">
                <a:solidFill>
                  <a:srgbClr val="111111"/>
                </a:solidFill>
              </a:rPr>
              <a:t>, G. (2016). </a:t>
            </a:r>
            <a:r>
              <a:rPr lang="en-US" sz="2800" dirty="0" err="1">
                <a:solidFill>
                  <a:srgbClr val="111111"/>
                </a:solidFill>
              </a:rPr>
              <a:t>Betonarme</a:t>
            </a:r>
            <a:r>
              <a:rPr lang="en-US" sz="2800" dirty="0">
                <a:solidFill>
                  <a:srgbClr val="111111"/>
                </a:solidFill>
              </a:rPr>
              <a:t>, </a:t>
            </a:r>
            <a:r>
              <a:rPr lang="en-US" sz="2800" dirty="0" err="1">
                <a:solidFill>
                  <a:srgbClr val="111111"/>
                </a:solidFill>
              </a:rPr>
              <a:t>Evrim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Yayınevi</a:t>
            </a:r>
            <a:r>
              <a:rPr lang="en-US" sz="2800" dirty="0">
                <a:solidFill>
                  <a:srgbClr val="111111"/>
                </a:solidFill>
              </a:rPr>
              <a:t>, İstanbul</a:t>
            </a:r>
            <a:r>
              <a:rPr lang="en-US" sz="2800" dirty="0" smtClean="0">
                <a:solidFill>
                  <a:srgbClr val="111111"/>
                </a:solidFill>
              </a:rPr>
              <a:t>.</a:t>
            </a:r>
            <a:endParaRPr lang="tr-TR" sz="2800" dirty="0" smtClean="0">
              <a:solidFill>
                <a:srgbClr val="111111"/>
              </a:solidFill>
            </a:endParaRPr>
          </a:p>
          <a:p>
            <a:pPr algn="just"/>
            <a:r>
              <a:rPr lang="en-US" sz="2800" dirty="0" err="1">
                <a:solidFill>
                  <a:srgbClr val="111111"/>
                </a:solidFill>
              </a:rPr>
              <a:t>Doğangün</a:t>
            </a:r>
            <a:r>
              <a:rPr lang="en-US" sz="2800" dirty="0">
                <a:solidFill>
                  <a:srgbClr val="111111"/>
                </a:solidFill>
              </a:rPr>
              <a:t>, A. (2016). </a:t>
            </a:r>
            <a:r>
              <a:rPr lang="en-US" sz="2800" dirty="0" err="1">
                <a:solidFill>
                  <a:srgbClr val="111111"/>
                </a:solidFill>
              </a:rPr>
              <a:t>Betonarme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Yapıların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Hesap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ve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Tasarımı</a:t>
            </a:r>
            <a:r>
              <a:rPr lang="en-US" sz="2800" dirty="0">
                <a:solidFill>
                  <a:srgbClr val="111111"/>
                </a:solidFill>
              </a:rPr>
              <a:t>, </a:t>
            </a:r>
            <a:r>
              <a:rPr lang="en-US" sz="2800" dirty="0" err="1">
                <a:solidFill>
                  <a:srgbClr val="111111"/>
                </a:solidFill>
              </a:rPr>
              <a:t>Birsen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Yayınevi</a:t>
            </a:r>
            <a:r>
              <a:rPr lang="en-US" sz="2800" dirty="0">
                <a:solidFill>
                  <a:srgbClr val="111111"/>
                </a:solidFill>
              </a:rPr>
              <a:t>, </a:t>
            </a:r>
            <a:r>
              <a:rPr lang="en-US" sz="2800" dirty="0" smtClean="0">
                <a:solidFill>
                  <a:srgbClr val="111111"/>
                </a:solidFill>
              </a:rPr>
              <a:t>İstanbul</a:t>
            </a:r>
            <a:endParaRPr lang="tr-TR" sz="2800" dirty="0" smtClean="0">
              <a:solidFill>
                <a:srgbClr val="111111"/>
              </a:solidFill>
            </a:endParaRPr>
          </a:p>
          <a:p>
            <a:pPr algn="just"/>
            <a:r>
              <a:rPr lang="en-US" sz="2800" dirty="0"/>
              <a:t>Ahmet TOPÇU, </a:t>
            </a:r>
            <a:r>
              <a:rPr lang="en-US" sz="2800" dirty="0" err="1"/>
              <a:t>Betonarme</a:t>
            </a:r>
            <a:r>
              <a:rPr lang="en-US" sz="2800" dirty="0"/>
              <a:t> I, </a:t>
            </a:r>
            <a:r>
              <a:rPr lang="en-US" sz="2800" dirty="0" err="1"/>
              <a:t>Eskişehir</a:t>
            </a:r>
            <a:r>
              <a:rPr lang="en-US" sz="2800" dirty="0"/>
              <a:t> </a:t>
            </a:r>
            <a:r>
              <a:rPr lang="en-US" sz="2800" dirty="0" err="1"/>
              <a:t>Osmangazi</a:t>
            </a:r>
            <a:r>
              <a:rPr lang="en-US" sz="2800" dirty="0"/>
              <a:t> </a:t>
            </a:r>
            <a:r>
              <a:rPr lang="en-US" sz="2800" dirty="0" err="1"/>
              <a:t>Üniversitesi</a:t>
            </a:r>
            <a:r>
              <a:rPr lang="en-US" sz="2800" dirty="0"/>
              <a:t>, 2019, </a:t>
            </a:r>
            <a:r>
              <a:rPr lang="en-US" sz="2800" dirty="0">
                <a:hlinkClick r:id="rId2"/>
              </a:rPr>
              <a:t>http://</a:t>
            </a:r>
            <a:r>
              <a:rPr lang="en-US" sz="2800" dirty="0" smtClean="0">
                <a:hlinkClick r:id="rId2"/>
              </a:rPr>
              <a:t>mmf2.ogu.edu.tr/atopcu</a:t>
            </a:r>
            <a:endParaRPr lang="tr-TR" sz="2800" dirty="0" smtClean="0"/>
          </a:p>
          <a:p>
            <a:pPr marL="0" indent="0" algn="just">
              <a:buNone/>
            </a:pPr>
            <a:endParaRPr lang="tr-TR" sz="2800" dirty="0" smtClean="0"/>
          </a:p>
          <a:p>
            <a:pPr algn="just"/>
            <a:r>
              <a:rPr lang="tr-TR" sz="2000" dirty="0" smtClean="0"/>
              <a:t>*** Bu ders notu sunumları çalışma ve öğrenme için yeterli değildir. Derse devam edip, haftalık olarak takip etmeniz gerekmektedir.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7197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032372"/>
            <a:ext cx="5761546" cy="3183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79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Verilenler: C20, S220, q = Hareketli yük normal konut için 200 kgf/m</a:t>
            </a:r>
            <a:r>
              <a:rPr kumimoji="0" lang="tr-TR" altLang="tr-TR" sz="1200" b="0" i="0" u="none" strike="noStrike" cap="none" normalizeH="0" baseline="3000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endParaRPr kumimoji="0" lang="tr-TR" altLang="tr-T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Tüm kirişler 25 cm genişliğinde. </a:t>
            </a:r>
            <a:endParaRPr kumimoji="0" lang="tr-TR" altLang="tr-T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İstenilenler: Karo mozaik kaplama yaparak yukarıdaki döşemenin donatı hesabını yapınız.</a:t>
            </a: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100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021705"/>
            <a:ext cx="5761546" cy="3204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297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871596"/>
            <a:ext cx="5761546" cy="3505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821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832446"/>
            <a:ext cx="5761546" cy="1583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990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731392"/>
            <a:ext cx="5761546" cy="3785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5425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282</TotalTime>
  <Words>279</Words>
  <Application>Microsoft Office PowerPoint</Application>
  <PresentationFormat>Geniş ekran</PresentationFormat>
  <Paragraphs>31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21" baseType="lpstr">
      <vt:lpstr>Arial</vt:lpstr>
      <vt:lpstr>Calibri</vt:lpstr>
      <vt:lpstr>Times New Roman</vt:lpstr>
      <vt:lpstr>Verdana</vt:lpstr>
      <vt:lpstr>Wingdings 2</vt:lpstr>
      <vt:lpstr>Görünüş</vt:lpstr>
      <vt:lpstr>2_Ofis Teması</vt:lpstr>
      <vt:lpstr>BETONARME</vt:lpstr>
      <vt:lpstr>DERS PROGRAMI</vt:lpstr>
      <vt:lpstr>         ***DERSTE KULLANILACAK KAYNAKLAR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BETONARME</dc:title>
  <dc:creator>TYSLAB_39</dc:creator>
  <cp:lastModifiedBy>Kedimen Kedi</cp:lastModifiedBy>
  <cp:revision>35</cp:revision>
  <dcterms:created xsi:type="dcterms:W3CDTF">2018-03-09T07:47:11Z</dcterms:created>
  <dcterms:modified xsi:type="dcterms:W3CDTF">2020-02-03T05:52:18Z</dcterms:modified>
</cp:coreProperties>
</file>