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sldIdLst>
    <p:sldId id="256" r:id="rId3"/>
    <p:sldId id="278" r:id="rId4"/>
    <p:sldId id="269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648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Yuvarlatılmış Dikdörtgen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Yuvarlatılmış Dikdörtgen 9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Başlık 4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0" name="Alt Başlık 19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9" name="Veri Yer Tutucusu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EF07B-13D8-46CF-984B-2144600835DC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F096D-F52F-4885-AEFC-DA7DB44A746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EF07B-13D8-46CF-984B-2144600835DC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F096D-F52F-4885-AEFC-DA7DB44A746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EF07B-13D8-46CF-984B-2144600835DC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F096D-F52F-4885-AEFC-DA7DB44A746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8076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270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9364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8912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7633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2834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283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420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EF07B-13D8-46CF-984B-2144600835DC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F096D-F52F-4885-AEFC-DA7DB44A746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2323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5537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083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Yuvarlatılmış Dikdörtgen 13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Yuvarlatılmış Dikdörtgen 10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EF07B-13D8-46CF-984B-2144600835DC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F096D-F52F-4885-AEFC-DA7DB44A746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EF07B-13D8-46CF-984B-2144600835DC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F096D-F52F-4885-AEFC-DA7DB44A746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EF07B-13D8-46CF-984B-2144600835DC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F096D-F52F-4885-AEFC-DA7DB44A746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EF07B-13D8-46CF-984B-2144600835DC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F096D-F52F-4885-AEFC-DA7DB44A746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Yuvarlatılmış Dikdörtgen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EF07B-13D8-46CF-984B-2144600835DC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F096D-F52F-4885-AEFC-DA7DB44A746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EF07B-13D8-46CF-984B-2144600835DC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F096D-F52F-4885-AEFC-DA7DB44A746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Yuvarlatılmış Dikdörtgen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Tek Köşesi Yuvarlatılmış Dikdörtgen 10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EF07B-13D8-46CF-984B-2144600835DC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F096D-F52F-4885-AEFC-DA7DB44A746F}" type="slidenum">
              <a:rPr lang="tr-TR" smtClean="0"/>
              <a:t>‹#›</a:t>
            </a:fld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Yuvarlatılmış Dikdörtgen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Yuvarlatılmış Dikdörtgen 8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Başlık Yer Tutucusu 12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5" name="Veri Yer Tutucusu 24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DDEF07B-13D8-46CF-984B-2144600835DC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18" name="Altbilgi Yer Tutucusu 17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0FF096D-F52F-4885-AEFC-DA7DB44A746F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487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mmf2.ogu.edu.tr/atopc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13113" y="407968"/>
            <a:ext cx="9144000" cy="2387600"/>
          </a:xfrm>
        </p:spPr>
        <p:txBody>
          <a:bodyPr/>
          <a:lstStyle/>
          <a:p>
            <a:r>
              <a:rPr lang="tr-TR" dirty="0" smtClean="0"/>
              <a:t>BETONARME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628768"/>
          </a:xfrm>
        </p:spPr>
        <p:txBody>
          <a:bodyPr>
            <a:normAutofit lnSpcReduction="10000"/>
          </a:bodyPr>
          <a:lstStyle/>
          <a:p>
            <a:pPr marL="0"/>
            <a:endParaRPr lang="tr-TR" dirty="0" smtClean="0"/>
          </a:p>
          <a:p>
            <a:pPr marL="0"/>
            <a:r>
              <a:rPr lang="tr-TR" dirty="0" smtClean="0"/>
              <a:t>12.</a:t>
            </a:r>
            <a:r>
              <a:rPr lang="tr-TR" dirty="0" smtClean="0"/>
              <a:t>HAFTA</a:t>
            </a:r>
            <a:endParaRPr lang="tr-TR" dirty="0" smtClean="0"/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718457" y="4381423"/>
            <a:ext cx="10918372" cy="16557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dirty="0" smtClean="0"/>
          </a:p>
          <a:p>
            <a:r>
              <a:rPr lang="tr-TR" sz="3100" dirty="0" smtClean="0"/>
              <a:t>Doç. Dr. Havva Eylem POLAT</a:t>
            </a:r>
          </a:p>
          <a:p>
            <a:endParaRPr lang="tr-TR" sz="3100" dirty="0" smtClean="0"/>
          </a:p>
          <a:p>
            <a:r>
              <a:rPr lang="tr-TR" sz="1400" dirty="0" smtClean="0"/>
              <a:t>ANKARA ÜNİVERSİTESİ ZİRAAT FAKÜLTESİ TARIMSAL YAPILAR VE SULAMA BÖLÜMÜ, 2019-2020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341690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45389" y="996560"/>
            <a:ext cx="5761546" cy="3255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1320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77086" y="530225"/>
            <a:ext cx="4698152" cy="418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4373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45389" y="854070"/>
            <a:ext cx="5761546" cy="3540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0616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57117" y="530225"/>
            <a:ext cx="5338090" cy="418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8325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45389" y="858642"/>
            <a:ext cx="5761546" cy="353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524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DERS PROGRAMI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20487" y="1436915"/>
            <a:ext cx="10972800" cy="4702628"/>
          </a:xfrm>
        </p:spPr>
        <p:txBody>
          <a:bodyPr>
            <a:noAutofit/>
          </a:bodyPr>
          <a:lstStyle/>
          <a:p>
            <a:pPr algn="just"/>
            <a:r>
              <a:rPr lang="tr-TR" sz="1800" b="1" dirty="0" smtClean="0">
                <a:solidFill>
                  <a:srgbClr val="111111"/>
                </a:solidFill>
              </a:rPr>
              <a:t>1. </a:t>
            </a:r>
            <a:r>
              <a:rPr lang="tr-TR" sz="1800" b="1" dirty="0">
                <a:solidFill>
                  <a:srgbClr val="111111"/>
                </a:solidFill>
              </a:rPr>
              <a:t>H</a:t>
            </a:r>
            <a:r>
              <a:rPr lang="tr-TR" sz="1800" b="1" dirty="0" smtClean="0">
                <a:solidFill>
                  <a:srgbClr val="111111"/>
                </a:solidFill>
              </a:rPr>
              <a:t>afta - Giriş, temel kavramlar, şartname ve yönetmelikler </a:t>
            </a:r>
          </a:p>
          <a:p>
            <a:pPr algn="just"/>
            <a:r>
              <a:rPr lang="tr-TR" sz="1800" dirty="0" smtClean="0">
                <a:solidFill>
                  <a:srgbClr val="111111"/>
                </a:solidFill>
              </a:rPr>
              <a:t>2. </a:t>
            </a:r>
            <a:r>
              <a:rPr lang="tr-TR" sz="1800" dirty="0">
                <a:solidFill>
                  <a:srgbClr val="111111"/>
                </a:solidFill>
              </a:rPr>
              <a:t>Hafta - </a:t>
            </a:r>
            <a:r>
              <a:rPr lang="tr-TR" sz="1800" dirty="0" smtClean="0">
                <a:solidFill>
                  <a:srgbClr val="111111"/>
                </a:solidFill>
              </a:rPr>
              <a:t>Beton, özellikleri, sınıfları</a:t>
            </a:r>
          </a:p>
          <a:p>
            <a:pPr algn="just"/>
            <a:r>
              <a:rPr lang="tr-TR" sz="1800" dirty="0" smtClean="0">
                <a:solidFill>
                  <a:srgbClr val="111111"/>
                </a:solidFill>
              </a:rPr>
              <a:t>3. </a:t>
            </a:r>
            <a:r>
              <a:rPr lang="tr-TR" sz="1800" dirty="0">
                <a:solidFill>
                  <a:srgbClr val="111111"/>
                </a:solidFill>
              </a:rPr>
              <a:t>Hafta - </a:t>
            </a:r>
            <a:r>
              <a:rPr lang="tr-TR" sz="1800" dirty="0" smtClean="0">
                <a:solidFill>
                  <a:srgbClr val="111111"/>
                </a:solidFill>
              </a:rPr>
              <a:t>Çelik, özellikleri, sınıfları</a:t>
            </a:r>
          </a:p>
          <a:p>
            <a:pPr algn="just"/>
            <a:r>
              <a:rPr lang="tr-TR" sz="1800" dirty="0" smtClean="0">
                <a:solidFill>
                  <a:srgbClr val="111111"/>
                </a:solidFill>
              </a:rPr>
              <a:t>4. </a:t>
            </a:r>
            <a:r>
              <a:rPr lang="tr-TR" sz="1800" dirty="0">
                <a:solidFill>
                  <a:srgbClr val="111111"/>
                </a:solidFill>
              </a:rPr>
              <a:t>Hafta -Yapıya etkiyen yükler, yük analizi</a:t>
            </a:r>
            <a:endParaRPr lang="en-US" sz="1800" dirty="0">
              <a:solidFill>
                <a:srgbClr val="111111"/>
              </a:solidFill>
            </a:endParaRPr>
          </a:p>
          <a:p>
            <a:pPr lvl="0" algn="just"/>
            <a:r>
              <a:rPr lang="tr-TR" sz="1800" dirty="0" smtClean="0">
                <a:solidFill>
                  <a:srgbClr val="111111"/>
                </a:solidFill>
              </a:rPr>
              <a:t>5. </a:t>
            </a:r>
            <a:r>
              <a:rPr lang="tr-TR" sz="1800" dirty="0">
                <a:solidFill>
                  <a:srgbClr val="111111"/>
                </a:solidFill>
              </a:rPr>
              <a:t>Hafta </a:t>
            </a:r>
            <a:r>
              <a:rPr lang="tr-TR" sz="1800" dirty="0" smtClean="0">
                <a:solidFill>
                  <a:srgbClr val="111111"/>
                </a:solidFill>
              </a:rPr>
              <a:t>– Hesap ilkeleri - </a:t>
            </a:r>
            <a:r>
              <a:rPr lang="en-US" sz="1800" dirty="0" err="1" smtClean="0">
                <a:solidFill>
                  <a:srgbClr val="111111"/>
                </a:solidFill>
              </a:rPr>
              <a:t>Taşıyıcı</a:t>
            </a:r>
            <a:r>
              <a:rPr lang="en-US" sz="1800" dirty="0" smtClean="0">
                <a:solidFill>
                  <a:srgbClr val="111111"/>
                </a:solidFill>
              </a:rPr>
              <a:t> </a:t>
            </a:r>
            <a:r>
              <a:rPr lang="en-US" sz="1800" dirty="0" err="1">
                <a:solidFill>
                  <a:srgbClr val="111111"/>
                </a:solidFill>
              </a:rPr>
              <a:t>sistem</a:t>
            </a:r>
            <a:r>
              <a:rPr lang="en-US" sz="1800" dirty="0">
                <a:solidFill>
                  <a:srgbClr val="111111"/>
                </a:solidFill>
              </a:rPr>
              <a:t> </a:t>
            </a:r>
            <a:r>
              <a:rPr lang="en-US" sz="1800" dirty="0" err="1">
                <a:solidFill>
                  <a:srgbClr val="111111"/>
                </a:solidFill>
              </a:rPr>
              <a:t>seçimi</a:t>
            </a:r>
            <a:endParaRPr lang="tr-TR" sz="1800" dirty="0">
              <a:solidFill>
                <a:srgbClr val="111111"/>
              </a:solidFill>
            </a:endParaRPr>
          </a:p>
          <a:p>
            <a:pPr lvl="0" algn="just"/>
            <a:r>
              <a:rPr lang="tr-TR" sz="1800" dirty="0">
                <a:solidFill>
                  <a:srgbClr val="111111"/>
                </a:solidFill>
              </a:rPr>
              <a:t>6</a:t>
            </a:r>
            <a:r>
              <a:rPr lang="tr-TR" sz="1800" dirty="0" smtClean="0">
                <a:solidFill>
                  <a:srgbClr val="111111"/>
                </a:solidFill>
              </a:rPr>
              <a:t>. </a:t>
            </a:r>
            <a:r>
              <a:rPr lang="tr-TR" sz="1800" dirty="0">
                <a:solidFill>
                  <a:srgbClr val="111111"/>
                </a:solidFill>
              </a:rPr>
              <a:t>Hafta - </a:t>
            </a:r>
            <a:r>
              <a:rPr lang="en-US" sz="1800" dirty="0" err="1" smtClean="0">
                <a:solidFill>
                  <a:srgbClr val="111111"/>
                </a:solidFill>
              </a:rPr>
              <a:t>Kolonlar</a:t>
            </a:r>
            <a:r>
              <a:rPr lang="en-US" sz="1800" dirty="0">
                <a:solidFill>
                  <a:srgbClr val="111111"/>
                </a:solidFill>
              </a:rPr>
              <a:t>, </a:t>
            </a:r>
            <a:r>
              <a:rPr lang="en-US" sz="1800" dirty="0" err="1" smtClean="0">
                <a:solidFill>
                  <a:srgbClr val="111111"/>
                </a:solidFill>
              </a:rPr>
              <a:t>sınır</a:t>
            </a:r>
            <a:r>
              <a:rPr lang="en-US" sz="1800" dirty="0" smtClean="0">
                <a:solidFill>
                  <a:srgbClr val="111111"/>
                </a:solidFill>
              </a:rPr>
              <a:t> </a:t>
            </a:r>
            <a:r>
              <a:rPr lang="en-US" sz="1800" dirty="0" err="1">
                <a:solidFill>
                  <a:srgbClr val="111111"/>
                </a:solidFill>
              </a:rPr>
              <a:t>değerler</a:t>
            </a:r>
            <a:r>
              <a:rPr lang="en-US" sz="1800" dirty="0">
                <a:solidFill>
                  <a:srgbClr val="111111"/>
                </a:solidFill>
              </a:rPr>
              <a:t>, </a:t>
            </a:r>
            <a:r>
              <a:rPr lang="en-US" sz="1800" dirty="0" err="1" smtClean="0">
                <a:solidFill>
                  <a:srgbClr val="111111"/>
                </a:solidFill>
              </a:rPr>
              <a:t>boyutlandırma</a:t>
            </a:r>
            <a:r>
              <a:rPr lang="tr-TR" sz="1800" dirty="0">
                <a:solidFill>
                  <a:srgbClr val="111111"/>
                </a:solidFill>
              </a:rPr>
              <a:t> </a:t>
            </a:r>
            <a:endParaRPr lang="tr-TR" sz="1800" dirty="0" smtClean="0">
              <a:solidFill>
                <a:srgbClr val="111111"/>
              </a:solidFill>
            </a:endParaRPr>
          </a:p>
          <a:p>
            <a:pPr lvl="0" algn="just"/>
            <a:r>
              <a:rPr lang="tr-TR" sz="1800" dirty="0">
                <a:solidFill>
                  <a:srgbClr val="111111"/>
                </a:solidFill>
              </a:rPr>
              <a:t>7</a:t>
            </a:r>
            <a:r>
              <a:rPr lang="tr-TR" sz="1800" dirty="0" smtClean="0">
                <a:solidFill>
                  <a:srgbClr val="111111"/>
                </a:solidFill>
              </a:rPr>
              <a:t>. </a:t>
            </a:r>
            <a:r>
              <a:rPr lang="tr-TR" sz="1800" dirty="0">
                <a:solidFill>
                  <a:srgbClr val="111111"/>
                </a:solidFill>
              </a:rPr>
              <a:t>Hafta - </a:t>
            </a:r>
            <a:r>
              <a:rPr lang="tr-TR" sz="1800" dirty="0" smtClean="0">
                <a:solidFill>
                  <a:srgbClr val="111111"/>
                </a:solidFill>
              </a:rPr>
              <a:t>Kolonlar, örnekler ve soru çözümleri</a:t>
            </a:r>
          </a:p>
          <a:p>
            <a:pPr algn="just"/>
            <a:r>
              <a:rPr lang="tr-TR" sz="1800" dirty="0">
                <a:solidFill>
                  <a:srgbClr val="111111"/>
                </a:solidFill>
              </a:rPr>
              <a:t>8</a:t>
            </a:r>
            <a:r>
              <a:rPr lang="tr-TR" sz="1800" dirty="0" smtClean="0">
                <a:solidFill>
                  <a:srgbClr val="111111"/>
                </a:solidFill>
              </a:rPr>
              <a:t>. </a:t>
            </a:r>
            <a:r>
              <a:rPr lang="tr-TR" sz="1800" dirty="0">
                <a:solidFill>
                  <a:srgbClr val="111111"/>
                </a:solidFill>
              </a:rPr>
              <a:t>Hafta - </a:t>
            </a:r>
            <a:r>
              <a:rPr lang="en-US" sz="1800" dirty="0" err="1" smtClean="0">
                <a:solidFill>
                  <a:srgbClr val="111111"/>
                </a:solidFill>
              </a:rPr>
              <a:t>Kirişler</a:t>
            </a:r>
            <a:r>
              <a:rPr lang="en-US" sz="1800" dirty="0">
                <a:solidFill>
                  <a:srgbClr val="111111"/>
                </a:solidFill>
              </a:rPr>
              <a:t>, </a:t>
            </a:r>
            <a:r>
              <a:rPr lang="en-US" sz="1800" dirty="0" err="1" smtClean="0">
                <a:solidFill>
                  <a:srgbClr val="111111"/>
                </a:solidFill>
              </a:rPr>
              <a:t>sınır</a:t>
            </a:r>
            <a:r>
              <a:rPr lang="en-US" sz="1800" dirty="0" smtClean="0">
                <a:solidFill>
                  <a:srgbClr val="111111"/>
                </a:solidFill>
              </a:rPr>
              <a:t> </a:t>
            </a:r>
            <a:r>
              <a:rPr lang="en-US" sz="1800" dirty="0" err="1">
                <a:solidFill>
                  <a:srgbClr val="111111"/>
                </a:solidFill>
              </a:rPr>
              <a:t>değerler</a:t>
            </a:r>
            <a:r>
              <a:rPr lang="en-US" sz="1800" dirty="0">
                <a:solidFill>
                  <a:srgbClr val="111111"/>
                </a:solidFill>
              </a:rPr>
              <a:t>, </a:t>
            </a:r>
            <a:r>
              <a:rPr lang="en-US" sz="1800" dirty="0" err="1" smtClean="0">
                <a:solidFill>
                  <a:srgbClr val="111111"/>
                </a:solidFill>
              </a:rPr>
              <a:t>boyutlandırma</a:t>
            </a:r>
            <a:endParaRPr lang="tr-TR" sz="1800" dirty="0" smtClean="0">
              <a:solidFill>
                <a:srgbClr val="111111"/>
              </a:solidFill>
            </a:endParaRPr>
          </a:p>
          <a:p>
            <a:pPr algn="just"/>
            <a:r>
              <a:rPr lang="tr-TR" sz="1800" dirty="0" smtClean="0">
                <a:solidFill>
                  <a:srgbClr val="111111"/>
                </a:solidFill>
              </a:rPr>
              <a:t>9. Hafta - </a:t>
            </a:r>
            <a:r>
              <a:rPr lang="tr-TR" sz="1800" dirty="0">
                <a:solidFill>
                  <a:srgbClr val="111111"/>
                </a:solidFill>
              </a:rPr>
              <a:t>Kirişler, çift </a:t>
            </a:r>
            <a:r>
              <a:rPr lang="tr-TR" sz="1800" dirty="0" smtClean="0">
                <a:solidFill>
                  <a:srgbClr val="111111"/>
                </a:solidFill>
              </a:rPr>
              <a:t>donatılı kirişler, örnekler ve soru çözümleri</a:t>
            </a:r>
          </a:p>
          <a:p>
            <a:pPr algn="just"/>
            <a:r>
              <a:rPr lang="tr-TR" sz="1800" dirty="0" smtClean="0">
                <a:solidFill>
                  <a:srgbClr val="111111"/>
                </a:solidFill>
              </a:rPr>
              <a:t>10. </a:t>
            </a:r>
            <a:r>
              <a:rPr lang="tr-TR" sz="1800" dirty="0">
                <a:solidFill>
                  <a:srgbClr val="111111"/>
                </a:solidFill>
              </a:rPr>
              <a:t>Hafta </a:t>
            </a:r>
            <a:r>
              <a:rPr lang="tr-TR" sz="1800" dirty="0" smtClean="0">
                <a:solidFill>
                  <a:srgbClr val="111111"/>
                </a:solidFill>
              </a:rPr>
              <a:t>- Kirişler, tablalı kirişler, örnekler ve soru çözümleri</a:t>
            </a:r>
            <a:endParaRPr lang="en-US" sz="1800" dirty="0">
              <a:solidFill>
                <a:srgbClr val="111111"/>
              </a:solidFill>
            </a:endParaRPr>
          </a:p>
          <a:p>
            <a:pPr algn="just"/>
            <a:r>
              <a:rPr lang="tr-TR" sz="1800" dirty="0" smtClean="0">
                <a:solidFill>
                  <a:srgbClr val="111111"/>
                </a:solidFill>
              </a:rPr>
              <a:t>11. </a:t>
            </a:r>
            <a:r>
              <a:rPr lang="tr-TR" sz="1800" dirty="0">
                <a:solidFill>
                  <a:srgbClr val="111111"/>
                </a:solidFill>
              </a:rPr>
              <a:t>Hafta - </a:t>
            </a:r>
            <a:r>
              <a:rPr lang="en-US" sz="1800" dirty="0" err="1" smtClean="0">
                <a:solidFill>
                  <a:srgbClr val="111111"/>
                </a:solidFill>
              </a:rPr>
              <a:t>Döşemeler</a:t>
            </a:r>
            <a:r>
              <a:rPr lang="en-US" sz="1800" dirty="0">
                <a:solidFill>
                  <a:srgbClr val="111111"/>
                </a:solidFill>
              </a:rPr>
              <a:t>, </a:t>
            </a:r>
            <a:r>
              <a:rPr lang="en-US" sz="1800" dirty="0" err="1">
                <a:solidFill>
                  <a:srgbClr val="111111"/>
                </a:solidFill>
              </a:rPr>
              <a:t>döşeme</a:t>
            </a:r>
            <a:r>
              <a:rPr lang="en-US" sz="1800" dirty="0">
                <a:solidFill>
                  <a:srgbClr val="111111"/>
                </a:solidFill>
              </a:rPr>
              <a:t> </a:t>
            </a:r>
            <a:r>
              <a:rPr lang="en-US" sz="1800" dirty="0" err="1">
                <a:solidFill>
                  <a:srgbClr val="111111"/>
                </a:solidFill>
              </a:rPr>
              <a:t>tipleri</a:t>
            </a:r>
            <a:r>
              <a:rPr lang="en-US" sz="1800" dirty="0">
                <a:solidFill>
                  <a:srgbClr val="111111"/>
                </a:solidFill>
              </a:rPr>
              <a:t>, </a:t>
            </a:r>
            <a:r>
              <a:rPr lang="en-US" sz="1800" dirty="0" err="1" smtClean="0">
                <a:solidFill>
                  <a:srgbClr val="111111"/>
                </a:solidFill>
              </a:rPr>
              <a:t>sınır</a:t>
            </a:r>
            <a:r>
              <a:rPr lang="en-US" sz="1800" dirty="0" smtClean="0">
                <a:solidFill>
                  <a:srgbClr val="111111"/>
                </a:solidFill>
              </a:rPr>
              <a:t> </a:t>
            </a:r>
            <a:r>
              <a:rPr lang="en-US" sz="1800" dirty="0" err="1" smtClean="0">
                <a:solidFill>
                  <a:srgbClr val="111111"/>
                </a:solidFill>
              </a:rPr>
              <a:t>değerler</a:t>
            </a:r>
            <a:endParaRPr lang="tr-TR" sz="1800" dirty="0" smtClean="0">
              <a:solidFill>
                <a:srgbClr val="111111"/>
              </a:solidFill>
            </a:endParaRPr>
          </a:p>
          <a:p>
            <a:pPr algn="just"/>
            <a:r>
              <a:rPr lang="tr-TR" sz="1800" dirty="0" smtClean="0">
                <a:solidFill>
                  <a:srgbClr val="111111"/>
                </a:solidFill>
              </a:rPr>
              <a:t>12. </a:t>
            </a:r>
            <a:r>
              <a:rPr lang="tr-TR" sz="1800" dirty="0">
                <a:solidFill>
                  <a:srgbClr val="111111"/>
                </a:solidFill>
              </a:rPr>
              <a:t>Hafta - </a:t>
            </a:r>
            <a:r>
              <a:rPr lang="tr-TR" sz="1800" dirty="0" smtClean="0">
                <a:solidFill>
                  <a:srgbClr val="111111"/>
                </a:solidFill>
              </a:rPr>
              <a:t>Döşemeler, örnekler ve soru çözümleri</a:t>
            </a:r>
            <a:endParaRPr lang="en-US" sz="1800" dirty="0">
              <a:solidFill>
                <a:srgbClr val="111111"/>
              </a:solidFill>
            </a:endParaRPr>
          </a:p>
          <a:p>
            <a:pPr algn="just"/>
            <a:r>
              <a:rPr lang="tr-TR" sz="1800" dirty="0" smtClean="0">
                <a:solidFill>
                  <a:srgbClr val="111111"/>
                </a:solidFill>
              </a:rPr>
              <a:t>13. </a:t>
            </a:r>
            <a:r>
              <a:rPr lang="tr-TR" sz="1800" dirty="0">
                <a:solidFill>
                  <a:srgbClr val="111111"/>
                </a:solidFill>
              </a:rPr>
              <a:t>Hafta - </a:t>
            </a:r>
            <a:r>
              <a:rPr lang="en-US" sz="1800" dirty="0" err="1" smtClean="0">
                <a:solidFill>
                  <a:srgbClr val="111111"/>
                </a:solidFill>
              </a:rPr>
              <a:t>Temeller</a:t>
            </a:r>
            <a:r>
              <a:rPr lang="en-US" sz="1800" dirty="0">
                <a:solidFill>
                  <a:srgbClr val="111111"/>
                </a:solidFill>
              </a:rPr>
              <a:t>, </a:t>
            </a:r>
            <a:r>
              <a:rPr lang="en-US" sz="1800" dirty="0" err="1">
                <a:solidFill>
                  <a:srgbClr val="111111"/>
                </a:solidFill>
              </a:rPr>
              <a:t>temel</a:t>
            </a:r>
            <a:r>
              <a:rPr lang="en-US" sz="1800" dirty="0">
                <a:solidFill>
                  <a:srgbClr val="111111"/>
                </a:solidFill>
              </a:rPr>
              <a:t> </a:t>
            </a:r>
            <a:r>
              <a:rPr lang="en-US" sz="1800" dirty="0" err="1" smtClean="0">
                <a:solidFill>
                  <a:srgbClr val="111111"/>
                </a:solidFill>
              </a:rPr>
              <a:t>tipleri</a:t>
            </a:r>
            <a:endParaRPr lang="tr-TR" sz="1800" dirty="0" smtClean="0">
              <a:solidFill>
                <a:srgbClr val="111111"/>
              </a:solidFill>
            </a:endParaRPr>
          </a:p>
          <a:p>
            <a:pPr algn="just"/>
            <a:r>
              <a:rPr lang="tr-TR" sz="1800" dirty="0" smtClean="0">
                <a:solidFill>
                  <a:srgbClr val="111111"/>
                </a:solidFill>
              </a:rPr>
              <a:t>14. </a:t>
            </a:r>
            <a:r>
              <a:rPr lang="tr-TR" sz="1800" dirty="0">
                <a:solidFill>
                  <a:srgbClr val="111111"/>
                </a:solidFill>
              </a:rPr>
              <a:t>Hafta - </a:t>
            </a:r>
            <a:r>
              <a:rPr lang="tr-TR" sz="1800" dirty="0" smtClean="0">
                <a:solidFill>
                  <a:srgbClr val="111111"/>
                </a:solidFill>
              </a:rPr>
              <a:t>Temeller, örnekler ve soru çözümleri</a:t>
            </a:r>
          </a:p>
        </p:txBody>
      </p:sp>
    </p:spTree>
    <p:extLst>
      <p:ext uri="{BB962C8B-B14F-4D97-AF65-F5344CB8AC3E}">
        <p14:creationId xmlns:p14="http://schemas.microsoft.com/office/powerpoint/2010/main" val="396185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29046" y="400595"/>
            <a:ext cx="10911840" cy="1051560"/>
          </a:xfrm>
        </p:spPr>
        <p:txBody>
          <a:bodyPr>
            <a:normAutofit fontScale="90000"/>
          </a:bodyPr>
          <a:lstStyle/>
          <a:p>
            <a:pPr algn="r"/>
            <a:r>
              <a:rPr lang="tr-TR" dirty="0" smtClean="0"/>
              <a:t>         ***DERSTE KULLANILACAK KAYNAKLAR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72588" y="1749552"/>
            <a:ext cx="10911840" cy="4187952"/>
          </a:xfrm>
        </p:spPr>
        <p:txBody>
          <a:bodyPr>
            <a:normAutofit/>
          </a:bodyPr>
          <a:lstStyle/>
          <a:p>
            <a:pPr algn="just"/>
            <a:r>
              <a:rPr lang="en-US" sz="2800" dirty="0" err="1">
                <a:solidFill>
                  <a:srgbClr val="111111"/>
                </a:solidFill>
              </a:rPr>
              <a:t>Ersoy</a:t>
            </a:r>
            <a:r>
              <a:rPr lang="en-US" sz="2800" dirty="0">
                <a:solidFill>
                  <a:srgbClr val="111111"/>
                </a:solidFill>
              </a:rPr>
              <a:t>, U., </a:t>
            </a:r>
            <a:r>
              <a:rPr lang="en-US" sz="2800" dirty="0" err="1">
                <a:solidFill>
                  <a:srgbClr val="111111"/>
                </a:solidFill>
              </a:rPr>
              <a:t>Özcebe</a:t>
            </a:r>
            <a:r>
              <a:rPr lang="en-US" sz="2800" dirty="0">
                <a:solidFill>
                  <a:srgbClr val="111111"/>
                </a:solidFill>
              </a:rPr>
              <a:t>, G. (2016). </a:t>
            </a:r>
            <a:r>
              <a:rPr lang="en-US" sz="2800" dirty="0" err="1">
                <a:solidFill>
                  <a:srgbClr val="111111"/>
                </a:solidFill>
              </a:rPr>
              <a:t>Betonarme</a:t>
            </a:r>
            <a:r>
              <a:rPr lang="en-US" sz="2800" dirty="0">
                <a:solidFill>
                  <a:srgbClr val="111111"/>
                </a:solidFill>
              </a:rPr>
              <a:t>, </a:t>
            </a:r>
            <a:r>
              <a:rPr lang="en-US" sz="2800" dirty="0" err="1">
                <a:solidFill>
                  <a:srgbClr val="111111"/>
                </a:solidFill>
              </a:rPr>
              <a:t>Evrim</a:t>
            </a:r>
            <a:r>
              <a:rPr lang="en-US" sz="2800" dirty="0">
                <a:solidFill>
                  <a:srgbClr val="111111"/>
                </a:solidFill>
              </a:rPr>
              <a:t> </a:t>
            </a:r>
            <a:r>
              <a:rPr lang="en-US" sz="2800" dirty="0" err="1">
                <a:solidFill>
                  <a:srgbClr val="111111"/>
                </a:solidFill>
              </a:rPr>
              <a:t>Yayınevi</a:t>
            </a:r>
            <a:r>
              <a:rPr lang="en-US" sz="2800" dirty="0">
                <a:solidFill>
                  <a:srgbClr val="111111"/>
                </a:solidFill>
              </a:rPr>
              <a:t>, İstanbul</a:t>
            </a:r>
            <a:r>
              <a:rPr lang="en-US" sz="2800" dirty="0" smtClean="0">
                <a:solidFill>
                  <a:srgbClr val="111111"/>
                </a:solidFill>
              </a:rPr>
              <a:t>.</a:t>
            </a:r>
            <a:endParaRPr lang="tr-TR" sz="2800" dirty="0" smtClean="0">
              <a:solidFill>
                <a:srgbClr val="111111"/>
              </a:solidFill>
            </a:endParaRPr>
          </a:p>
          <a:p>
            <a:pPr algn="just"/>
            <a:r>
              <a:rPr lang="en-US" sz="2800" dirty="0" err="1">
                <a:solidFill>
                  <a:srgbClr val="111111"/>
                </a:solidFill>
              </a:rPr>
              <a:t>Doğangün</a:t>
            </a:r>
            <a:r>
              <a:rPr lang="en-US" sz="2800" dirty="0">
                <a:solidFill>
                  <a:srgbClr val="111111"/>
                </a:solidFill>
              </a:rPr>
              <a:t>, A. (2016). </a:t>
            </a:r>
            <a:r>
              <a:rPr lang="en-US" sz="2800" dirty="0" err="1">
                <a:solidFill>
                  <a:srgbClr val="111111"/>
                </a:solidFill>
              </a:rPr>
              <a:t>Betonarme</a:t>
            </a:r>
            <a:r>
              <a:rPr lang="en-US" sz="2800" dirty="0">
                <a:solidFill>
                  <a:srgbClr val="111111"/>
                </a:solidFill>
              </a:rPr>
              <a:t> </a:t>
            </a:r>
            <a:r>
              <a:rPr lang="en-US" sz="2800" dirty="0" err="1">
                <a:solidFill>
                  <a:srgbClr val="111111"/>
                </a:solidFill>
              </a:rPr>
              <a:t>Yapıların</a:t>
            </a:r>
            <a:r>
              <a:rPr lang="en-US" sz="2800" dirty="0">
                <a:solidFill>
                  <a:srgbClr val="111111"/>
                </a:solidFill>
              </a:rPr>
              <a:t> </a:t>
            </a:r>
            <a:r>
              <a:rPr lang="en-US" sz="2800" dirty="0" err="1">
                <a:solidFill>
                  <a:srgbClr val="111111"/>
                </a:solidFill>
              </a:rPr>
              <a:t>Hesap</a:t>
            </a:r>
            <a:r>
              <a:rPr lang="en-US" sz="2800" dirty="0">
                <a:solidFill>
                  <a:srgbClr val="111111"/>
                </a:solidFill>
              </a:rPr>
              <a:t> </a:t>
            </a:r>
            <a:r>
              <a:rPr lang="en-US" sz="2800" dirty="0" err="1">
                <a:solidFill>
                  <a:srgbClr val="111111"/>
                </a:solidFill>
              </a:rPr>
              <a:t>ve</a:t>
            </a:r>
            <a:r>
              <a:rPr lang="en-US" sz="2800" dirty="0">
                <a:solidFill>
                  <a:srgbClr val="111111"/>
                </a:solidFill>
              </a:rPr>
              <a:t> </a:t>
            </a:r>
            <a:r>
              <a:rPr lang="en-US" sz="2800" dirty="0" err="1">
                <a:solidFill>
                  <a:srgbClr val="111111"/>
                </a:solidFill>
              </a:rPr>
              <a:t>Tasarımı</a:t>
            </a:r>
            <a:r>
              <a:rPr lang="en-US" sz="2800" dirty="0">
                <a:solidFill>
                  <a:srgbClr val="111111"/>
                </a:solidFill>
              </a:rPr>
              <a:t>, </a:t>
            </a:r>
            <a:r>
              <a:rPr lang="en-US" sz="2800" dirty="0" err="1">
                <a:solidFill>
                  <a:srgbClr val="111111"/>
                </a:solidFill>
              </a:rPr>
              <a:t>Birsen</a:t>
            </a:r>
            <a:r>
              <a:rPr lang="en-US" sz="2800" dirty="0">
                <a:solidFill>
                  <a:srgbClr val="111111"/>
                </a:solidFill>
              </a:rPr>
              <a:t> </a:t>
            </a:r>
            <a:r>
              <a:rPr lang="en-US" sz="2800" dirty="0" err="1">
                <a:solidFill>
                  <a:srgbClr val="111111"/>
                </a:solidFill>
              </a:rPr>
              <a:t>Yayınevi</a:t>
            </a:r>
            <a:r>
              <a:rPr lang="en-US" sz="2800" dirty="0">
                <a:solidFill>
                  <a:srgbClr val="111111"/>
                </a:solidFill>
              </a:rPr>
              <a:t>, </a:t>
            </a:r>
            <a:r>
              <a:rPr lang="en-US" sz="2800" dirty="0" smtClean="0">
                <a:solidFill>
                  <a:srgbClr val="111111"/>
                </a:solidFill>
              </a:rPr>
              <a:t>İstanbul</a:t>
            </a:r>
            <a:endParaRPr lang="tr-TR" sz="2800" dirty="0" smtClean="0">
              <a:solidFill>
                <a:srgbClr val="111111"/>
              </a:solidFill>
            </a:endParaRPr>
          </a:p>
          <a:p>
            <a:pPr algn="just"/>
            <a:r>
              <a:rPr lang="en-US" sz="2800" dirty="0"/>
              <a:t>Ahmet TOPÇU, </a:t>
            </a:r>
            <a:r>
              <a:rPr lang="en-US" sz="2800" dirty="0" err="1"/>
              <a:t>Betonarme</a:t>
            </a:r>
            <a:r>
              <a:rPr lang="en-US" sz="2800" dirty="0"/>
              <a:t> I, </a:t>
            </a:r>
            <a:r>
              <a:rPr lang="en-US" sz="2800" dirty="0" err="1"/>
              <a:t>Eskişehir</a:t>
            </a:r>
            <a:r>
              <a:rPr lang="en-US" sz="2800" dirty="0"/>
              <a:t> </a:t>
            </a:r>
            <a:r>
              <a:rPr lang="en-US" sz="2800" dirty="0" err="1"/>
              <a:t>Osmangazi</a:t>
            </a:r>
            <a:r>
              <a:rPr lang="en-US" sz="2800" dirty="0"/>
              <a:t> </a:t>
            </a:r>
            <a:r>
              <a:rPr lang="en-US" sz="2800" dirty="0" err="1"/>
              <a:t>Üniversitesi</a:t>
            </a:r>
            <a:r>
              <a:rPr lang="en-US" sz="2800" dirty="0"/>
              <a:t>, 2019, </a:t>
            </a:r>
            <a:r>
              <a:rPr lang="en-US" sz="2800" dirty="0">
                <a:hlinkClick r:id="rId2"/>
              </a:rPr>
              <a:t>http://</a:t>
            </a:r>
            <a:r>
              <a:rPr lang="en-US" sz="2800" dirty="0" smtClean="0">
                <a:hlinkClick r:id="rId2"/>
              </a:rPr>
              <a:t>mmf2.ogu.edu.tr/atopcu</a:t>
            </a:r>
            <a:endParaRPr lang="tr-TR" sz="2800" dirty="0" smtClean="0"/>
          </a:p>
          <a:p>
            <a:pPr marL="0" indent="0" algn="just">
              <a:buNone/>
            </a:pPr>
            <a:endParaRPr lang="tr-TR" sz="2800" dirty="0" smtClean="0"/>
          </a:p>
          <a:p>
            <a:pPr algn="just"/>
            <a:r>
              <a:rPr lang="tr-TR" sz="2000" dirty="0" smtClean="0"/>
              <a:t>*** Bu ders notu sunumları çalışma ve öğrenme için yeterli değildir. Derse devam edip, haftalık olarak takip etmeniz gerekmektedir.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7197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45389" y="1032372"/>
            <a:ext cx="5761546" cy="3183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79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Rectangle 1"/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Verilenler: C20, S220, q = Hareketli yük normal konut için 200 kgf/m</a:t>
            </a:r>
            <a:r>
              <a:rPr kumimoji="0" lang="tr-TR" altLang="tr-TR" sz="12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endParaRPr kumimoji="0" lang="tr-TR" altLang="tr-T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Tüm kirişler 25 cm genişliğinde. </a:t>
            </a:r>
            <a:endParaRPr kumimoji="0" lang="tr-TR" altLang="tr-T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İstenilenler: Karo mozaik kaplama yaparak yukarıdaki döşemenin donatı hesabını yapınız.</a:t>
            </a:r>
            <a:endParaRPr kumimoji="0" lang="tr-TR" alt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100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45389" y="1021705"/>
            <a:ext cx="5761546" cy="3204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297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45389" y="871596"/>
            <a:ext cx="5761546" cy="3505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821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45389" y="1832446"/>
            <a:ext cx="5761546" cy="1583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990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45389" y="731392"/>
            <a:ext cx="5761546" cy="3785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5425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örünüş">
  <a:themeElements>
    <a:clrScheme name="Görünüş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örünüş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Görünü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282</TotalTime>
  <Words>279</Words>
  <Application>Microsoft Office PowerPoint</Application>
  <PresentationFormat>Geniş ekran</PresentationFormat>
  <Paragraphs>31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14</vt:i4>
      </vt:variant>
    </vt:vector>
  </HeadingPairs>
  <TitlesOfParts>
    <vt:vector size="21" baseType="lpstr">
      <vt:lpstr>Arial</vt:lpstr>
      <vt:lpstr>Calibri</vt:lpstr>
      <vt:lpstr>Times New Roman</vt:lpstr>
      <vt:lpstr>Verdana</vt:lpstr>
      <vt:lpstr>Wingdings 2</vt:lpstr>
      <vt:lpstr>Görünüş</vt:lpstr>
      <vt:lpstr>2_Ofis Teması</vt:lpstr>
      <vt:lpstr>BETONARME</vt:lpstr>
      <vt:lpstr>DERS PROGRAMI</vt:lpstr>
      <vt:lpstr>         ***DERSTE KULLANILACAK KAYNAKLAR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BETONARME</dc:title>
  <dc:creator>TYSLAB_39</dc:creator>
  <cp:lastModifiedBy>Kedimen Kedi</cp:lastModifiedBy>
  <cp:revision>35</cp:revision>
  <dcterms:created xsi:type="dcterms:W3CDTF">2018-03-09T07:47:11Z</dcterms:created>
  <dcterms:modified xsi:type="dcterms:W3CDTF">2020-02-03T05:52:18Z</dcterms:modified>
</cp:coreProperties>
</file>