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E287-46BF-47ED-B6FA-37A64FA6E0B1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2EF5-93D9-4B6D-AEC0-392C5D1A74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E287-46BF-47ED-B6FA-37A64FA6E0B1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2EF5-93D9-4B6D-AEC0-392C5D1A74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E287-46BF-47ED-B6FA-37A64FA6E0B1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2EF5-93D9-4B6D-AEC0-392C5D1A74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58AF1-F893-445B-866D-8A8D3701D7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9003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E287-46BF-47ED-B6FA-37A64FA6E0B1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2EF5-93D9-4B6D-AEC0-392C5D1A74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E287-46BF-47ED-B6FA-37A64FA6E0B1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2EF5-93D9-4B6D-AEC0-392C5D1A74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E287-46BF-47ED-B6FA-37A64FA6E0B1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2EF5-93D9-4B6D-AEC0-392C5D1A74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E287-46BF-47ED-B6FA-37A64FA6E0B1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2EF5-93D9-4B6D-AEC0-392C5D1A74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E287-46BF-47ED-B6FA-37A64FA6E0B1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2EF5-93D9-4B6D-AEC0-392C5D1A74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E287-46BF-47ED-B6FA-37A64FA6E0B1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2EF5-93D9-4B6D-AEC0-392C5D1A74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E287-46BF-47ED-B6FA-37A64FA6E0B1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2EF5-93D9-4B6D-AEC0-392C5D1A745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E287-46BF-47ED-B6FA-37A64FA6E0B1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9D2EF5-93D9-4B6D-AEC0-392C5D1A745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B6E287-46BF-47ED-B6FA-37A64FA6E0B1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9D2EF5-93D9-4B6D-AEC0-392C5D1A745A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1571612"/>
            <a:ext cx="7851648" cy="24717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ZTM 316 </a:t>
            </a:r>
            <a:r>
              <a:rPr lang="en-US" dirty="0" err="1" smtClean="0"/>
              <a:t>Mekanizmalar</a:t>
            </a:r>
            <a:r>
              <a:rPr lang="en-US" dirty="0" smtClean="0"/>
              <a:t> </a:t>
            </a:r>
            <a:r>
              <a:rPr lang="tr-TR" smtClean="0"/>
              <a:t/>
            </a:r>
            <a:br>
              <a:rPr lang="tr-TR" smtClean="0"/>
            </a:br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10.Hafta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4714884"/>
            <a:ext cx="6400800" cy="1271587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chemeClr val="bg1"/>
                </a:solidFill>
              </a:rPr>
              <a:t>Prof. Dr. Ramazan ÖZTÜRK</a:t>
            </a:r>
          </a:p>
        </p:txBody>
      </p:sp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A039F8-46BD-4F7C-9FD6-31A8E8024D9C}" type="slidenum">
              <a:rPr lang="tr-TR" smtClean="0">
                <a:solidFill>
                  <a:srgbClr val="FFFFFF"/>
                </a:solidFill>
              </a:rPr>
              <a:pPr eaLnBrk="1" hangingPunct="1"/>
              <a:t>1</a:t>
            </a:fld>
            <a:endParaRPr 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1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İçerik Yer Tutucusu"/>
          <p:cNvSpPr>
            <a:spLocks noGrp="1"/>
          </p:cNvSpPr>
          <p:nvPr>
            <p:ph/>
          </p:nvPr>
        </p:nvSpPr>
        <p:spPr>
          <a:xfrm>
            <a:off x="457200" y="1214438"/>
            <a:ext cx="8229600" cy="46434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400" smtClean="0"/>
              <a:t>   Buna göre çözüm aşağıdaki gibidir.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k</a:t>
            </a:r>
            <a:r>
              <a:rPr lang="tr-TR" sz="2400" baseline="-25000" smtClean="0"/>
              <a:t>1 </a:t>
            </a:r>
            <a:r>
              <a:rPr lang="tr-TR" sz="2400" smtClean="0"/>
              <a:t>=  (W</a:t>
            </a:r>
            <a:r>
              <a:rPr lang="tr-TR" sz="2400" baseline="-25000" smtClean="0"/>
              <a:t>2</a:t>
            </a:r>
            <a:r>
              <a:rPr lang="tr-TR" sz="2400" smtClean="0"/>
              <a:t>U</a:t>
            </a:r>
            <a:r>
              <a:rPr lang="tr-TR" sz="2400" baseline="-25000" smtClean="0"/>
              <a:t>3</a:t>
            </a:r>
            <a:r>
              <a:rPr lang="tr-TR" sz="2400" smtClean="0"/>
              <a:t> – W</a:t>
            </a:r>
            <a:r>
              <a:rPr lang="tr-TR" sz="2400" baseline="-25000" smtClean="0"/>
              <a:t>3</a:t>
            </a:r>
            <a:r>
              <a:rPr lang="tr-TR" sz="2400" smtClean="0"/>
              <a:t>U</a:t>
            </a:r>
            <a:r>
              <a:rPr lang="tr-TR" sz="2400" baseline="-25000" smtClean="0"/>
              <a:t>2</a:t>
            </a:r>
            <a:r>
              <a:rPr lang="tr-TR" sz="2400" smtClean="0"/>
              <a:t>)/ (W</a:t>
            </a:r>
            <a:r>
              <a:rPr lang="tr-TR" sz="2400" baseline="-25000" smtClean="0"/>
              <a:t>2</a:t>
            </a:r>
            <a:r>
              <a:rPr lang="tr-TR" sz="2400" smtClean="0"/>
              <a:t>U</a:t>
            </a:r>
            <a:r>
              <a:rPr lang="tr-TR" sz="2400" baseline="-25000" smtClean="0"/>
              <a:t>1</a:t>
            </a:r>
            <a:r>
              <a:rPr lang="tr-TR" sz="2400" smtClean="0"/>
              <a:t>  – W</a:t>
            </a:r>
            <a:r>
              <a:rPr lang="tr-TR" sz="2400" baseline="-25000" smtClean="0"/>
              <a:t>1</a:t>
            </a:r>
            <a:r>
              <a:rPr lang="tr-TR" sz="2400" smtClean="0"/>
              <a:t>U</a:t>
            </a:r>
            <a:r>
              <a:rPr lang="tr-TR" sz="2400" baseline="-25000" smtClean="0"/>
              <a:t>2</a:t>
            </a:r>
            <a:r>
              <a:rPr lang="tr-TR" sz="2400" smtClean="0"/>
              <a:t>)</a:t>
            </a:r>
          </a:p>
          <a:p>
            <a:pPr eaLnBrk="1" hangingPunct="1"/>
            <a:r>
              <a:rPr lang="tr-TR" sz="2400" smtClean="0"/>
              <a:t>k</a:t>
            </a:r>
            <a:r>
              <a:rPr lang="tr-TR" sz="2400" baseline="-25000" smtClean="0"/>
              <a:t>2 </a:t>
            </a:r>
            <a:r>
              <a:rPr lang="tr-TR" sz="2400" smtClean="0"/>
              <a:t>=  (W</a:t>
            </a:r>
            <a:r>
              <a:rPr lang="tr-TR" sz="2400" baseline="-25000" smtClean="0"/>
              <a:t>1</a:t>
            </a:r>
            <a:r>
              <a:rPr lang="tr-TR" sz="2400" smtClean="0"/>
              <a:t>U</a:t>
            </a:r>
            <a:r>
              <a:rPr lang="tr-TR" sz="2400" baseline="-25000" smtClean="0"/>
              <a:t>3</a:t>
            </a:r>
            <a:r>
              <a:rPr lang="tr-TR" sz="2400" smtClean="0"/>
              <a:t> – W</a:t>
            </a:r>
            <a:r>
              <a:rPr lang="tr-TR" sz="2400" baseline="-25000" smtClean="0"/>
              <a:t>3</a:t>
            </a:r>
            <a:r>
              <a:rPr lang="tr-TR" sz="2400" smtClean="0"/>
              <a:t>U1)/ (W</a:t>
            </a:r>
            <a:r>
              <a:rPr lang="tr-TR" sz="2400" baseline="-25000" smtClean="0"/>
              <a:t>2</a:t>
            </a:r>
            <a:r>
              <a:rPr lang="tr-TR" sz="2400" smtClean="0"/>
              <a:t>U</a:t>
            </a:r>
            <a:r>
              <a:rPr lang="tr-TR" sz="2400" baseline="-25000" smtClean="0"/>
              <a:t>1</a:t>
            </a:r>
            <a:r>
              <a:rPr lang="tr-TR" sz="2400" smtClean="0"/>
              <a:t> – W</a:t>
            </a:r>
            <a:r>
              <a:rPr lang="tr-TR" sz="2400" baseline="-25000" smtClean="0"/>
              <a:t>1</a:t>
            </a:r>
            <a:r>
              <a:rPr lang="tr-TR" sz="2400" smtClean="0"/>
              <a:t>U</a:t>
            </a:r>
            <a:r>
              <a:rPr lang="tr-TR" sz="2400" baseline="-25000" smtClean="0"/>
              <a:t>2</a:t>
            </a:r>
            <a:r>
              <a:rPr lang="tr-TR" sz="2400" smtClean="0"/>
              <a:t>)</a:t>
            </a:r>
          </a:p>
          <a:p>
            <a:pPr eaLnBrk="1" hangingPunct="1"/>
            <a:r>
              <a:rPr lang="tr-TR" sz="2400" smtClean="0"/>
              <a:t>k</a:t>
            </a:r>
            <a:r>
              <a:rPr lang="tr-TR" sz="2400" baseline="-25000" smtClean="0"/>
              <a:t>3 </a:t>
            </a:r>
            <a:r>
              <a:rPr lang="tr-TR" sz="2400" smtClean="0"/>
              <a:t> = cos (Ψ </a:t>
            </a:r>
            <a:r>
              <a:rPr lang="tr-TR" sz="2400" baseline="-25000" smtClean="0"/>
              <a:t>i</a:t>
            </a:r>
            <a:r>
              <a:rPr lang="tr-TR" sz="2400" smtClean="0"/>
              <a:t>– φ</a:t>
            </a:r>
            <a:r>
              <a:rPr lang="tr-TR" sz="2400" baseline="-25000" smtClean="0"/>
              <a:t>i</a:t>
            </a:r>
            <a:r>
              <a:rPr lang="tr-TR" sz="2400" smtClean="0"/>
              <a:t>) – k</a:t>
            </a:r>
            <a:r>
              <a:rPr lang="tr-TR" sz="2400" baseline="-25000" smtClean="0"/>
              <a:t>1</a:t>
            </a:r>
            <a:r>
              <a:rPr lang="tr-TR" sz="2400" smtClean="0"/>
              <a:t> cos Ψ </a:t>
            </a:r>
            <a:r>
              <a:rPr lang="tr-TR" sz="2400" baseline="-25000" smtClean="0"/>
              <a:t>i</a:t>
            </a:r>
            <a:r>
              <a:rPr lang="tr-TR" sz="2400" smtClean="0"/>
              <a:t>  + k</a:t>
            </a:r>
            <a:r>
              <a:rPr lang="tr-TR" sz="2400" baseline="-25000" smtClean="0"/>
              <a:t>2</a:t>
            </a:r>
            <a:r>
              <a:rPr lang="tr-TR" sz="2400" smtClean="0"/>
              <a:t> cos φ</a:t>
            </a:r>
            <a:r>
              <a:rPr lang="tr-TR" sz="2400" baseline="-25000" smtClean="0"/>
              <a:t>i</a:t>
            </a:r>
            <a:r>
              <a:rPr lang="tr-TR" sz="2400" smtClean="0"/>
              <a:t>  ( i = 1, 2, 3 )</a:t>
            </a:r>
          </a:p>
          <a:p>
            <a:pPr eaLnBrk="1" hangingPunct="1"/>
            <a:endParaRPr lang="tr-TR" sz="2400" smtClean="0"/>
          </a:p>
          <a:p>
            <a:pPr eaLnBrk="1" hangingPunct="1">
              <a:buFontTx/>
              <a:buNone/>
            </a:pPr>
            <a:r>
              <a:rPr lang="tr-TR" sz="2400" smtClean="0"/>
              <a:t>    Uzuv boyut oranları;</a:t>
            </a:r>
          </a:p>
          <a:p>
            <a:pPr eaLnBrk="1" hangingPunct="1">
              <a:buFontTx/>
              <a:buNone/>
            </a:pPr>
            <a:endParaRPr lang="tr-TR" sz="2400" smtClean="0"/>
          </a:p>
          <a:p>
            <a:pPr eaLnBrk="1" hangingPunct="1"/>
            <a:r>
              <a:rPr lang="tr-TR" sz="2400" smtClean="0"/>
              <a:t>a/d = 1/ k</a:t>
            </a:r>
            <a:r>
              <a:rPr lang="tr-TR" sz="2400" baseline="-25000" smtClean="0"/>
              <a:t>1 </a:t>
            </a:r>
            <a:r>
              <a:rPr lang="tr-TR" sz="2400" smtClean="0"/>
              <a:t>;c/d 1/ k</a:t>
            </a:r>
            <a:r>
              <a:rPr lang="tr-TR" sz="2400" baseline="-25000" smtClean="0"/>
              <a:t>2</a:t>
            </a:r>
            <a:endParaRPr lang="tr-TR" sz="2400" smtClean="0"/>
          </a:p>
          <a:p>
            <a:pPr eaLnBrk="1" hangingPunct="1"/>
            <a:r>
              <a:rPr lang="tr-TR" sz="2400" smtClean="0"/>
              <a:t>b/d  = [1+ (c/d)</a:t>
            </a:r>
            <a:r>
              <a:rPr lang="tr-TR" sz="2400" baseline="30000" smtClean="0"/>
              <a:t>2</a:t>
            </a:r>
            <a:r>
              <a:rPr lang="tr-TR" sz="2400" smtClean="0"/>
              <a:t>+(a/d)</a:t>
            </a:r>
            <a:r>
              <a:rPr lang="tr-TR" sz="2400" baseline="30000" smtClean="0"/>
              <a:t>2</a:t>
            </a:r>
            <a:r>
              <a:rPr lang="tr-TR" sz="2400" smtClean="0"/>
              <a:t>-2k</a:t>
            </a:r>
            <a:r>
              <a:rPr lang="tr-TR" sz="2400" baseline="-25000" smtClean="0"/>
              <a:t>3</a:t>
            </a:r>
            <a:r>
              <a:rPr lang="tr-TR" sz="2400" smtClean="0"/>
              <a:t>(c/d)(a/d)]</a:t>
            </a:r>
            <a:r>
              <a:rPr lang="tr-TR" sz="2400" baseline="30000" smtClean="0"/>
              <a:t>1/2  </a:t>
            </a:r>
            <a:r>
              <a:rPr lang="tr-TR" sz="2400" smtClean="0"/>
              <a:t>olarak elde edilir.</a:t>
            </a:r>
          </a:p>
          <a:p>
            <a:pPr eaLnBrk="1" hangingPunct="1"/>
            <a:endParaRPr lang="tr-TR" sz="2400" smtClean="0"/>
          </a:p>
        </p:txBody>
      </p:sp>
      <p:sp>
        <p:nvSpPr>
          <p:cNvPr id="107523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CD2D32-EB7D-41BA-883D-93B2C44149CE}" type="slidenum">
              <a:rPr lang="tr-TR" smtClean="0"/>
              <a:pPr eaLnBrk="1" hangingPunct="1"/>
              <a:t>10</a:t>
            </a:fld>
            <a:endParaRPr lang="tr-TR" smtClean="0"/>
          </a:p>
        </p:txBody>
      </p:sp>
    </p:spTree>
    <p:extLst>
      <p:ext uri="{BB962C8B-B14F-4D97-AF65-F5344CB8AC3E}">
        <p14:creationId xmlns="" xmlns:p14="http://schemas.microsoft.com/office/powerpoint/2010/main" val="253758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İçerik Yer Tutucusu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r-TR" sz="2000" b="1" smtClean="0"/>
              <a:t>    Geometrik Yöntem</a:t>
            </a:r>
          </a:p>
          <a:p>
            <a:pPr eaLnBrk="1" hangingPunct="1">
              <a:buFontTx/>
              <a:buNone/>
            </a:pPr>
            <a:endParaRPr lang="tr-TR" sz="2000" smtClean="0"/>
          </a:p>
          <a:p>
            <a:pPr eaLnBrk="1" hangingPunct="1">
              <a:buFontTx/>
              <a:buNone/>
            </a:pPr>
            <a:r>
              <a:rPr lang="tr-TR" sz="2000" smtClean="0"/>
              <a:t>    Verilen kol dönme açılarına göre üç-çubuk mekanizmasının boyutları geometrik olarak da bulunabilir  (2) nolu uzvun Ψ</a:t>
            </a:r>
            <a:r>
              <a:rPr lang="tr-TR" sz="2000" baseline="-25000" smtClean="0"/>
              <a:t>1</a:t>
            </a:r>
            <a:r>
              <a:rPr lang="tr-TR" sz="2000" smtClean="0"/>
              <a:t> . açısı kadar dönmesine karşılık (3) nolu uzvun φ</a:t>
            </a:r>
            <a:r>
              <a:rPr lang="tr-TR" sz="2000" baseline="-25000" smtClean="0"/>
              <a:t>1</a:t>
            </a:r>
            <a:r>
              <a:rPr lang="tr-TR" sz="2000" smtClean="0"/>
              <a:t> açısı kadar dönmesi isteniyorsa aşağıdaki yöntem uygulanır. </a:t>
            </a:r>
          </a:p>
          <a:p>
            <a:pPr eaLnBrk="1" hangingPunct="1">
              <a:buFontTx/>
              <a:buNone/>
            </a:pPr>
            <a:r>
              <a:rPr lang="tr-TR" sz="2000" smtClean="0"/>
              <a:t> </a:t>
            </a:r>
            <a:br>
              <a:rPr lang="tr-TR" sz="2000" smtClean="0"/>
            </a:br>
            <a:r>
              <a:rPr lang="tr-TR" sz="2000" smtClean="0"/>
              <a:t>1)   A</a:t>
            </a:r>
            <a:r>
              <a:rPr lang="tr-TR" sz="2000" baseline="-25000" smtClean="0"/>
              <a:t>o</a:t>
            </a:r>
            <a:r>
              <a:rPr lang="tr-TR" sz="2000" smtClean="0"/>
              <a:t>B </a:t>
            </a:r>
            <a:r>
              <a:rPr lang="tr-TR" sz="2000" baseline="-25000" smtClean="0"/>
              <a:t>o </a:t>
            </a:r>
            <a:r>
              <a:rPr lang="tr-TR" sz="2000" smtClean="0"/>
              <a:t> gövde uzunluğu seçilerek alınır.</a:t>
            </a:r>
          </a:p>
          <a:p>
            <a:pPr eaLnBrk="1" hangingPunct="1">
              <a:buFontTx/>
              <a:buNone/>
            </a:pPr>
            <a:endParaRPr lang="tr-TR" sz="2000" smtClean="0"/>
          </a:p>
          <a:p>
            <a:pPr eaLnBrk="1" hangingPunct="1">
              <a:buFontTx/>
              <a:buNone/>
            </a:pPr>
            <a:r>
              <a:rPr lang="tr-TR" sz="2000" smtClean="0"/>
              <a:t>     2)  A</a:t>
            </a:r>
            <a:r>
              <a:rPr lang="tr-TR" sz="2000" baseline="-25000" smtClean="0"/>
              <a:t>o </a:t>
            </a:r>
            <a:r>
              <a:rPr lang="tr-TR" sz="2000" smtClean="0"/>
              <a:t>dan Ψ</a:t>
            </a:r>
            <a:r>
              <a:rPr lang="tr-TR" sz="2000" baseline="-25000" smtClean="0"/>
              <a:t>1</a:t>
            </a:r>
            <a:r>
              <a:rPr lang="tr-TR" sz="2000" smtClean="0"/>
              <a:t>/2  ve B</a:t>
            </a:r>
            <a:r>
              <a:rPr lang="tr-TR" sz="2000" baseline="-25000" smtClean="0"/>
              <a:t>o</a:t>
            </a:r>
            <a:r>
              <a:rPr lang="tr-TR" sz="2000" smtClean="0"/>
              <a:t> dan φ</a:t>
            </a:r>
            <a:r>
              <a:rPr lang="tr-TR" sz="2000" baseline="-25000" smtClean="0"/>
              <a:t>1/</a:t>
            </a:r>
            <a:r>
              <a:rPr lang="tr-TR" sz="2000" smtClean="0"/>
              <a:t>2 kadar alınarak, uzatılan doğrular D</a:t>
            </a:r>
            <a:r>
              <a:rPr lang="tr-TR" sz="2000" baseline="-25000" smtClean="0"/>
              <a:t>1</a:t>
            </a:r>
            <a:r>
              <a:rPr lang="tr-TR" sz="2000" smtClean="0"/>
              <a:t> de kesişirler.</a:t>
            </a:r>
          </a:p>
          <a:p>
            <a:pPr eaLnBrk="1" hangingPunct="1"/>
            <a:endParaRPr lang="tr-TR" sz="2000" smtClean="0"/>
          </a:p>
          <a:p>
            <a:pPr eaLnBrk="1" hangingPunct="1">
              <a:buFontTx/>
              <a:buNone/>
            </a:pPr>
            <a:r>
              <a:rPr lang="tr-TR" sz="2000" smtClean="0"/>
              <a:t>     3)  D</a:t>
            </a:r>
            <a:r>
              <a:rPr lang="tr-TR" sz="2000" baseline="-25000" smtClean="0"/>
              <a:t>1</a:t>
            </a:r>
            <a:r>
              <a:rPr lang="tr-TR" sz="2000" smtClean="0"/>
              <a:t> den çizilecek iki doğrudan (L   ve L ) birisi keyfi olarak çizilir. A</a:t>
            </a:r>
            <a:r>
              <a:rPr lang="tr-TR" sz="2000" baseline="-25000" smtClean="0"/>
              <a:t>o</a:t>
            </a:r>
            <a:r>
              <a:rPr lang="tr-TR" sz="2000" smtClean="0"/>
              <a:t>D</a:t>
            </a:r>
            <a:r>
              <a:rPr lang="tr-TR" sz="2000" baseline="-25000" smtClean="0"/>
              <a:t>1</a:t>
            </a:r>
            <a:r>
              <a:rPr lang="tr-TR" sz="2000" smtClean="0"/>
              <a:t>B </a:t>
            </a:r>
            <a:r>
              <a:rPr lang="tr-TR" sz="2000" baseline="-25000" smtClean="0"/>
              <a:t>o </a:t>
            </a:r>
            <a:r>
              <a:rPr lang="tr-TR" sz="2000" smtClean="0"/>
              <a:t> =  L</a:t>
            </a:r>
            <a:r>
              <a:rPr lang="tr-TR" sz="2000" baseline="-25000" smtClean="0"/>
              <a:t>1</a:t>
            </a:r>
            <a:r>
              <a:rPr lang="tr-TR" sz="2000" smtClean="0"/>
              <a:t>D</a:t>
            </a:r>
            <a:r>
              <a:rPr lang="tr-TR" sz="2000" baseline="-25000" smtClean="0"/>
              <a:t>1</a:t>
            </a:r>
            <a:r>
              <a:rPr lang="tr-TR" sz="2000" smtClean="0"/>
              <a:t>L</a:t>
            </a:r>
            <a:r>
              <a:rPr lang="tr-TR" sz="2000" baseline="-25000" smtClean="0"/>
              <a:t>2 </a:t>
            </a:r>
            <a:r>
              <a:rPr lang="tr-TR" sz="2000" smtClean="0"/>
              <a:t> olacak biçimde öteki doğruda çizilir. A1L doğrusu üzerinde ve B</a:t>
            </a:r>
            <a:r>
              <a:rPr lang="tr-TR" sz="2000" baseline="-25000" smtClean="0"/>
              <a:t>1</a:t>
            </a:r>
            <a:r>
              <a:rPr lang="tr-TR" sz="2000" smtClean="0"/>
              <a:t>,L</a:t>
            </a:r>
            <a:r>
              <a:rPr lang="tr-TR" sz="2000" baseline="-25000" smtClean="0"/>
              <a:t>2</a:t>
            </a:r>
            <a:r>
              <a:rPr lang="tr-TR" sz="2000" smtClean="0"/>
              <a:t>  doğrusu üzerinde seçilerek  elde edilen mekanizma istenilen koşulları yerine getirir.</a:t>
            </a:r>
          </a:p>
          <a:p>
            <a:pPr eaLnBrk="1" hangingPunct="1"/>
            <a:endParaRPr lang="tr-TR" sz="2000" smtClean="0"/>
          </a:p>
        </p:txBody>
      </p:sp>
      <p:sp>
        <p:nvSpPr>
          <p:cNvPr id="108547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02676A-ABA5-4B03-BB71-7801D0E98A4F}" type="slidenum">
              <a:rPr lang="tr-TR" smtClean="0"/>
              <a:pPr eaLnBrk="1" hangingPunct="1"/>
              <a:t>11</a:t>
            </a:fld>
            <a:endParaRPr lang="tr-TR" smtClean="0"/>
          </a:p>
        </p:txBody>
      </p:sp>
    </p:spTree>
    <p:extLst>
      <p:ext uri="{BB962C8B-B14F-4D97-AF65-F5344CB8AC3E}">
        <p14:creationId xmlns="" xmlns:p14="http://schemas.microsoft.com/office/powerpoint/2010/main" val="84380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5A8F6B-0F54-41D3-B800-BE8D4B4B2A58}" type="slidenum">
              <a:rPr lang="tr-TR" smtClean="0"/>
              <a:pPr eaLnBrk="1" hangingPunct="1"/>
              <a:t>12</a:t>
            </a:fld>
            <a:endParaRPr lang="tr-TR" smtClean="0"/>
          </a:p>
        </p:txBody>
      </p:sp>
      <p:pic>
        <p:nvPicPr>
          <p:cNvPr id="1095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20" y="1412776"/>
            <a:ext cx="4313237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3"/>
          <p:cNvSpPr>
            <a:spLocks noChangeArrowheads="1"/>
          </p:cNvSpPr>
          <p:nvPr/>
        </p:nvSpPr>
        <p:spPr bwMode="auto">
          <a:xfrm>
            <a:off x="2843808" y="5589240"/>
            <a:ext cx="39290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tr-TR" sz="17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Üç çubuk mekanizması çizimi</a:t>
            </a:r>
            <a:endParaRPr lang="tr-TR"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136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İçerik Yer Tutucusu"/>
          <p:cNvSpPr>
            <a:spLocks noGrp="1"/>
          </p:cNvSpPr>
          <p:nvPr>
            <p:ph/>
          </p:nvPr>
        </p:nvSpPr>
        <p:spPr>
          <a:xfrm>
            <a:off x="467544" y="1124744"/>
            <a:ext cx="8229600" cy="49545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400" dirty="0" smtClean="0"/>
              <a:t>    Eğer (2) </a:t>
            </a:r>
            <a:r>
              <a:rPr lang="tr-TR" sz="2400" dirty="0" err="1" smtClean="0"/>
              <a:t>nolu</a:t>
            </a:r>
            <a:r>
              <a:rPr lang="tr-TR" sz="2400" dirty="0" smtClean="0"/>
              <a:t> uzvun Ψ</a:t>
            </a:r>
            <a:r>
              <a:rPr lang="tr-TR" sz="2400" baseline="-25000" dirty="0" smtClean="0"/>
              <a:t>1</a:t>
            </a:r>
            <a:r>
              <a:rPr lang="tr-TR" sz="2400" dirty="0" smtClean="0"/>
              <a:t> ve Ψ</a:t>
            </a:r>
            <a:r>
              <a:rPr lang="tr-TR" sz="2400" baseline="-25000" dirty="0" smtClean="0"/>
              <a:t>2 </a:t>
            </a:r>
            <a:r>
              <a:rPr lang="tr-TR" sz="2400" dirty="0" smtClean="0"/>
              <a:t>açılarına karşılık (4) </a:t>
            </a:r>
            <a:r>
              <a:rPr lang="tr-TR" sz="2400" dirty="0" err="1" smtClean="0"/>
              <a:t>nolu</a:t>
            </a:r>
            <a:r>
              <a:rPr lang="tr-TR" sz="2400" dirty="0" smtClean="0"/>
              <a:t> uzvun  φ</a:t>
            </a:r>
            <a:r>
              <a:rPr lang="tr-TR" sz="2400" baseline="-25000" dirty="0" smtClean="0"/>
              <a:t>1 </a:t>
            </a:r>
            <a:r>
              <a:rPr lang="tr-TR" sz="2400" dirty="0" smtClean="0"/>
              <a:t>ve φ</a:t>
            </a:r>
            <a:r>
              <a:rPr lang="tr-TR" sz="2400" baseline="-25000" dirty="0" smtClean="0"/>
              <a:t>2 </a:t>
            </a:r>
            <a:r>
              <a:rPr lang="tr-TR" sz="2400" dirty="0" smtClean="0"/>
              <a:t>açılarını sağlaması isteniyorsa böyle bir mekanizmanın bulunması için farklı bir yöntem izlenir:</a:t>
            </a:r>
          </a:p>
          <a:p>
            <a:pPr eaLnBrk="1" hangingPunct="1">
              <a:buFontTx/>
              <a:buNone/>
            </a:pP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a)</a:t>
            </a:r>
            <a:r>
              <a:rPr lang="tr-TR" sz="2400" dirty="0" err="1" smtClean="0"/>
              <a:t>A</a:t>
            </a:r>
            <a:r>
              <a:rPr lang="tr-TR" sz="2400" baseline="-25000" dirty="0" err="1" smtClean="0"/>
              <a:t>o</a:t>
            </a:r>
            <a:r>
              <a:rPr lang="tr-TR" sz="2400" dirty="0" err="1" smtClean="0"/>
              <a:t>B</a:t>
            </a:r>
            <a:r>
              <a:rPr lang="tr-TR" sz="2400" dirty="0" smtClean="0"/>
              <a:t> </a:t>
            </a:r>
            <a:r>
              <a:rPr lang="tr-TR" sz="2400" baseline="-25000" dirty="0" smtClean="0"/>
              <a:t>o </a:t>
            </a:r>
            <a:r>
              <a:rPr lang="tr-TR" sz="2400" dirty="0" smtClean="0"/>
              <a:t>    uzunluğu seçilerek işaretlenir.</a:t>
            </a:r>
          </a:p>
          <a:p>
            <a:pPr eaLnBrk="1" hangingPunct="1">
              <a:buFontTx/>
              <a:buNone/>
            </a:pPr>
            <a:r>
              <a:rPr lang="tr-TR" sz="2400" dirty="0" smtClean="0"/>
              <a:t>    b)</a:t>
            </a:r>
            <a:r>
              <a:rPr lang="tr-TR" sz="2400" dirty="0" err="1" smtClean="0"/>
              <a:t>A</a:t>
            </a:r>
            <a:r>
              <a:rPr lang="tr-TR" sz="2400" baseline="-25000" dirty="0" err="1" smtClean="0"/>
              <a:t>o</a:t>
            </a:r>
            <a:r>
              <a:rPr lang="tr-TR" sz="2400" dirty="0" err="1" smtClean="0"/>
              <a:t>B</a:t>
            </a:r>
            <a:r>
              <a:rPr lang="tr-TR" sz="2400" dirty="0" smtClean="0"/>
              <a:t> </a:t>
            </a:r>
            <a:r>
              <a:rPr lang="tr-TR" sz="2400" baseline="-25000" dirty="0" smtClean="0"/>
              <a:t>o </a:t>
            </a:r>
            <a:r>
              <a:rPr lang="tr-TR" sz="2400" dirty="0" smtClean="0"/>
              <a:t> doğrusuna </a:t>
            </a:r>
            <a:r>
              <a:rPr lang="tr-TR" sz="2400" dirty="0" err="1" smtClean="0"/>
              <a:t>A</a:t>
            </a:r>
            <a:r>
              <a:rPr lang="tr-TR" sz="2400" baseline="-25000" dirty="0" err="1" smtClean="0"/>
              <a:t>o</a:t>
            </a:r>
            <a:r>
              <a:rPr lang="tr-TR" sz="2400" dirty="0" smtClean="0"/>
              <a:t>   da Ψ</a:t>
            </a:r>
            <a:r>
              <a:rPr lang="tr-TR" sz="2400" baseline="-25000" dirty="0" smtClean="0"/>
              <a:t>1</a:t>
            </a:r>
            <a:r>
              <a:rPr lang="tr-TR" sz="2400" dirty="0" smtClean="0"/>
              <a:t>/2  ve </a:t>
            </a:r>
            <a:r>
              <a:rPr lang="tr-TR" sz="2400" dirty="0" err="1" smtClean="0"/>
              <a:t>B</a:t>
            </a:r>
            <a:r>
              <a:rPr lang="tr-TR" sz="2400" baseline="-25000" dirty="0" err="1" smtClean="0"/>
              <a:t>o</a:t>
            </a:r>
            <a:r>
              <a:rPr lang="tr-TR" sz="2400" dirty="0" smtClean="0"/>
              <a:t>   da φ</a:t>
            </a:r>
            <a:r>
              <a:rPr lang="tr-TR" sz="2400" baseline="-25000" dirty="0" smtClean="0"/>
              <a:t>1</a:t>
            </a:r>
            <a:r>
              <a:rPr lang="tr-TR" sz="2400" dirty="0" smtClean="0"/>
              <a:t>/2Açıları yapan doğrular çizilir. Bu doğrular D</a:t>
            </a:r>
            <a:r>
              <a:rPr lang="tr-TR" sz="2400" baseline="-25000" dirty="0" smtClean="0"/>
              <a:t>1 </a:t>
            </a:r>
            <a:r>
              <a:rPr lang="tr-TR" sz="2400" dirty="0" smtClean="0"/>
              <a:t>de kesişirler.</a:t>
            </a:r>
          </a:p>
          <a:p>
            <a:pPr eaLnBrk="1" hangingPunct="1">
              <a:buFontTx/>
              <a:buNone/>
            </a:pPr>
            <a:r>
              <a:rPr lang="tr-TR" sz="2400" dirty="0" smtClean="0"/>
              <a:t>    c) A noktası keyfi seçilir ve bu noktadan geçen, D</a:t>
            </a:r>
            <a:r>
              <a:rPr lang="tr-TR" sz="2400" baseline="-25000" dirty="0" smtClean="0"/>
              <a:t>1 </a:t>
            </a:r>
            <a:r>
              <a:rPr lang="tr-TR" sz="2400" dirty="0" smtClean="0"/>
              <a:t>ve D</a:t>
            </a:r>
            <a:r>
              <a:rPr lang="tr-TR" sz="2400" baseline="-25000" dirty="0" smtClean="0"/>
              <a:t>2</a:t>
            </a:r>
            <a:r>
              <a:rPr lang="tr-TR" sz="2400" dirty="0" smtClean="0"/>
              <a:t>   </a:t>
            </a:r>
            <a:r>
              <a:rPr lang="tr-TR" sz="2400" dirty="0" err="1" smtClean="0"/>
              <a:t>yi</a:t>
            </a:r>
            <a:r>
              <a:rPr lang="tr-TR" sz="2400" dirty="0" smtClean="0"/>
              <a:t> birleştiren L</a:t>
            </a:r>
            <a:r>
              <a:rPr lang="tr-TR" sz="2400" baseline="-25000" dirty="0" smtClean="0"/>
              <a:t>1</a:t>
            </a:r>
            <a:r>
              <a:rPr lang="tr-TR" sz="2400" dirty="0" smtClean="0"/>
              <a:t> ve L’</a:t>
            </a:r>
            <a:r>
              <a:rPr lang="tr-TR" sz="2400" baseline="-25000" dirty="0" smtClean="0"/>
              <a:t>1</a:t>
            </a:r>
            <a:r>
              <a:rPr lang="tr-TR" sz="2400" dirty="0" smtClean="0"/>
              <a:t> doğruları çizilir.</a:t>
            </a:r>
          </a:p>
          <a:p>
            <a:pPr eaLnBrk="1" hangingPunct="1">
              <a:buFontTx/>
              <a:buNone/>
            </a:pPr>
            <a:r>
              <a:rPr lang="tr-TR" sz="2400" dirty="0" smtClean="0"/>
              <a:t>    d) L</a:t>
            </a:r>
            <a:r>
              <a:rPr lang="tr-TR" sz="2400" baseline="-25000" dirty="0" smtClean="0"/>
              <a:t>1</a:t>
            </a:r>
            <a:r>
              <a:rPr lang="tr-TR" sz="2400" dirty="0" smtClean="0"/>
              <a:t>D</a:t>
            </a:r>
            <a:r>
              <a:rPr lang="tr-TR" sz="2400" baseline="-25000" dirty="0" smtClean="0"/>
              <a:t>1</a:t>
            </a:r>
            <a:r>
              <a:rPr lang="tr-TR" sz="2400" dirty="0" smtClean="0"/>
              <a:t>A</a:t>
            </a:r>
            <a:r>
              <a:rPr lang="tr-TR" sz="2400" baseline="-25000" dirty="0" smtClean="0"/>
              <a:t>o </a:t>
            </a:r>
            <a:r>
              <a:rPr lang="tr-TR" sz="2400" dirty="0" smtClean="0"/>
              <a:t>= L</a:t>
            </a:r>
            <a:r>
              <a:rPr lang="tr-TR" sz="2400" baseline="-25000" dirty="0" smtClean="0"/>
              <a:t>2</a:t>
            </a:r>
            <a:r>
              <a:rPr lang="tr-TR" sz="2400" dirty="0" smtClean="0"/>
              <a:t>D</a:t>
            </a:r>
            <a:r>
              <a:rPr lang="tr-TR" sz="2400" baseline="-25000" dirty="0" smtClean="0"/>
              <a:t>1</a:t>
            </a:r>
            <a:r>
              <a:rPr lang="tr-TR" sz="2400" dirty="0" smtClean="0"/>
              <a:t>B</a:t>
            </a:r>
            <a:r>
              <a:rPr lang="tr-TR" sz="2400" baseline="-25000" dirty="0" smtClean="0"/>
              <a:t>o </a:t>
            </a:r>
            <a:r>
              <a:rPr lang="tr-TR" sz="2400" dirty="0" smtClean="0"/>
              <a:t> ve L</a:t>
            </a:r>
            <a:r>
              <a:rPr lang="tr-TR" sz="2400" baseline="-25000" dirty="0" smtClean="0"/>
              <a:t>1</a:t>
            </a:r>
            <a:r>
              <a:rPr lang="tr-TR" sz="2400" dirty="0" smtClean="0"/>
              <a:t>D</a:t>
            </a:r>
            <a:r>
              <a:rPr lang="tr-TR" sz="2400" baseline="-25000" dirty="0" smtClean="0"/>
              <a:t>2</a:t>
            </a:r>
            <a:r>
              <a:rPr lang="tr-TR" sz="2400" dirty="0" smtClean="0"/>
              <a:t>L’</a:t>
            </a:r>
            <a:r>
              <a:rPr lang="tr-TR" sz="2400" baseline="-25000" dirty="0" smtClean="0"/>
              <a:t>2 </a:t>
            </a:r>
            <a:r>
              <a:rPr lang="tr-TR" sz="2400" dirty="0" smtClean="0"/>
              <a:t>= </a:t>
            </a:r>
            <a:r>
              <a:rPr lang="tr-TR" sz="2400" dirty="0" err="1" smtClean="0"/>
              <a:t>A</a:t>
            </a:r>
            <a:r>
              <a:rPr lang="tr-TR" sz="2400" baseline="-25000" dirty="0" err="1" smtClean="0"/>
              <a:t>o</a:t>
            </a:r>
            <a:r>
              <a:rPr lang="tr-TR" sz="2400" dirty="0" smtClean="0"/>
              <a:t> D</a:t>
            </a:r>
            <a:r>
              <a:rPr lang="tr-TR" sz="2400" baseline="-25000" dirty="0" smtClean="0"/>
              <a:t>2</a:t>
            </a:r>
            <a:r>
              <a:rPr lang="tr-TR" sz="2400" dirty="0" smtClean="0"/>
              <a:t> </a:t>
            </a:r>
            <a:r>
              <a:rPr lang="tr-TR" sz="2400" dirty="0" err="1" smtClean="0"/>
              <a:t>B</a:t>
            </a:r>
            <a:r>
              <a:rPr lang="tr-TR" sz="2400" baseline="-25000" dirty="0" err="1" smtClean="0"/>
              <a:t>o</a:t>
            </a:r>
            <a:r>
              <a:rPr lang="tr-TR" sz="2400" baseline="-25000" dirty="0" smtClean="0"/>
              <a:t> </a:t>
            </a:r>
            <a:r>
              <a:rPr lang="tr-TR" sz="2400" dirty="0" smtClean="0"/>
              <a:t>eşitliklerini sağlayacak biçimde L</a:t>
            </a:r>
            <a:r>
              <a:rPr lang="tr-TR" sz="2400" baseline="-25000" dirty="0" smtClean="0"/>
              <a:t>2</a:t>
            </a:r>
            <a:r>
              <a:rPr lang="tr-TR" sz="2400" dirty="0" smtClean="0"/>
              <a:t> ve L’</a:t>
            </a:r>
            <a:r>
              <a:rPr lang="tr-TR" sz="2400" baseline="-25000" dirty="0" smtClean="0"/>
              <a:t>2</a:t>
            </a:r>
            <a:r>
              <a:rPr lang="tr-TR" sz="2400" dirty="0" smtClean="0"/>
              <a:t> doğruları çizilir. L</a:t>
            </a:r>
            <a:r>
              <a:rPr lang="tr-TR" sz="2400" baseline="-25000" dirty="0" smtClean="0"/>
              <a:t>2</a:t>
            </a:r>
            <a:r>
              <a:rPr lang="tr-TR" sz="2400" dirty="0" smtClean="0"/>
              <a:t> ve L’</a:t>
            </a:r>
            <a:r>
              <a:rPr lang="tr-TR" sz="2400" baseline="-25000" dirty="0" smtClean="0"/>
              <a:t>2</a:t>
            </a:r>
            <a:r>
              <a:rPr lang="tr-TR" sz="2400" dirty="0" smtClean="0"/>
              <a:t> doğrularının kesim noktası B </a:t>
            </a:r>
            <a:r>
              <a:rPr lang="tr-TR" sz="2400" dirty="0" err="1" smtClean="0"/>
              <a:t>yi</a:t>
            </a:r>
            <a:r>
              <a:rPr lang="tr-TR" sz="2400" dirty="0" smtClean="0"/>
              <a:t> belirler.</a:t>
            </a:r>
          </a:p>
        </p:txBody>
      </p:sp>
      <p:sp>
        <p:nvSpPr>
          <p:cNvPr id="110595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DC51E0-EA8F-4977-AA19-F2D2E96CDC67}" type="slidenum">
              <a:rPr lang="tr-TR" smtClean="0"/>
              <a:pPr eaLnBrk="1" hangingPunct="1"/>
              <a:t>13</a:t>
            </a:fld>
            <a:endParaRPr lang="tr-TR" smtClean="0"/>
          </a:p>
        </p:txBody>
      </p:sp>
    </p:spTree>
    <p:extLst>
      <p:ext uri="{BB962C8B-B14F-4D97-AF65-F5344CB8AC3E}">
        <p14:creationId xmlns="" xmlns:p14="http://schemas.microsoft.com/office/powerpoint/2010/main" val="268303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86EDE5-3341-46DF-966D-EDCD93CB4706}" type="slidenum">
              <a:rPr lang="tr-TR" smtClean="0"/>
              <a:pPr eaLnBrk="1" hangingPunct="1"/>
              <a:t>14</a:t>
            </a:fld>
            <a:endParaRPr lang="tr-TR" smtClean="0"/>
          </a:p>
        </p:txBody>
      </p:sp>
      <p:pic>
        <p:nvPicPr>
          <p:cNvPr id="1116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37" t="19290" r="17722" b="7539"/>
          <a:stretch>
            <a:fillRect/>
          </a:stretch>
        </p:blipFill>
        <p:spPr bwMode="auto">
          <a:xfrm>
            <a:off x="1907704" y="1268760"/>
            <a:ext cx="56705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Rectangle 3"/>
          <p:cNvSpPr>
            <a:spLocks noChangeArrowheads="1"/>
          </p:cNvSpPr>
          <p:nvPr/>
        </p:nvSpPr>
        <p:spPr bwMode="auto">
          <a:xfrm>
            <a:off x="1331640" y="5357813"/>
            <a:ext cx="52863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009650"/>
            <a:r>
              <a:rPr lang="tr-TR" sz="17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Üç çubuk mekanizması çizimi</a:t>
            </a:r>
            <a:endParaRPr lang="tr-TR" dirty="0"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7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İçerik Yer Tutucusu"/>
          <p:cNvSpPr>
            <a:spLocks noGrp="1"/>
          </p:cNvSpPr>
          <p:nvPr>
            <p:ph/>
          </p:nvPr>
        </p:nvSpPr>
        <p:spPr>
          <a:xfrm>
            <a:off x="457200" y="917575"/>
            <a:ext cx="8229600" cy="4940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400" b="1" smtClean="0"/>
              <a:t>    Verilen Kol Açılarına Göre Üç Çubuk Mekanizmasının Bulunması</a:t>
            </a:r>
            <a:endParaRPr lang="tr-TR" sz="2400" smtClean="0"/>
          </a:p>
          <a:p>
            <a:pPr eaLnBrk="1" hangingPunct="1">
              <a:buFontTx/>
              <a:buNone/>
            </a:pPr>
            <a:endParaRPr lang="tr-TR" sz="2400" smtClean="0"/>
          </a:p>
          <a:p>
            <a:pPr eaLnBrk="1" hangingPunct="1">
              <a:buFontTx/>
              <a:buNone/>
            </a:pPr>
            <a:r>
              <a:rPr lang="tr-TR" sz="2400" b="1" smtClean="0"/>
              <a:t>    Analitik Yöntem</a:t>
            </a:r>
          </a:p>
          <a:p>
            <a:pPr eaLnBrk="1" hangingPunct="1"/>
            <a:endParaRPr lang="tr-TR" sz="2400" smtClean="0"/>
          </a:p>
          <a:p>
            <a:pPr eaLnBrk="1" hangingPunct="1">
              <a:buFontTx/>
              <a:buNone/>
            </a:pPr>
            <a:r>
              <a:rPr lang="tr-TR" sz="2400" smtClean="0"/>
              <a:t>    Şekil de gösterilen üç çubuk mekanizmasının açı ve uzuv boyutları arasında aşağıdaki bağıntılar yazılabilir:</a:t>
            </a:r>
          </a:p>
          <a:p>
            <a:pPr eaLnBrk="1" hangingPunct="1">
              <a:buFontTx/>
              <a:buNone/>
            </a:pPr>
            <a:r>
              <a:rPr lang="tr-TR" sz="2400" smtClean="0"/>
              <a:t> </a:t>
            </a:r>
          </a:p>
          <a:p>
            <a:pPr eaLnBrk="1" hangingPunct="1"/>
            <a:r>
              <a:rPr lang="tr-TR" sz="2400" smtClean="0"/>
              <a:t>a cos φ+ b cos γ= d + c cosΨ</a:t>
            </a:r>
          </a:p>
          <a:p>
            <a:pPr eaLnBrk="1" hangingPunct="1"/>
            <a:r>
              <a:rPr lang="tr-TR" sz="2400" smtClean="0"/>
              <a:t>a sin φ + b sin γ = c sin Ψ</a:t>
            </a:r>
          </a:p>
          <a:p>
            <a:pPr eaLnBrk="1" hangingPunct="1">
              <a:buFontTx/>
              <a:buNone/>
            </a:pPr>
            <a:endParaRPr lang="tr-TR" sz="2400" smtClean="0"/>
          </a:p>
        </p:txBody>
      </p:sp>
      <p:sp>
        <p:nvSpPr>
          <p:cNvPr id="99331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019ECA-E2A4-4BEE-BA97-47C6F0D5A092}" type="slidenum">
              <a:rPr lang="tr-TR" smtClean="0"/>
              <a:pPr eaLnBrk="1" hangingPunct="1"/>
              <a:t>2</a:t>
            </a:fld>
            <a:endParaRPr lang="tr-TR" smtClean="0"/>
          </a:p>
        </p:txBody>
      </p:sp>
    </p:spTree>
    <p:extLst>
      <p:ext uri="{BB962C8B-B14F-4D97-AF65-F5344CB8AC3E}">
        <p14:creationId xmlns="" xmlns:p14="http://schemas.microsoft.com/office/powerpoint/2010/main" val="75489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99F31B-E79C-4005-A5B6-A4D864537222}" type="slidenum">
              <a:rPr lang="tr-TR" smtClean="0"/>
              <a:pPr eaLnBrk="1" hangingPunct="1"/>
              <a:t>3</a:t>
            </a:fld>
            <a:endParaRPr lang="tr-TR" smtClean="0"/>
          </a:p>
        </p:txBody>
      </p:sp>
      <p:pic>
        <p:nvPicPr>
          <p:cNvPr id="100355" name="Picture 2" descr="tara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01" t="35922" r="32098" b="46002"/>
          <a:stretch>
            <a:fillRect/>
          </a:stretch>
        </p:blipFill>
        <p:spPr bwMode="auto">
          <a:xfrm>
            <a:off x="1714500" y="1143000"/>
            <a:ext cx="504983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Rectangle 3"/>
          <p:cNvSpPr>
            <a:spLocks noChangeArrowheads="1"/>
          </p:cNvSpPr>
          <p:nvPr/>
        </p:nvSpPr>
        <p:spPr bwMode="auto">
          <a:xfrm>
            <a:off x="642938" y="5000625"/>
            <a:ext cx="67865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009650" algn="ctr"/>
            <a:r>
              <a:rPr lang="tr-TR" sz="17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Üç çubuk mekanizmasında açılar</a:t>
            </a:r>
            <a:endParaRPr lang="tr-TR"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351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İçerik Yer Tutucusu"/>
          <p:cNvSpPr>
            <a:spLocks noGrp="1"/>
          </p:cNvSpPr>
          <p:nvPr>
            <p:ph/>
          </p:nvPr>
        </p:nvSpPr>
        <p:spPr>
          <a:xfrm>
            <a:off x="457200" y="764704"/>
            <a:ext cx="8229600" cy="4968552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tr-TR" sz="2400" dirty="0" smtClean="0"/>
              <a:t>   Trigonometrik eşitlik cos</a:t>
            </a:r>
            <a:r>
              <a:rPr lang="tr-TR" sz="2400" baseline="30000" dirty="0" smtClean="0"/>
              <a:t>2</a:t>
            </a:r>
            <a:r>
              <a:rPr lang="tr-TR" sz="2400" dirty="0" smtClean="0"/>
              <a:t> γ +sin</a:t>
            </a:r>
            <a:r>
              <a:rPr lang="tr-TR" sz="2400" baseline="30000" dirty="0" smtClean="0"/>
              <a:t>2</a:t>
            </a:r>
            <a:r>
              <a:rPr lang="tr-TR" sz="2400" dirty="0" smtClean="0"/>
              <a:t> γ = 1 den yaralanarak ; </a:t>
            </a:r>
          </a:p>
          <a:p>
            <a:pPr eaLnBrk="1" hangingPunct="1">
              <a:buFontTx/>
              <a:buNone/>
            </a:pPr>
            <a:endParaRPr lang="tr-TR" sz="2400" dirty="0" smtClean="0"/>
          </a:p>
          <a:p>
            <a:pPr eaLnBrk="1" hangingPunct="1"/>
            <a:r>
              <a:rPr lang="tr-TR" sz="2400" dirty="0" smtClean="0"/>
              <a:t>b</a:t>
            </a:r>
            <a:r>
              <a:rPr lang="tr-TR" sz="2400" baseline="30000" dirty="0" smtClean="0"/>
              <a:t>2</a:t>
            </a:r>
            <a:r>
              <a:rPr lang="tr-TR" sz="2400" dirty="0" smtClean="0"/>
              <a:t> cos γ + b</a:t>
            </a:r>
            <a:r>
              <a:rPr lang="tr-TR" sz="2400" baseline="30000" dirty="0" smtClean="0"/>
              <a:t>2</a:t>
            </a:r>
            <a:r>
              <a:rPr lang="tr-TR" sz="2400" dirty="0" smtClean="0"/>
              <a:t> sin γ = b</a:t>
            </a:r>
            <a:r>
              <a:rPr lang="tr-TR" sz="2400" baseline="30000" dirty="0" smtClean="0"/>
              <a:t>2</a:t>
            </a:r>
            <a:endParaRPr lang="tr-TR" sz="2400" dirty="0" smtClean="0"/>
          </a:p>
          <a:p>
            <a:pPr eaLnBrk="1" hangingPunct="1">
              <a:buFontTx/>
              <a:buNone/>
            </a:pPr>
            <a:r>
              <a:rPr lang="tr-TR" sz="2400" dirty="0" smtClean="0"/>
              <a:t>    yazılabilir. Önceki iki eşitlik kareleri alınarak bu eşitlikte yerine konulurlarsa;</a:t>
            </a:r>
          </a:p>
          <a:p>
            <a:pPr eaLnBrk="1" hangingPunct="1">
              <a:buFontTx/>
              <a:buNone/>
            </a:pPr>
            <a:endParaRPr lang="tr-TR" sz="2400" dirty="0" smtClean="0"/>
          </a:p>
          <a:p>
            <a:pPr eaLnBrk="1" hangingPunct="1"/>
            <a:r>
              <a:rPr lang="tr-TR" sz="2400" dirty="0" smtClean="0"/>
              <a:t>(d + c </a:t>
            </a:r>
            <a:r>
              <a:rPr lang="tr-TR" sz="2400" dirty="0" err="1" smtClean="0"/>
              <a:t>cosΨ</a:t>
            </a:r>
            <a:r>
              <a:rPr lang="tr-TR" sz="2400" b="1" dirty="0" smtClean="0"/>
              <a:t> </a:t>
            </a:r>
            <a:r>
              <a:rPr lang="tr-TR" sz="2400" dirty="0" smtClean="0"/>
              <a:t>- a cos φ )+ (c sin Ψ</a:t>
            </a:r>
            <a:r>
              <a:rPr lang="tr-TR" sz="2400" b="1" dirty="0" smtClean="0"/>
              <a:t> </a:t>
            </a:r>
            <a:r>
              <a:rPr lang="tr-TR" sz="2400" dirty="0" smtClean="0"/>
              <a:t>- a sin φ)</a:t>
            </a:r>
            <a:r>
              <a:rPr lang="tr-TR" sz="2400" baseline="30000" dirty="0" smtClean="0"/>
              <a:t>2</a:t>
            </a:r>
            <a:r>
              <a:rPr lang="tr-TR" sz="2400" dirty="0" smtClean="0"/>
              <a:t>=b</a:t>
            </a:r>
            <a:r>
              <a:rPr lang="tr-TR" sz="2400" baseline="30000" dirty="0" smtClean="0"/>
              <a:t>2</a:t>
            </a:r>
          </a:p>
          <a:p>
            <a:pPr eaLnBrk="1" hangingPunct="1">
              <a:buFontTx/>
              <a:buNone/>
            </a:pPr>
            <a:r>
              <a:rPr lang="tr-TR" sz="2400" dirty="0" smtClean="0"/>
              <a:t>    eşitliği elde edilir. Parantezler açılarak aşağıdaki biçimde düzenlenebilir: </a:t>
            </a:r>
          </a:p>
          <a:p>
            <a:pPr eaLnBrk="1" hangingPunct="1">
              <a:buFontTx/>
              <a:buNone/>
            </a:pPr>
            <a:endParaRPr lang="tr-TR" sz="2400" dirty="0" smtClean="0"/>
          </a:p>
          <a:p>
            <a:pPr eaLnBrk="1" hangingPunct="1"/>
            <a:r>
              <a:rPr lang="tr-TR" sz="2400" dirty="0" smtClean="0"/>
              <a:t>2 dc cos Ψ - 2 da cos φ     + d </a:t>
            </a:r>
            <a:r>
              <a:rPr lang="tr-TR" sz="2400" baseline="30000" dirty="0" smtClean="0"/>
              <a:t>2</a:t>
            </a:r>
            <a:r>
              <a:rPr lang="tr-TR" sz="2400" dirty="0" smtClean="0"/>
              <a:t>  + c </a:t>
            </a:r>
            <a:r>
              <a:rPr lang="tr-TR" sz="2400" baseline="30000" dirty="0" smtClean="0"/>
              <a:t>2</a:t>
            </a:r>
            <a:r>
              <a:rPr lang="tr-TR" sz="2400" dirty="0" smtClean="0"/>
              <a:t>   + a</a:t>
            </a:r>
            <a:r>
              <a:rPr lang="tr-TR" sz="2400" baseline="30000" dirty="0" smtClean="0"/>
              <a:t>2</a:t>
            </a:r>
            <a:r>
              <a:rPr lang="tr-TR" sz="2400" dirty="0" smtClean="0"/>
              <a:t>   - b </a:t>
            </a:r>
            <a:r>
              <a:rPr lang="tr-TR" sz="2400" baseline="30000" dirty="0" smtClean="0"/>
              <a:t>2</a:t>
            </a:r>
            <a:r>
              <a:rPr lang="tr-TR" sz="2400" dirty="0" smtClean="0"/>
              <a:t>  = 2 </a:t>
            </a:r>
            <a:r>
              <a:rPr lang="tr-TR" sz="2400" dirty="0" err="1" smtClean="0"/>
              <a:t>ca</a:t>
            </a:r>
            <a:endParaRPr lang="tr-TR" sz="2400" dirty="0" smtClean="0"/>
          </a:p>
          <a:p>
            <a:pPr eaLnBrk="1" hangingPunct="1"/>
            <a:r>
              <a:rPr lang="tr-TR" sz="2400" dirty="0" smtClean="0"/>
              <a:t>(cos φ cos Ψ + sin φ sin Ψ )</a:t>
            </a:r>
          </a:p>
        </p:txBody>
      </p:sp>
      <p:sp>
        <p:nvSpPr>
          <p:cNvPr id="101379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A35079-C414-4B88-B3F4-713E9C3D5E06}" type="slidenum">
              <a:rPr lang="tr-TR" smtClean="0"/>
              <a:pPr eaLnBrk="1" hangingPunct="1"/>
              <a:t>4</a:t>
            </a:fld>
            <a:endParaRPr lang="tr-TR" smtClean="0"/>
          </a:p>
        </p:txBody>
      </p:sp>
    </p:spTree>
    <p:extLst>
      <p:ext uri="{BB962C8B-B14F-4D97-AF65-F5344CB8AC3E}">
        <p14:creationId xmlns="" xmlns:p14="http://schemas.microsoft.com/office/powerpoint/2010/main" val="300136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İçerik Yer Tutucusu"/>
          <p:cNvSpPr>
            <a:spLocks noGrp="1"/>
          </p:cNvSpPr>
          <p:nvPr>
            <p:ph/>
          </p:nvPr>
        </p:nvSpPr>
        <p:spPr>
          <a:xfrm>
            <a:off x="457200" y="989013"/>
            <a:ext cx="8229600" cy="5154612"/>
          </a:xfrm>
        </p:spPr>
        <p:txBody>
          <a:bodyPr/>
          <a:lstStyle/>
          <a:p>
            <a:pPr eaLnBrk="1" hangingPunct="1"/>
            <a:r>
              <a:rPr lang="tr-TR" sz="2400" smtClean="0"/>
              <a:t>d/a cos Ψ – d/c cos φ     (d</a:t>
            </a:r>
            <a:r>
              <a:rPr lang="tr-TR" sz="2400" baseline="30000" smtClean="0"/>
              <a:t>2</a:t>
            </a:r>
            <a:r>
              <a:rPr lang="tr-TR" sz="2400" smtClean="0"/>
              <a:t>+c</a:t>
            </a:r>
            <a:r>
              <a:rPr lang="tr-TR" sz="2400" baseline="30000" smtClean="0"/>
              <a:t>2</a:t>
            </a:r>
            <a:r>
              <a:rPr lang="tr-TR" sz="2400" smtClean="0"/>
              <a:t>+a</a:t>
            </a:r>
            <a:r>
              <a:rPr lang="tr-TR" sz="2400" baseline="30000" smtClean="0"/>
              <a:t>2</a:t>
            </a:r>
            <a:r>
              <a:rPr lang="tr-TR" sz="2400" smtClean="0"/>
              <a:t>-b</a:t>
            </a:r>
            <a:r>
              <a:rPr lang="tr-TR" sz="2400" baseline="30000" smtClean="0"/>
              <a:t>2</a:t>
            </a:r>
            <a:r>
              <a:rPr lang="tr-TR" sz="2400" smtClean="0"/>
              <a:t>/2 ca) = cos (Ψ – φ)</a:t>
            </a:r>
          </a:p>
          <a:p>
            <a:pPr eaLnBrk="1" hangingPunct="1"/>
            <a:endParaRPr lang="tr-TR" sz="2400" smtClean="0"/>
          </a:p>
          <a:p>
            <a:pPr eaLnBrk="1" hangingPunct="1">
              <a:buFontTx/>
              <a:buNone/>
            </a:pPr>
            <a:r>
              <a:rPr lang="tr-TR" sz="2400" smtClean="0"/>
              <a:t>    uzuv oranları;</a:t>
            </a:r>
          </a:p>
          <a:p>
            <a:pPr eaLnBrk="1" hangingPunct="1">
              <a:buFontTx/>
              <a:buNone/>
            </a:pPr>
            <a:endParaRPr lang="tr-TR" sz="2400" smtClean="0"/>
          </a:p>
          <a:p>
            <a:pPr eaLnBrk="1" hangingPunct="1"/>
            <a:r>
              <a:rPr lang="tr-TR" sz="2400" smtClean="0"/>
              <a:t>k</a:t>
            </a:r>
            <a:r>
              <a:rPr lang="tr-TR" sz="2400" baseline="-25000" smtClean="0"/>
              <a:t>1</a:t>
            </a:r>
            <a:r>
              <a:rPr lang="tr-TR" sz="2400" smtClean="0"/>
              <a:t> = d/a, k</a:t>
            </a:r>
            <a:r>
              <a:rPr lang="tr-TR" sz="2400" baseline="-25000" smtClean="0"/>
              <a:t>2</a:t>
            </a:r>
            <a:r>
              <a:rPr lang="tr-TR" sz="2400" smtClean="0"/>
              <a:t> = c/a, ve k</a:t>
            </a:r>
            <a:r>
              <a:rPr lang="tr-TR" sz="2400" baseline="-25000" smtClean="0"/>
              <a:t>3</a:t>
            </a:r>
            <a:r>
              <a:rPr lang="tr-TR" sz="2400" smtClean="0"/>
              <a:t> = d</a:t>
            </a:r>
            <a:r>
              <a:rPr lang="tr-TR" sz="2400" baseline="30000" smtClean="0"/>
              <a:t>2</a:t>
            </a:r>
            <a:r>
              <a:rPr lang="tr-TR" sz="2400" smtClean="0"/>
              <a:t>+c</a:t>
            </a:r>
            <a:r>
              <a:rPr lang="tr-TR" sz="2400" baseline="30000" smtClean="0"/>
              <a:t>2</a:t>
            </a:r>
            <a:r>
              <a:rPr lang="tr-TR" sz="2400" smtClean="0"/>
              <a:t>+a</a:t>
            </a:r>
            <a:r>
              <a:rPr lang="tr-TR" sz="2400" baseline="30000" smtClean="0"/>
              <a:t>2</a:t>
            </a:r>
            <a:r>
              <a:rPr lang="tr-TR" sz="2400" smtClean="0"/>
              <a:t>-b</a:t>
            </a:r>
            <a:r>
              <a:rPr lang="tr-TR" sz="2400" baseline="30000" smtClean="0"/>
              <a:t>2</a:t>
            </a:r>
            <a:r>
              <a:rPr lang="tr-TR" sz="2400" smtClean="0"/>
              <a:t>/2 ca,</a:t>
            </a:r>
          </a:p>
          <a:p>
            <a:pPr eaLnBrk="1" hangingPunct="1"/>
            <a:endParaRPr lang="tr-TR" sz="2400" smtClean="0"/>
          </a:p>
          <a:p>
            <a:pPr eaLnBrk="1" hangingPunct="1">
              <a:buFontTx/>
              <a:buNone/>
            </a:pPr>
            <a:r>
              <a:rPr lang="tr-TR" sz="2400" smtClean="0"/>
              <a:t>    olarak tanımlanırsa;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k</a:t>
            </a:r>
            <a:r>
              <a:rPr lang="tr-TR" sz="2400" baseline="-25000" smtClean="0"/>
              <a:t>1 </a:t>
            </a:r>
            <a:r>
              <a:rPr lang="tr-TR" sz="2400" smtClean="0"/>
              <a:t>cosΨ – k</a:t>
            </a:r>
            <a:r>
              <a:rPr lang="tr-TR" sz="2400" baseline="-25000" smtClean="0"/>
              <a:t>2 </a:t>
            </a:r>
            <a:r>
              <a:rPr lang="tr-TR" sz="2400" smtClean="0"/>
              <a:t>cos φ + k</a:t>
            </a:r>
            <a:r>
              <a:rPr lang="tr-TR" sz="2400" baseline="-25000" smtClean="0"/>
              <a:t>3 </a:t>
            </a:r>
            <a:r>
              <a:rPr lang="tr-TR" sz="2400" smtClean="0"/>
              <a:t>= cos (Ψ – φ)</a:t>
            </a:r>
          </a:p>
          <a:p>
            <a:pPr eaLnBrk="1" hangingPunct="1">
              <a:buFontTx/>
              <a:buNone/>
            </a:pPr>
            <a:r>
              <a:rPr lang="tr-TR" sz="2400" smtClean="0"/>
              <a:t/>
            </a:r>
            <a:br>
              <a:rPr lang="tr-TR" sz="2400" smtClean="0"/>
            </a:br>
            <a:r>
              <a:rPr lang="tr-TR" sz="2400" smtClean="0"/>
              <a:t>eşitliği elde edilir.</a:t>
            </a:r>
          </a:p>
          <a:p>
            <a:pPr eaLnBrk="1" hangingPunct="1"/>
            <a:endParaRPr lang="tr-TR" sz="2400" smtClean="0"/>
          </a:p>
        </p:txBody>
      </p:sp>
      <p:sp>
        <p:nvSpPr>
          <p:cNvPr id="102403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ABFC09-2441-4910-9B06-9390B35FE356}" type="slidenum">
              <a:rPr lang="tr-TR" smtClean="0"/>
              <a:pPr eaLnBrk="1" hangingPunct="1"/>
              <a:t>5</a:t>
            </a:fld>
            <a:endParaRPr lang="tr-TR" smtClean="0"/>
          </a:p>
        </p:txBody>
      </p:sp>
    </p:spTree>
    <p:extLst>
      <p:ext uri="{BB962C8B-B14F-4D97-AF65-F5344CB8AC3E}">
        <p14:creationId xmlns="" xmlns:p14="http://schemas.microsoft.com/office/powerpoint/2010/main" val="68985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İçerik Yer Tutucusu"/>
          <p:cNvSpPr>
            <a:spLocks noGrp="1"/>
          </p:cNvSpPr>
          <p:nvPr>
            <p:ph/>
          </p:nvPr>
        </p:nvSpPr>
        <p:spPr>
          <a:xfrm>
            <a:off x="457200" y="1989138"/>
            <a:ext cx="8229600" cy="35829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400" smtClean="0"/>
              <a:t>    Üç çubuk mekanizmasının φ ve Ψ açılarının, aşağıdaki gibi istenilen değişmelere sahip olması halinde, mekanizmanın bulunması sağlanabilir.</a:t>
            </a:r>
          </a:p>
          <a:p>
            <a:pPr eaLnBrk="1" hangingPunct="1">
              <a:buFontTx/>
              <a:buNone/>
            </a:pPr>
            <a:endParaRPr lang="tr-TR" sz="2400" smtClean="0"/>
          </a:p>
          <a:p>
            <a:pPr eaLnBrk="1" hangingPunct="1"/>
            <a:r>
              <a:rPr lang="tr-TR" sz="2400" smtClean="0"/>
              <a:t>φ = φ</a:t>
            </a:r>
            <a:r>
              <a:rPr lang="tr-TR" sz="2400" baseline="-25000" smtClean="0"/>
              <a:t>1 </a:t>
            </a:r>
            <a:r>
              <a:rPr lang="tr-TR" sz="2400" smtClean="0"/>
              <a:t>için Ψ = Ψ</a:t>
            </a:r>
            <a:r>
              <a:rPr lang="tr-TR" sz="2400" baseline="-25000" smtClean="0"/>
              <a:t>1</a:t>
            </a:r>
            <a:endParaRPr lang="tr-TR" sz="2400" smtClean="0"/>
          </a:p>
          <a:p>
            <a:pPr eaLnBrk="1" hangingPunct="1"/>
            <a:r>
              <a:rPr lang="tr-TR" sz="2400" smtClean="0"/>
              <a:t>φ = φ</a:t>
            </a:r>
            <a:r>
              <a:rPr lang="tr-TR" sz="2400" baseline="-25000" smtClean="0"/>
              <a:t>2 </a:t>
            </a:r>
            <a:r>
              <a:rPr lang="tr-TR" sz="2400" smtClean="0"/>
              <a:t>için Ψ = Ψ</a:t>
            </a:r>
            <a:r>
              <a:rPr lang="tr-TR" sz="2400" baseline="-25000" smtClean="0"/>
              <a:t>2</a:t>
            </a:r>
            <a:endParaRPr lang="tr-TR" sz="2400" smtClean="0"/>
          </a:p>
          <a:p>
            <a:pPr eaLnBrk="1" hangingPunct="1"/>
            <a:r>
              <a:rPr lang="tr-TR" sz="2400" smtClean="0"/>
              <a:t>φ = φ</a:t>
            </a:r>
            <a:r>
              <a:rPr lang="tr-TR" sz="2400" baseline="-25000" smtClean="0"/>
              <a:t>3 </a:t>
            </a:r>
            <a:r>
              <a:rPr lang="tr-TR" sz="2400" smtClean="0"/>
              <a:t>için Ψ = Ψ</a:t>
            </a:r>
            <a:r>
              <a:rPr lang="tr-TR" sz="2400" baseline="-25000" smtClean="0"/>
              <a:t>3 </a:t>
            </a:r>
            <a:endParaRPr lang="tr-TR" sz="2400" smtClean="0"/>
          </a:p>
          <a:p>
            <a:pPr eaLnBrk="1" hangingPunct="1"/>
            <a:endParaRPr lang="tr-TR" sz="2400" smtClean="0"/>
          </a:p>
        </p:txBody>
      </p:sp>
      <p:sp>
        <p:nvSpPr>
          <p:cNvPr id="103427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E751F3-8F87-4160-B083-279EFA0A4B24}" type="slidenum">
              <a:rPr lang="tr-TR" smtClean="0"/>
              <a:pPr eaLnBrk="1" hangingPunct="1"/>
              <a:t>6</a:t>
            </a:fld>
            <a:endParaRPr lang="tr-TR" smtClean="0"/>
          </a:p>
        </p:txBody>
      </p:sp>
    </p:spTree>
    <p:extLst>
      <p:ext uri="{BB962C8B-B14F-4D97-AF65-F5344CB8AC3E}">
        <p14:creationId xmlns="" xmlns:p14="http://schemas.microsoft.com/office/powerpoint/2010/main" val="94680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7AE720-D6AF-4A98-B7FF-741EFE452D99}" type="slidenum">
              <a:rPr lang="tr-TR" smtClean="0"/>
              <a:pPr eaLnBrk="1" hangingPunct="1"/>
              <a:t>7</a:t>
            </a:fld>
            <a:endParaRPr lang="tr-TR" smtClean="0"/>
          </a:p>
        </p:txBody>
      </p:sp>
      <p:pic>
        <p:nvPicPr>
          <p:cNvPr id="104451" name="Picture 2" descr="tara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66" t="55164" r="23863" b="23329"/>
          <a:stretch>
            <a:fillRect/>
          </a:stretch>
        </p:blipFill>
        <p:spPr bwMode="auto">
          <a:xfrm>
            <a:off x="857250" y="1143000"/>
            <a:ext cx="5626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3"/>
          <p:cNvSpPr>
            <a:spLocks noChangeArrowheads="1"/>
          </p:cNvSpPr>
          <p:nvPr/>
        </p:nvSpPr>
        <p:spPr bwMode="auto">
          <a:xfrm>
            <a:off x="214313" y="5003800"/>
            <a:ext cx="72866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52388" algn="ctr"/>
            <a:r>
              <a:rPr lang="tr-TR" sz="17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Üç çubuk mekanizması kol açılarının değişimi</a:t>
            </a:r>
            <a:endParaRPr lang="tr-TR"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75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İçerik Yer Tutucusu"/>
          <p:cNvSpPr>
            <a:spLocks noGrp="1"/>
          </p:cNvSpPr>
          <p:nvPr>
            <p:ph/>
          </p:nvPr>
        </p:nvSpPr>
        <p:spPr>
          <a:xfrm>
            <a:off x="457200" y="1774825"/>
            <a:ext cx="8229600" cy="322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sz="2400" smtClean="0"/>
          </a:p>
          <a:p>
            <a:pPr eaLnBrk="1" hangingPunct="1">
              <a:buFontTx/>
              <a:buNone/>
            </a:pPr>
            <a:r>
              <a:rPr lang="tr-TR" sz="2400" smtClean="0"/>
              <a:t>Elde edilen eşitlik bu üç konum için yazılırsa</a:t>
            </a:r>
          </a:p>
          <a:p>
            <a:pPr eaLnBrk="1" hangingPunct="1">
              <a:buFontTx/>
              <a:buNone/>
            </a:pPr>
            <a:endParaRPr lang="tr-TR" sz="2400" smtClean="0"/>
          </a:p>
          <a:p>
            <a:pPr eaLnBrk="1" hangingPunct="1"/>
            <a:r>
              <a:rPr lang="tr-TR" sz="2400" smtClean="0"/>
              <a:t>k</a:t>
            </a:r>
            <a:r>
              <a:rPr lang="tr-TR" sz="2400" baseline="-25000" smtClean="0"/>
              <a:t>1 </a:t>
            </a:r>
            <a:r>
              <a:rPr lang="tr-TR" sz="2400" smtClean="0"/>
              <a:t>cosΨ</a:t>
            </a:r>
            <a:r>
              <a:rPr lang="tr-TR" sz="2400" baseline="-25000" smtClean="0"/>
              <a:t>1</a:t>
            </a:r>
            <a:r>
              <a:rPr lang="tr-TR" sz="2400" smtClean="0"/>
              <a:t> – k</a:t>
            </a:r>
            <a:r>
              <a:rPr lang="tr-TR" sz="2400" baseline="-25000" smtClean="0"/>
              <a:t>2 </a:t>
            </a:r>
            <a:r>
              <a:rPr lang="tr-TR" sz="2400" smtClean="0"/>
              <a:t>cos φ</a:t>
            </a:r>
            <a:r>
              <a:rPr lang="tr-TR" sz="2400" baseline="-25000" smtClean="0"/>
              <a:t>1</a:t>
            </a:r>
            <a:r>
              <a:rPr lang="tr-TR" sz="2400" smtClean="0"/>
              <a:t> + k</a:t>
            </a:r>
            <a:r>
              <a:rPr lang="tr-TR" sz="2400" baseline="-25000" smtClean="0"/>
              <a:t>3 </a:t>
            </a:r>
            <a:r>
              <a:rPr lang="tr-TR" sz="2400" smtClean="0"/>
              <a:t>= cos (Ψ </a:t>
            </a:r>
            <a:r>
              <a:rPr lang="tr-TR" sz="2400" baseline="-25000" smtClean="0"/>
              <a:t>1</a:t>
            </a:r>
            <a:r>
              <a:rPr lang="tr-TR" sz="2400" smtClean="0"/>
              <a:t>– φ</a:t>
            </a:r>
            <a:r>
              <a:rPr lang="tr-TR" sz="2400" baseline="-25000" smtClean="0"/>
              <a:t>2</a:t>
            </a:r>
            <a:r>
              <a:rPr lang="tr-TR" sz="2400" smtClean="0"/>
              <a:t>)</a:t>
            </a:r>
          </a:p>
          <a:p>
            <a:pPr eaLnBrk="1" hangingPunct="1"/>
            <a:r>
              <a:rPr lang="tr-TR" sz="2400" smtClean="0"/>
              <a:t>k</a:t>
            </a:r>
            <a:r>
              <a:rPr lang="tr-TR" sz="2400" baseline="-25000" smtClean="0"/>
              <a:t>1 </a:t>
            </a:r>
            <a:r>
              <a:rPr lang="tr-TR" sz="2400" smtClean="0"/>
              <a:t>cosΨ</a:t>
            </a:r>
            <a:r>
              <a:rPr lang="tr-TR" sz="2400" baseline="-25000" smtClean="0"/>
              <a:t>2</a:t>
            </a:r>
            <a:r>
              <a:rPr lang="tr-TR" sz="2400" smtClean="0"/>
              <a:t> – k</a:t>
            </a:r>
            <a:r>
              <a:rPr lang="tr-TR" sz="2400" baseline="-25000" smtClean="0"/>
              <a:t>2 </a:t>
            </a:r>
            <a:r>
              <a:rPr lang="tr-TR" sz="2400" smtClean="0"/>
              <a:t>cos φ</a:t>
            </a:r>
            <a:r>
              <a:rPr lang="tr-TR" sz="2400" baseline="-25000" smtClean="0"/>
              <a:t>2</a:t>
            </a:r>
            <a:r>
              <a:rPr lang="tr-TR" sz="2400" smtClean="0"/>
              <a:t> + k</a:t>
            </a:r>
            <a:r>
              <a:rPr lang="tr-TR" sz="2400" baseline="-25000" smtClean="0"/>
              <a:t>3 </a:t>
            </a:r>
            <a:r>
              <a:rPr lang="tr-TR" sz="2400" smtClean="0"/>
              <a:t>= cos (Ψ </a:t>
            </a:r>
            <a:r>
              <a:rPr lang="tr-TR" sz="2400" baseline="-25000" smtClean="0"/>
              <a:t>2</a:t>
            </a:r>
            <a:r>
              <a:rPr lang="tr-TR" sz="2400" smtClean="0"/>
              <a:t>– φ</a:t>
            </a:r>
            <a:r>
              <a:rPr lang="tr-TR" sz="2400" baseline="-25000" smtClean="0"/>
              <a:t>2</a:t>
            </a:r>
            <a:r>
              <a:rPr lang="tr-TR" sz="2400" smtClean="0"/>
              <a:t>)</a:t>
            </a:r>
          </a:p>
          <a:p>
            <a:pPr eaLnBrk="1" hangingPunct="1"/>
            <a:r>
              <a:rPr lang="tr-TR" sz="2400" smtClean="0"/>
              <a:t>k</a:t>
            </a:r>
            <a:r>
              <a:rPr lang="tr-TR" sz="2400" baseline="-25000" smtClean="0"/>
              <a:t>1 </a:t>
            </a:r>
            <a:r>
              <a:rPr lang="tr-TR" sz="2400" smtClean="0"/>
              <a:t>cosΨ</a:t>
            </a:r>
            <a:r>
              <a:rPr lang="tr-TR" sz="2400" baseline="-25000" smtClean="0"/>
              <a:t>3</a:t>
            </a:r>
            <a:r>
              <a:rPr lang="tr-TR" sz="2400" smtClean="0"/>
              <a:t> – k</a:t>
            </a:r>
            <a:r>
              <a:rPr lang="tr-TR" sz="2400" baseline="-25000" smtClean="0"/>
              <a:t>2 </a:t>
            </a:r>
            <a:r>
              <a:rPr lang="tr-TR" sz="2400" smtClean="0"/>
              <a:t>cos φ</a:t>
            </a:r>
            <a:r>
              <a:rPr lang="tr-TR" sz="2400" baseline="-25000" smtClean="0"/>
              <a:t>3</a:t>
            </a:r>
            <a:r>
              <a:rPr lang="tr-TR" sz="2400" smtClean="0"/>
              <a:t> + k</a:t>
            </a:r>
            <a:r>
              <a:rPr lang="tr-TR" sz="2400" baseline="-25000" smtClean="0"/>
              <a:t>3 </a:t>
            </a:r>
            <a:r>
              <a:rPr lang="tr-TR" sz="2400" smtClean="0"/>
              <a:t>= cos (Ψ </a:t>
            </a:r>
            <a:r>
              <a:rPr lang="tr-TR" sz="2400" baseline="-25000" smtClean="0"/>
              <a:t>3</a:t>
            </a:r>
            <a:r>
              <a:rPr lang="tr-TR" sz="2400" smtClean="0"/>
              <a:t>– φ</a:t>
            </a:r>
            <a:r>
              <a:rPr lang="tr-TR" sz="2400" baseline="-25000" smtClean="0"/>
              <a:t>3</a:t>
            </a:r>
            <a:r>
              <a:rPr lang="tr-TR" sz="2400" smtClean="0"/>
              <a:t>)</a:t>
            </a:r>
          </a:p>
          <a:p>
            <a:pPr eaLnBrk="1" hangingPunct="1"/>
            <a:endParaRPr lang="tr-TR" sz="2400" smtClean="0"/>
          </a:p>
        </p:txBody>
      </p:sp>
      <p:sp>
        <p:nvSpPr>
          <p:cNvPr id="105475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471838-C77A-4A24-AC20-493D754E3EFC}" type="slidenum">
              <a:rPr lang="tr-TR" smtClean="0"/>
              <a:pPr eaLnBrk="1" hangingPunct="1"/>
              <a:t>8</a:t>
            </a:fld>
            <a:endParaRPr lang="tr-TR" smtClean="0"/>
          </a:p>
        </p:txBody>
      </p:sp>
    </p:spTree>
    <p:extLst>
      <p:ext uri="{BB962C8B-B14F-4D97-AF65-F5344CB8AC3E}">
        <p14:creationId xmlns="" xmlns:p14="http://schemas.microsoft.com/office/powerpoint/2010/main" val="236408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İçerik Yer Tutucusu"/>
          <p:cNvSpPr>
            <a:spLocks noGrp="1"/>
          </p:cNvSpPr>
          <p:nvPr>
            <p:ph/>
          </p:nvPr>
        </p:nvSpPr>
        <p:spPr>
          <a:xfrm>
            <a:off x="457200" y="1214438"/>
            <a:ext cx="8229600" cy="464343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tr-TR" sz="2400" smtClean="0"/>
              <a:t>    eşitlikleri elde edilir.Bu eşitlikler k</a:t>
            </a:r>
            <a:r>
              <a:rPr lang="tr-TR" sz="2400" baseline="-25000" smtClean="0"/>
              <a:t>1</a:t>
            </a:r>
            <a:r>
              <a:rPr lang="tr-TR" sz="2400" smtClean="0"/>
              <a:t>,k</a:t>
            </a:r>
            <a:r>
              <a:rPr lang="tr-TR" sz="2400" baseline="-25000" smtClean="0"/>
              <a:t>2</a:t>
            </a:r>
            <a:r>
              <a:rPr lang="tr-TR" sz="2400" smtClean="0"/>
              <a:t>,k</a:t>
            </a:r>
            <a:r>
              <a:rPr lang="tr-TR" sz="2400" baseline="-25000" smtClean="0"/>
              <a:t>3</a:t>
            </a:r>
            <a:r>
              <a:rPr lang="tr-TR" sz="2400" smtClean="0"/>
              <a:t>,’e göre doğrusaldır. Çözümü kısaltmak için aşağıdaki kabuller yapılır.</a:t>
            </a:r>
          </a:p>
          <a:p>
            <a:pPr algn="just" eaLnBrk="1" hangingPunct="1">
              <a:buFontTx/>
              <a:buNone/>
            </a:pPr>
            <a:r>
              <a:rPr lang="tr-TR" sz="2400" smtClean="0"/>
              <a:t> </a:t>
            </a:r>
          </a:p>
          <a:p>
            <a:pPr algn="just" eaLnBrk="1" hangingPunct="1"/>
            <a:r>
              <a:rPr lang="tr-TR" sz="2400" smtClean="0"/>
              <a:t>cosΨ</a:t>
            </a:r>
            <a:r>
              <a:rPr lang="tr-TR" sz="2400" baseline="-25000" smtClean="0"/>
              <a:t>1</a:t>
            </a:r>
            <a:r>
              <a:rPr lang="tr-TR" sz="2400" smtClean="0"/>
              <a:t> – cos Ψ</a:t>
            </a:r>
            <a:r>
              <a:rPr lang="tr-TR" sz="2400" baseline="-25000" smtClean="0"/>
              <a:t>2  </a:t>
            </a:r>
            <a:r>
              <a:rPr lang="tr-TR" sz="2400" smtClean="0"/>
              <a:t>= W</a:t>
            </a:r>
            <a:r>
              <a:rPr lang="tr-TR" sz="2400" baseline="-25000" smtClean="0"/>
              <a:t>1</a:t>
            </a:r>
            <a:endParaRPr lang="tr-TR" sz="2400" smtClean="0"/>
          </a:p>
          <a:p>
            <a:pPr algn="just" eaLnBrk="1" hangingPunct="1"/>
            <a:r>
              <a:rPr lang="tr-TR" sz="2400" smtClean="0"/>
              <a:t>cosΨ</a:t>
            </a:r>
            <a:r>
              <a:rPr lang="tr-TR" sz="2400" baseline="-25000" smtClean="0"/>
              <a:t>1</a:t>
            </a:r>
            <a:r>
              <a:rPr lang="tr-TR" sz="2400" smtClean="0"/>
              <a:t> – cos Ψ</a:t>
            </a:r>
            <a:r>
              <a:rPr lang="tr-TR" sz="2400" baseline="-25000" smtClean="0"/>
              <a:t>3  </a:t>
            </a:r>
            <a:r>
              <a:rPr lang="tr-TR" sz="2400" smtClean="0"/>
              <a:t>= U</a:t>
            </a:r>
            <a:r>
              <a:rPr lang="tr-TR" sz="2400" baseline="-25000" smtClean="0"/>
              <a:t>1</a:t>
            </a:r>
            <a:endParaRPr lang="tr-TR" sz="2400" smtClean="0"/>
          </a:p>
          <a:p>
            <a:pPr algn="just" eaLnBrk="1" hangingPunct="1"/>
            <a:r>
              <a:rPr lang="tr-TR" sz="2400" smtClean="0"/>
              <a:t>cos φ</a:t>
            </a:r>
            <a:r>
              <a:rPr lang="tr-TR" sz="2400" baseline="-25000" smtClean="0"/>
              <a:t> 1</a:t>
            </a:r>
            <a:r>
              <a:rPr lang="tr-TR" sz="2400" smtClean="0"/>
              <a:t> – cos φ</a:t>
            </a:r>
            <a:r>
              <a:rPr lang="tr-TR" sz="2400" baseline="-25000" smtClean="0"/>
              <a:t> 2  </a:t>
            </a:r>
            <a:r>
              <a:rPr lang="tr-TR" sz="2400" smtClean="0"/>
              <a:t>= W</a:t>
            </a:r>
            <a:r>
              <a:rPr lang="tr-TR" sz="2400" baseline="-25000" smtClean="0"/>
              <a:t>2</a:t>
            </a:r>
            <a:endParaRPr lang="tr-TR" sz="2400" smtClean="0"/>
          </a:p>
          <a:p>
            <a:pPr algn="just" eaLnBrk="1" hangingPunct="1"/>
            <a:r>
              <a:rPr lang="tr-TR" sz="2400" smtClean="0"/>
              <a:t>cos φ</a:t>
            </a:r>
            <a:r>
              <a:rPr lang="tr-TR" sz="2400" baseline="-25000" smtClean="0"/>
              <a:t> 1</a:t>
            </a:r>
            <a:r>
              <a:rPr lang="tr-TR" sz="2400" smtClean="0"/>
              <a:t> – cos φ</a:t>
            </a:r>
            <a:r>
              <a:rPr lang="tr-TR" sz="2400" baseline="-25000" smtClean="0"/>
              <a:t> 3  </a:t>
            </a:r>
            <a:r>
              <a:rPr lang="tr-TR" sz="2400" smtClean="0"/>
              <a:t>= U</a:t>
            </a:r>
            <a:r>
              <a:rPr lang="tr-TR" sz="2400" baseline="-25000" smtClean="0"/>
              <a:t>2</a:t>
            </a:r>
            <a:endParaRPr lang="tr-TR" sz="2400" smtClean="0"/>
          </a:p>
          <a:p>
            <a:pPr algn="just" eaLnBrk="1" hangingPunct="1"/>
            <a:r>
              <a:rPr lang="tr-TR" sz="2400" smtClean="0"/>
              <a:t>cos (Ψ </a:t>
            </a:r>
            <a:r>
              <a:rPr lang="tr-TR" sz="2400" baseline="-25000" smtClean="0"/>
              <a:t>1</a:t>
            </a:r>
            <a:r>
              <a:rPr lang="tr-TR" sz="2400" smtClean="0"/>
              <a:t>– φ</a:t>
            </a:r>
            <a:r>
              <a:rPr lang="tr-TR" sz="2400" baseline="-25000" smtClean="0"/>
              <a:t>2</a:t>
            </a:r>
            <a:r>
              <a:rPr lang="tr-TR" sz="2400" smtClean="0"/>
              <a:t>) - cos (Ψ </a:t>
            </a:r>
            <a:r>
              <a:rPr lang="tr-TR" sz="2400" baseline="-25000" smtClean="0"/>
              <a:t>2</a:t>
            </a:r>
            <a:r>
              <a:rPr lang="tr-TR" sz="2400" smtClean="0"/>
              <a:t>– φ</a:t>
            </a:r>
            <a:r>
              <a:rPr lang="tr-TR" sz="2400" baseline="-25000" smtClean="0"/>
              <a:t>2</a:t>
            </a:r>
            <a:r>
              <a:rPr lang="tr-TR" sz="2400" smtClean="0"/>
              <a:t>) = W</a:t>
            </a:r>
            <a:r>
              <a:rPr lang="tr-TR" sz="2400" baseline="-25000" smtClean="0"/>
              <a:t>3</a:t>
            </a:r>
            <a:endParaRPr lang="tr-TR" sz="2400" smtClean="0"/>
          </a:p>
          <a:p>
            <a:pPr algn="just" eaLnBrk="1" hangingPunct="1"/>
            <a:r>
              <a:rPr lang="tr-TR" sz="2400" smtClean="0"/>
              <a:t>cos (Ψ </a:t>
            </a:r>
            <a:r>
              <a:rPr lang="tr-TR" sz="2400" baseline="-25000" smtClean="0"/>
              <a:t>1</a:t>
            </a:r>
            <a:r>
              <a:rPr lang="tr-TR" sz="2400" smtClean="0"/>
              <a:t>– φ</a:t>
            </a:r>
            <a:r>
              <a:rPr lang="tr-TR" sz="2400" baseline="-25000" smtClean="0"/>
              <a:t>2</a:t>
            </a:r>
            <a:r>
              <a:rPr lang="tr-TR" sz="2400" smtClean="0"/>
              <a:t>) - cos (Ψ </a:t>
            </a:r>
            <a:r>
              <a:rPr lang="tr-TR" sz="2400" baseline="-25000" smtClean="0"/>
              <a:t>3</a:t>
            </a:r>
            <a:r>
              <a:rPr lang="tr-TR" sz="2400" smtClean="0"/>
              <a:t>– φ</a:t>
            </a:r>
            <a:r>
              <a:rPr lang="tr-TR" sz="2400" baseline="-25000" smtClean="0"/>
              <a:t>3</a:t>
            </a:r>
            <a:r>
              <a:rPr lang="tr-TR" sz="2400" smtClean="0"/>
              <a:t>) = U</a:t>
            </a:r>
            <a:r>
              <a:rPr lang="tr-TR" sz="2400" baseline="-25000" smtClean="0"/>
              <a:t>3</a:t>
            </a:r>
            <a:endParaRPr lang="tr-TR" sz="2400" smtClean="0"/>
          </a:p>
        </p:txBody>
      </p:sp>
      <p:sp>
        <p:nvSpPr>
          <p:cNvPr id="106499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20E778-D7E3-41A3-9B81-956277B3EB15}" type="slidenum">
              <a:rPr lang="tr-TR" smtClean="0"/>
              <a:pPr eaLnBrk="1" hangingPunct="1"/>
              <a:t>9</a:t>
            </a:fld>
            <a:endParaRPr lang="tr-TR" smtClean="0"/>
          </a:p>
        </p:txBody>
      </p:sp>
    </p:spTree>
    <p:extLst>
      <p:ext uri="{BB962C8B-B14F-4D97-AF65-F5344CB8AC3E}">
        <p14:creationId xmlns="" xmlns:p14="http://schemas.microsoft.com/office/powerpoint/2010/main" val="4242162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568</Words>
  <Application>Microsoft Office PowerPoint</Application>
  <PresentationFormat>Ekran Gösterisi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Akış</vt:lpstr>
      <vt:lpstr>ZTM 316 Mekanizmalar   10.Hafta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ACAR</dc:creator>
  <cp:lastModifiedBy>Ramazan ÖZTÜRK</cp:lastModifiedBy>
  <cp:revision>4</cp:revision>
  <dcterms:created xsi:type="dcterms:W3CDTF">2017-11-21T18:32:56Z</dcterms:created>
  <dcterms:modified xsi:type="dcterms:W3CDTF">2018-05-14T14:38:20Z</dcterms:modified>
</cp:coreProperties>
</file>