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5" r:id="rId2"/>
    <p:sldId id="286" r:id="rId3"/>
    <p:sldId id="287" r:id="rId4"/>
    <p:sldId id="288" r:id="rId5"/>
    <p:sldId id="257" r:id="rId6"/>
    <p:sldId id="258" r:id="rId7"/>
    <p:sldId id="259" r:id="rId8"/>
    <p:sldId id="290" r:id="rId9"/>
    <p:sldId id="262" r:id="rId10"/>
    <p:sldId id="291" r:id="rId11"/>
    <p:sldId id="292" r:id="rId12"/>
    <p:sldId id="266" r:id="rId13"/>
    <p:sldId id="267" r:id="rId14"/>
    <p:sldId id="289"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0"/>
    <p:restoredTop sz="94681"/>
  </p:normalViewPr>
  <p:slideViewPr>
    <p:cSldViewPr snapToGrid="0" snapToObjects="1">
      <p:cViewPr varScale="1">
        <p:scale>
          <a:sx n="114" d="100"/>
          <a:sy n="114"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1/27/20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1/27/20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btecer@ankara.edu.tr" TargetMode="External"/><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0A9224-C5F2-3F43-956A-7A52B05D1FE3}"/>
              </a:ext>
            </a:extLst>
          </p:cNvPr>
          <p:cNvSpPr>
            <a:spLocks noGrp="1"/>
          </p:cNvSpPr>
          <p:nvPr>
            <p:ph type="ctrTitle"/>
          </p:nvPr>
        </p:nvSpPr>
        <p:spPr>
          <a:xfrm>
            <a:off x="1840933" y="2273337"/>
            <a:ext cx="8679915" cy="1748729"/>
          </a:xfrm>
        </p:spPr>
        <p:txBody>
          <a:bodyPr>
            <a:normAutofit/>
          </a:bodyPr>
          <a:lstStyle/>
          <a:p>
            <a:r>
              <a:rPr lang="tr-TR" sz="4000" dirty="0">
                <a:latin typeface="+mn-lt"/>
              </a:rPr>
              <a:t>GIDALARDA TEMEL İŞLEMLER</a:t>
            </a:r>
          </a:p>
        </p:txBody>
      </p:sp>
      <p:sp>
        <p:nvSpPr>
          <p:cNvPr id="3" name="Alt Başlık 2">
            <a:extLst>
              <a:ext uri="{FF2B5EF4-FFF2-40B4-BE49-F238E27FC236}">
                <a16:creationId xmlns:a16="http://schemas.microsoft.com/office/drawing/2014/main" id="{4D10820E-DE30-4E45-AC89-83B4E883FAF9}"/>
              </a:ext>
            </a:extLst>
          </p:cNvPr>
          <p:cNvSpPr>
            <a:spLocks noGrp="1"/>
          </p:cNvSpPr>
          <p:nvPr>
            <p:ph type="subTitle" idx="1"/>
          </p:nvPr>
        </p:nvSpPr>
        <p:spPr>
          <a:xfrm>
            <a:off x="1847421" y="2479095"/>
            <a:ext cx="8673427" cy="1322587"/>
          </a:xfrm>
        </p:spPr>
        <p:txBody>
          <a:bodyPr>
            <a:normAutofit/>
          </a:bodyPr>
          <a:lstStyle/>
          <a:p>
            <a:r>
              <a:rPr lang="tr-TR" dirty="0"/>
              <a:t>ANKARA ÜNİVERSİTESİ</a:t>
            </a:r>
          </a:p>
          <a:p>
            <a:r>
              <a:rPr lang="tr-TR" dirty="0"/>
              <a:t>KALECİK MESLEK YÜKSEKOKULU</a:t>
            </a:r>
          </a:p>
        </p:txBody>
      </p:sp>
      <p:pic>
        <p:nvPicPr>
          <p:cNvPr id="5" name="Resim 4">
            <a:extLst>
              <a:ext uri="{FF2B5EF4-FFF2-40B4-BE49-F238E27FC236}">
                <a16:creationId xmlns:a16="http://schemas.microsoft.com/office/drawing/2014/main" id="{458212E1-A95E-4A45-A18B-E1B8E56F6364}"/>
              </a:ext>
            </a:extLst>
          </p:cNvPr>
          <p:cNvPicPr>
            <a:picLocks noChangeAspect="1"/>
          </p:cNvPicPr>
          <p:nvPr/>
        </p:nvPicPr>
        <p:blipFill>
          <a:blip r:embed="rId2"/>
          <a:stretch>
            <a:fillRect/>
          </a:stretch>
        </p:blipFill>
        <p:spPr>
          <a:xfrm>
            <a:off x="0" y="5319132"/>
            <a:ext cx="2347387" cy="1515402"/>
          </a:xfrm>
          <a:prstGeom prst="rect">
            <a:avLst/>
          </a:prstGeom>
        </p:spPr>
      </p:pic>
      <p:pic>
        <p:nvPicPr>
          <p:cNvPr id="6" name="Resim 5">
            <a:extLst>
              <a:ext uri="{FF2B5EF4-FFF2-40B4-BE49-F238E27FC236}">
                <a16:creationId xmlns:a16="http://schemas.microsoft.com/office/drawing/2014/main" id="{E0FA8D5D-6A9E-1440-9379-0934D6B552F6}"/>
              </a:ext>
            </a:extLst>
          </p:cNvPr>
          <p:cNvPicPr>
            <a:picLocks noChangeAspect="1"/>
          </p:cNvPicPr>
          <p:nvPr/>
        </p:nvPicPr>
        <p:blipFill>
          <a:blip r:embed="rId2"/>
          <a:stretch>
            <a:fillRect/>
          </a:stretch>
        </p:blipFill>
        <p:spPr>
          <a:xfrm>
            <a:off x="10520848" y="7643"/>
            <a:ext cx="1671151" cy="1174386"/>
          </a:xfrm>
          <a:prstGeom prst="rect">
            <a:avLst/>
          </a:prstGeom>
        </p:spPr>
      </p:pic>
      <p:sp>
        <p:nvSpPr>
          <p:cNvPr id="7" name="Dikdörtgen 6">
            <a:extLst>
              <a:ext uri="{FF2B5EF4-FFF2-40B4-BE49-F238E27FC236}">
                <a16:creationId xmlns:a16="http://schemas.microsoft.com/office/drawing/2014/main" id="{6848B03F-8D95-5E4D-AE2E-417EC11F17CB}"/>
              </a:ext>
            </a:extLst>
          </p:cNvPr>
          <p:cNvSpPr/>
          <p:nvPr/>
        </p:nvSpPr>
        <p:spPr>
          <a:xfrm>
            <a:off x="3621398" y="4366387"/>
            <a:ext cx="4955587" cy="646331"/>
          </a:xfrm>
          <a:prstGeom prst="rect">
            <a:avLst/>
          </a:prstGeom>
        </p:spPr>
        <p:txBody>
          <a:bodyPr wrap="none">
            <a:spAutoFit/>
          </a:bodyPr>
          <a:lstStyle/>
          <a:p>
            <a:r>
              <a:rPr lang="tr-TR" dirty="0"/>
              <a:t>ÖĞRETİM GÖREVLİSİ NİLGÜN BAŞAK TECER</a:t>
            </a:r>
          </a:p>
          <a:p>
            <a:pPr algn="ctr"/>
            <a:r>
              <a:rPr lang="tr-TR" dirty="0">
                <a:solidFill>
                  <a:schemeClr val="bg2">
                    <a:lumMod val="50000"/>
                  </a:schemeClr>
                </a:solidFill>
                <a:hlinkClick r:id="rId3">
                  <a:extLst>
                    <a:ext uri="{A12FA001-AC4F-418D-AE19-62706E023703}">
                      <ahyp:hlinkClr xmlns:ahyp="http://schemas.microsoft.com/office/drawing/2018/hyperlinkcolor" val="tx"/>
                    </a:ext>
                  </a:extLst>
                </a:hlinkClick>
              </a:rPr>
              <a:t>nbtecer@ankara.edu.tr</a:t>
            </a:r>
            <a:endParaRPr lang="tr-TR" dirty="0">
              <a:solidFill>
                <a:schemeClr val="bg2">
                  <a:lumMod val="50000"/>
                </a:schemeClr>
              </a:solidFill>
            </a:endParaRPr>
          </a:p>
        </p:txBody>
      </p:sp>
    </p:spTree>
    <p:extLst>
      <p:ext uri="{BB962C8B-B14F-4D97-AF65-F5344CB8AC3E}">
        <p14:creationId xmlns:p14="http://schemas.microsoft.com/office/powerpoint/2010/main" val="2418998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5C7A312-25B8-EF41-9CA6-17C56465FC1A}"/>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ISIL İŞLEMLERLE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
        <p:nvSpPr>
          <p:cNvPr id="4" name="Rectangle 3">
            <a:extLst>
              <a:ext uri="{FF2B5EF4-FFF2-40B4-BE49-F238E27FC236}">
                <a16:creationId xmlns:a16="http://schemas.microsoft.com/office/drawing/2014/main" id="{102DFA57-1703-6646-BD37-6EE4CBFAFEF4}"/>
              </a:ext>
            </a:extLst>
          </p:cNvPr>
          <p:cNvSpPr txBox="1">
            <a:spLocks noChangeArrowheads="1"/>
          </p:cNvSpPr>
          <p:nvPr/>
        </p:nvSpPr>
        <p:spPr>
          <a:xfrm>
            <a:off x="4581216" y="1312783"/>
            <a:ext cx="7261380" cy="4530725"/>
          </a:xfrm>
          <a:prstGeom prst="rect">
            <a:avLst/>
          </a:prstGeom>
        </p:spPr>
        <p:txBody>
          <a:bodyPr vert="horz" lIns="91440" tIns="45720" rIns="91440" bIns="45720" rtlCol="0" anchor="ctr">
            <a:normAutofit fontScale="925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nSpc>
                <a:spcPct val="80000"/>
              </a:lnSpc>
              <a:buFont typeface="Wingdings" panose="05000000000000000000" pitchFamily="2" charset="2"/>
              <a:buNone/>
            </a:pPr>
            <a:endParaRPr lang="tr-TR" altLang="tr-TR" sz="2400" b="1" dirty="0">
              <a:latin typeface="Arial" panose="020B0604020202020204" pitchFamily="34" charset="0"/>
              <a:cs typeface="Arial" panose="020B0604020202020204" pitchFamily="34" charset="0"/>
            </a:endParaRPr>
          </a:p>
          <a:p>
            <a:pPr>
              <a:lnSpc>
                <a:spcPct val="80000"/>
              </a:lnSpc>
            </a:pPr>
            <a:r>
              <a:rPr lang="tr-TR" altLang="tr-TR" sz="2400" b="1" dirty="0">
                <a:latin typeface="Arial" panose="020B0604020202020204" pitchFamily="34" charset="0"/>
                <a:cs typeface="Arial" panose="020B0604020202020204" pitchFamily="34" charset="0"/>
              </a:rPr>
              <a:t>Sterilizasyon</a:t>
            </a:r>
            <a:r>
              <a:rPr lang="tr-TR" altLang="tr-TR" sz="2400" dirty="0">
                <a:latin typeface="Arial" panose="020B0604020202020204" pitchFamily="34" charset="0"/>
                <a:cs typeface="Arial" panose="020B0604020202020204" pitchFamily="34" charset="0"/>
              </a:rPr>
              <a:t>: Uygulandığı gıdada, tüm patojen mikroorganizmalar ile normal depolama koşullarında bozulmaya neden olan mikroorganizmaların yok edilmesini sağlayacak düzeyde ve 100℃’nin üzerinde uygulanan bir ısıl işlemdir. </a:t>
            </a:r>
          </a:p>
          <a:p>
            <a:pPr>
              <a:lnSpc>
                <a:spcPct val="80000"/>
              </a:lnSpc>
            </a:pPr>
            <a:endParaRPr lang="tr-TR" altLang="tr-TR" sz="2400" dirty="0">
              <a:latin typeface="Arial" panose="020B0604020202020204" pitchFamily="34" charset="0"/>
              <a:cs typeface="Arial" panose="020B0604020202020204" pitchFamily="34" charset="0"/>
            </a:endParaRPr>
          </a:p>
          <a:p>
            <a:pPr>
              <a:lnSpc>
                <a:spcPct val="80000"/>
              </a:lnSpc>
            </a:pPr>
            <a:r>
              <a:rPr lang="tr-TR" altLang="tr-TR" sz="2400" dirty="0">
                <a:latin typeface="Arial" panose="020B0604020202020204" pitchFamily="34" charset="0"/>
                <a:cs typeface="Arial" panose="020B0604020202020204" pitchFamily="34" charset="0"/>
              </a:rPr>
              <a:t>Türk Gıda Kodeksi sterilizasyonu; “Oda sıcaklığında saklanabilen ticari olarak steril bir ürün üretmek amacı ile normal depolama şartlarında bozulmaya neden olacak tüm mikroorganizmaları ve sporlarını yok eden </a:t>
            </a:r>
            <a:r>
              <a:rPr lang="tr-TR" altLang="tr-TR" sz="2400" dirty="0" err="1">
                <a:latin typeface="Arial" panose="020B0604020202020204" pitchFamily="34" charset="0"/>
                <a:cs typeface="Arial" panose="020B0604020202020204" pitchFamily="34" charset="0"/>
              </a:rPr>
              <a:t>hermetik</a:t>
            </a:r>
            <a:r>
              <a:rPr lang="tr-TR" altLang="tr-TR" sz="2400" dirty="0">
                <a:latin typeface="Arial" panose="020B0604020202020204" pitchFamily="34" charset="0"/>
                <a:cs typeface="Arial" panose="020B0604020202020204" pitchFamily="34" charset="0"/>
              </a:rPr>
              <a:t> ambalajlı ürüne, en az 115 ℃’de 13 dakika veya 121 ℃’de 3 dakika gibi uygun zaman – sıcaklık kombinasyonunda yüksek sıcaklıkta uzun süreli uygulanan ısıl işlemdir.” diye tanımlanmaktadır.</a:t>
            </a:r>
          </a:p>
        </p:txBody>
      </p:sp>
    </p:spTree>
    <p:extLst>
      <p:ext uri="{BB962C8B-B14F-4D97-AF65-F5344CB8AC3E}">
        <p14:creationId xmlns:p14="http://schemas.microsoft.com/office/powerpoint/2010/main" val="1404730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5C7A312-25B8-EF41-9CA6-17C56465FC1A}"/>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ISIL İŞLEMLERLE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
        <p:nvSpPr>
          <p:cNvPr id="5" name="Rectangle 3">
            <a:extLst>
              <a:ext uri="{FF2B5EF4-FFF2-40B4-BE49-F238E27FC236}">
                <a16:creationId xmlns:a16="http://schemas.microsoft.com/office/drawing/2014/main" id="{9174B6B3-1B81-DB45-8D00-0AF945392490}"/>
              </a:ext>
            </a:extLst>
          </p:cNvPr>
          <p:cNvSpPr txBox="1">
            <a:spLocks noChangeArrowheads="1"/>
          </p:cNvSpPr>
          <p:nvPr/>
        </p:nvSpPr>
        <p:spPr>
          <a:xfrm>
            <a:off x="4850779" y="1312783"/>
            <a:ext cx="6419385" cy="4530725"/>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nSpc>
                <a:spcPct val="80000"/>
              </a:lnSpc>
              <a:buFont typeface="Wingdings" panose="05000000000000000000" pitchFamily="2" charset="2"/>
              <a:buNone/>
            </a:pPr>
            <a:r>
              <a:rPr lang="tr-TR" altLang="tr-TR" sz="2400" dirty="0">
                <a:latin typeface="Arial" panose="020B0604020202020204" pitchFamily="34" charset="0"/>
                <a:cs typeface="Arial" panose="020B0604020202020204" pitchFamily="34" charset="0"/>
              </a:rPr>
              <a:t>	Sterilizasyon gıdalara iki şekilde uygulanmaktadır.</a:t>
            </a:r>
          </a:p>
          <a:p>
            <a:pPr>
              <a:lnSpc>
                <a:spcPct val="80000"/>
              </a:lnSpc>
              <a:buFont typeface="Wingdings" panose="05000000000000000000" pitchFamily="2" charset="2"/>
              <a:buNone/>
            </a:pPr>
            <a:endParaRPr lang="tr-TR" altLang="tr-TR" sz="2400" dirty="0">
              <a:latin typeface="Arial" panose="020B0604020202020204" pitchFamily="34" charset="0"/>
              <a:cs typeface="Arial" panose="020B0604020202020204" pitchFamily="34" charset="0"/>
            </a:endParaRPr>
          </a:p>
          <a:p>
            <a:pPr>
              <a:lnSpc>
                <a:spcPct val="80000"/>
              </a:lnSpc>
            </a:pPr>
            <a:r>
              <a:rPr lang="tr-TR" altLang="tr-TR" sz="2400" dirty="0">
                <a:latin typeface="Arial" panose="020B0604020202020204" pitchFamily="34" charset="0"/>
                <a:cs typeface="Arial" panose="020B0604020202020204" pitchFamily="34" charset="0"/>
              </a:rPr>
              <a:t>Gıdaların </a:t>
            </a:r>
            <a:r>
              <a:rPr lang="tr-TR" altLang="tr-TR" sz="2400" dirty="0" err="1">
                <a:latin typeface="Arial" panose="020B0604020202020204" pitchFamily="34" charset="0"/>
                <a:cs typeface="Arial" panose="020B0604020202020204" pitchFamily="34" charset="0"/>
              </a:rPr>
              <a:t>hermetik</a:t>
            </a:r>
            <a:r>
              <a:rPr lang="tr-TR" altLang="tr-TR" sz="2400" dirty="0">
                <a:latin typeface="Arial" panose="020B0604020202020204" pitchFamily="34" charset="0"/>
                <a:cs typeface="Arial" panose="020B0604020202020204" pitchFamily="34" charset="0"/>
              </a:rPr>
              <a:t> kapatılabilen ambalaj içinde belirli bir sıcaklıkta ve sürede ısıl işlem uygulanması (Meyve ve sebze, meyve suyu, et, salça, hazır yemekler vb. )</a:t>
            </a:r>
          </a:p>
          <a:p>
            <a:pPr>
              <a:lnSpc>
                <a:spcPct val="80000"/>
              </a:lnSpc>
            </a:pPr>
            <a:r>
              <a:rPr lang="tr-TR" altLang="tr-TR" sz="2400" dirty="0">
                <a:latin typeface="Arial" panose="020B0604020202020204" pitchFamily="34" charset="0"/>
                <a:cs typeface="Arial" panose="020B0604020202020204" pitchFamily="34" charset="0"/>
              </a:rPr>
              <a:t>Aseptik proseste, gıdalara ambalajlara doldurulmadan önce uygun ısıl işlem uygulanıp </a:t>
            </a:r>
            <a:r>
              <a:rPr lang="tr-TR" altLang="tr-TR" sz="2400" dirty="0" err="1">
                <a:latin typeface="Arial" panose="020B0604020202020204" pitchFamily="34" charset="0"/>
                <a:cs typeface="Arial" panose="020B0604020202020204" pitchFamily="34" charset="0"/>
              </a:rPr>
              <a:t>soğututarak</a:t>
            </a:r>
            <a:r>
              <a:rPr lang="tr-TR" altLang="tr-TR" sz="2400" dirty="0">
                <a:latin typeface="Arial" panose="020B0604020202020204" pitchFamily="34" charset="0"/>
                <a:cs typeface="Arial" panose="020B0604020202020204" pitchFamily="34" charset="0"/>
              </a:rPr>
              <a:t> elde edilen steril gıdayı steril ambalajlara (kutu, kavanoz, şişe) doldurulup </a:t>
            </a:r>
            <a:r>
              <a:rPr lang="tr-TR" altLang="tr-TR" sz="2400" dirty="0" err="1">
                <a:latin typeface="Arial" panose="020B0604020202020204" pitchFamily="34" charset="0"/>
                <a:cs typeface="Arial" panose="020B0604020202020204" pitchFamily="34" charset="0"/>
              </a:rPr>
              <a:t>hermetik</a:t>
            </a:r>
            <a:r>
              <a:rPr lang="tr-TR" altLang="tr-TR" sz="2400" dirty="0">
                <a:latin typeface="Arial" panose="020B0604020202020204" pitchFamily="34" charset="0"/>
                <a:cs typeface="Arial" panose="020B0604020202020204" pitchFamily="34" charset="0"/>
              </a:rPr>
              <a:t> olarak kapatma.</a:t>
            </a:r>
          </a:p>
        </p:txBody>
      </p:sp>
    </p:spTree>
    <p:extLst>
      <p:ext uri="{BB962C8B-B14F-4D97-AF65-F5344CB8AC3E}">
        <p14:creationId xmlns:p14="http://schemas.microsoft.com/office/powerpoint/2010/main" val="967896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A9D8A51B-F0E8-A34F-8D6B-C26521168DC6}"/>
              </a:ext>
            </a:extLst>
          </p:cNvPr>
          <p:cNvSpPr>
            <a:spLocks noGrp="1" noChangeArrowheads="1"/>
          </p:cNvSpPr>
          <p:nvPr>
            <p:ph type="body" idx="1"/>
          </p:nvPr>
        </p:nvSpPr>
        <p:spPr>
          <a:xfrm>
            <a:off x="4850781" y="1070789"/>
            <a:ext cx="7218556" cy="4530725"/>
          </a:xfrm>
        </p:spPr>
        <p:txBody>
          <a:bodyPr>
            <a:normAutofit fontScale="92500" lnSpcReduction="20000"/>
          </a:bodyPr>
          <a:lstStyle/>
          <a:p>
            <a:pPr eaLnBrk="1" hangingPunct="1">
              <a:lnSpc>
                <a:spcPct val="80000"/>
              </a:lnSpc>
              <a:buFont typeface="Wingdings" pitchFamily="2" charset="2"/>
              <a:buNone/>
            </a:pPr>
            <a:r>
              <a:rPr lang="tr-TR" altLang="tr-TR" sz="2400" b="1" dirty="0">
                <a:latin typeface="Arial" panose="020B0604020202020204" pitchFamily="34" charset="0"/>
                <a:cs typeface="Arial" panose="020B0604020202020204" pitchFamily="34" charset="0"/>
              </a:rPr>
              <a:t>UHT yöntemiyle;</a:t>
            </a:r>
          </a:p>
          <a:p>
            <a:pPr eaLnBrk="1" hangingPunct="1">
              <a:lnSpc>
                <a:spcPct val="80000"/>
              </a:lnSpc>
              <a:buFont typeface="Wingdings" pitchFamily="2" charset="2"/>
              <a:buNone/>
            </a:pPr>
            <a:endParaRPr lang="tr-TR" altLang="tr-TR" sz="2400" b="1" dirty="0">
              <a:latin typeface="Arial" panose="020B0604020202020204" pitchFamily="34" charset="0"/>
              <a:cs typeface="Arial" panose="020B0604020202020204" pitchFamily="34" charset="0"/>
            </a:endParaRPr>
          </a:p>
          <a:p>
            <a:pPr eaLnBrk="1" hangingPunct="1">
              <a:lnSpc>
                <a:spcPct val="80000"/>
              </a:lnSpc>
            </a:pPr>
            <a:r>
              <a:rPr lang="tr-TR" altLang="tr-TR" sz="2400" dirty="0">
                <a:latin typeface="Arial" panose="020B0604020202020204" pitchFamily="34" charset="0"/>
                <a:cs typeface="Arial" panose="020B0604020202020204" pitchFamily="34" charset="0"/>
              </a:rPr>
              <a:t>Isıya dirençli bazı </a:t>
            </a:r>
            <a:r>
              <a:rPr lang="tr-TR" altLang="tr-TR" sz="2400" i="1" dirty="0" err="1">
                <a:latin typeface="Arial" panose="020B0604020202020204" pitchFamily="34" charset="0"/>
                <a:cs typeface="Arial" panose="020B0604020202020204" pitchFamily="34" charset="0"/>
              </a:rPr>
              <a:t>Micrococcus</a:t>
            </a:r>
            <a:r>
              <a:rPr lang="tr-TR" altLang="tr-TR" sz="2400" i="1" dirty="0">
                <a:latin typeface="Arial" panose="020B0604020202020204" pitchFamily="34" charset="0"/>
                <a:cs typeface="Arial" panose="020B0604020202020204" pitchFamily="34" charset="0"/>
              </a:rPr>
              <a:t>, </a:t>
            </a:r>
            <a:r>
              <a:rPr lang="tr-TR" altLang="tr-TR" sz="2400" i="1" dirty="0" err="1">
                <a:latin typeface="Arial" panose="020B0604020202020204" pitchFamily="34" charset="0"/>
                <a:cs typeface="Arial" panose="020B0604020202020204" pitchFamily="34" charset="0"/>
              </a:rPr>
              <a:t>Mycobacterium</a:t>
            </a:r>
            <a:r>
              <a:rPr lang="tr-TR" altLang="tr-TR" sz="2400" i="1"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türleri ile </a:t>
            </a:r>
            <a:r>
              <a:rPr lang="tr-TR" altLang="tr-TR" sz="2400" i="1" dirty="0" err="1">
                <a:latin typeface="Arial" panose="020B0604020202020204" pitchFamily="34" charset="0"/>
                <a:cs typeface="Arial" panose="020B0604020202020204" pitchFamily="34" charset="0"/>
              </a:rPr>
              <a:t>Bacillus</a:t>
            </a:r>
            <a:r>
              <a:rPr lang="tr-TR" altLang="tr-TR" sz="2400" i="1" dirty="0">
                <a:latin typeface="Arial" panose="020B0604020202020204" pitchFamily="34" charset="0"/>
                <a:cs typeface="Arial" panose="020B0604020202020204" pitchFamily="34" charset="0"/>
              </a:rPr>
              <a:t> ve </a:t>
            </a:r>
            <a:r>
              <a:rPr lang="tr-TR" altLang="tr-TR" sz="2400" i="1" dirty="0" err="1">
                <a:latin typeface="Arial" panose="020B0604020202020204" pitchFamily="34" charset="0"/>
                <a:cs typeface="Arial" panose="020B0604020202020204" pitchFamily="34" charset="0"/>
              </a:rPr>
              <a:t>Clostridium</a:t>
            </a:r>
            <a:r>
              <a:rPr lang="tr-TR" altLang="tr-TR" sz="2400" i="1"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sporları canlılıklarını koruyabilir.</a:t>
            </a:r>
          </a:p>
          <a:p>
            <a:pPr eaLnBrk="1" hangingPunct="1">
              <a:lnSpc>
                <a:spcPct val="80000"/>
              </a:lnSpc>
            </a:pPr>
            <a:r>
              <a:rPr lang="tr-TR" altLang="tr-TR" sz="2400" dirty="0">
                <a:latin typeface="Arial" panose="020B0604020202020204" pitchFamily="34" charset="0"/>
                <a:cs typeface="Arial" panose="020B0604020202020204" pitchFamily="34" charset="0"/>
              </a:rPr>
              <a:t>Ancak daha yüksek sıcaklıkta UHT yöntemi uygulandığında ısıya dirençli tüm sporlar öldürülebilir.</a:t>
            </a:r>
          </a:p>
          <a:p>
            <a:pPr eaLnBrk="1" hangingPunct="1">
              <a:lnSpc>
                <a:spcPct val="80000"/>
              </a:lnSpc>
              <a:buFont typeface="Wingdings" pitchFamily="2" charset="2"/>
              <a:buNone/>
            </a:pPr>
            <a:r>
              <a:rPr lang="tr-TR" altLang="tr-TR" sz="2400" dirty="0">
                <a:latin typeface="Arial" panose="020B0604020202020204" pitchFamily="34" charset="0"/>
                <a:cs typeface="Arial" panose="020B0604020202020204" pitchFamily="34" charset="0"/>
              </a:rPr>
              <a:t> </a:t>
            </a:r>
          </a:p>
          <a:p>
            <a:pPr eaLnBrk="1" hangingPunct="1">
              <a:lnSpc>
                <a:spcPct val="80000"/>
              </a:lnSpc>
              <a:buFont typeface="Wingdings" pitchFamily="2" charset="2"/>
              <a:buNone/>
            </a:pPr>
            <a:r>
              <a:rPr lang="tr-TR" altLang="tr-TR" sz="2400" dirty="0">
                <a:latin typeface="Arial" panose="020B0604020202020204" pitchFamily="34" charset="0"/>
                <a:cs typeface="Arial" panose="020B0604020202020204" pitchFamily="34" charset="0"/>
              </a:rPr>
              <a:t>Bu işlemde;</a:t>
            </a:r>
          </a:p>
          <a:p>
            <a:pPr eaLnBrk="1" hangingPunct="1">
              <a:lnSpc>
                <a:spcPct val="80000"/>
              </a:lnSpc>
            </a:pPr>
            <a:r>
              <a:rPr lang="tr-TR" altLang="tr-TR" sz="2400" dirty="0">
                <a:latin typeface="Arial" panose="020B0604020202020204" pitchFamily="34" charset="0"/>
                <a:cs typeface="Arial" panose="020B0604020202020204" pitchFamily="34" charset="0"/>
              </a:rPr>
              <a:t>Sütte ısıya duyarlı vitaminlerin parçalanması,</a:t>
            </a:r>
          </a:p>
          <a:p>
            <a:pPr eaLnBrk="1" hangingPunct="1">
              <a:lnSpc>
                <a:spcPct val="80000"/>
              </a:lnSpc>
            </a:pPr>
            <a:r>
              <a:rPr lang="tr-TR" altLang="tr-TR" sz="2400" dirty="0">
                <a:latin typeface="Arial" panose="020B0604020202020204" pitchFamily="34" charset="0"/>
                <a:cs typeface="Arial" panose="020B0604020202020204" pitchFamily="34" charset="0"/>
              </a:rPr>
              <a:t>Serum proteinlerinin </a:t>
            </a:r>
            <a:r>
              <a:rPr lang="tr-TR" altLang="tr-TR" sz="2400" dirty="0" err="1">
                <a:latin typeface="Arial" panose="020B0604020202020204" pitchFamily="34" charset="0"/>
                <a:cs typeface="Arial" panose="020B0604020202020204" pitchFamily="34" charset="0"/>
              </a:rPr>
              <a:t>denaturasyonu</a:t>
            </a:r>
            <a:r>
              <a:rPr lang="tr-TR" altLang="tr-TR" sz="2400" dirty="0">
                <a:latin typeface="Arial" panose="020B0604020202020204" pitchFamily="34" charset="0"/>
                <a:cs typeface="Arial" panose="020B0604020202020204" pitchFamily="34" charset="0"/>
              </a:rPr>
              <a:t>,</a:t>
            </a:r>
          </a:p>
          <a:p>
            <a:pPr eaLnBrk="1" hangingPunct="1">
              <a:lnSpc>
                <a:spcPct val="80000"/>
              </a:lnSpc>
            </a:pPr>
            <a:r>
              <a:rPr lang="tr-TR" altLang="tr-TR" sz="2400" dirty="0">
                <a:latin typeface="Arial" panose="020B0604020202020204" pitchFamily="34" charset="0"/>
                <a:cs typeface="Arial" panose="020B0604020202020204" pitchFamily="34" charset="0"/>
              </a:rPr>
              <a:t>Proteinlerin biyolojik değerinde azalma,</a:t>
            </a:r>
          </a:p>
          <a:p>
            <a:pPr eaLnBrk="1" hangingPunct="1">
              <a:lnSpc>
                <a:spcPct val="80000"/>
              </a:lnSpc>
            </a:pPr>
            <a:r>
              <a:rPr lang="tr-TR" altLang="tr-TR" sz="2400" dirty="0">
                <a:latin typeface="Arial" panose="020B0604020202020204" pitchFamily="34" charset="0"/>
                <a:cs typeface="Arial" panose="020B0604020202020204" pitchFamily="34" charset="0"/>
              </a:rPr>
              <a:t>Lezzet ve renk değişiklikleri,</a:t>
            </a:r>
          </a:p>
          <a:p>
            <a:pPr eaLnBrk="1" hangingPunct="1">
              <a:lnSpc>
                <a:spcPct val="80000"/>
              </a:lnSpc>
            </a:pPr>
            <a:r>
              <a:rPr lang="tr-TR" altLang="tr-TR" sz="2400" dirty="0">
                <a:latin typeface="Arial" panose="020B0604020202020204" pitchFamily="34" charset="0"/>
                <a:cs typeface="Arial" panose="020B0604020202020204" pitchFamily="34" charset="0"/>
              </a:rPr>
              <a:t>Pastörizasyon işlemi ile elde edilen sütlere göre daha azalma gibi kimyasal değişiklikler olmaktadır.</a:t>
            </a:r>
          </a:p>
        </p:txBody>
      </p:sp>
      <p:sp>
        <p:nvSpPr>
          <p:cNvPr id="3" name="Rectangle 2">
            <a:extLst>
              <a:ext uri="{FF2B5EF4-FFF2-40B4-BE49-F238E27FC236}">
                <a16:creationId xmlns:a16="http://schemas.microsoft.com/office/drawing/2014/main" id="{11C6B4D3-E45B-154B-A252-87180035C020}"/>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ISIL İŞLEMLERLE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3517559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225966E2-4800-C84E-8044-6A592CD4C768}"/>
              </a:ext>
            </a:extLst>
          </p:cNvPr>
          <p:cNvSpPr>
            <a:spLocks noGrp="1" noChangeArrowheads="1"/>
          </p:cNvSpPr>
          <p:nvPr>
            <p:ph type="body" idx="1"/>
          </p:nvPr>
        </p:nvSpPr>
        <p:spPr>
          <a:xfrm>
            <a:off x="4739268" y="1193180"/>
            <a:ext cx="7579114" cy="4482365"/>
          </a:xfrm>
        </p:spPr>
        <p:txBody>
          <a:bodyPr>
            <a:normAutofit fontScale="92500" lnSpcReduction="20000"/>
          </a:bodyPr>
          <a:lstStyle/>
          <a:p>
            <a:pPr eaLnBrk="1" hangingPunct="1">
              <a:lnSpc>
                <a:spcPct val="80000"/>
              </a:lnSpc>
              <a:buFont typeface="Wingdings" pitchFamily="2" charset="2"/>
              <a:buNone/>
            </a:pPr>
            <a:r>
              <a:rPr lang="tr-TR" altLang="tr-TR" sz="2400" dirty="0">
                <a:latin typeface="Arial" panose="020B0604020202020204" pitchFamily="34" charset="0"/>
                <a:cs typeface="Arial" panose="020B0604020202020204" pitchFamily="34" charset="0"/>
              </a:rPr>
              <a:t>   Basınçlı buharla sterilizasyon (otoklavda sterilizasyon) işleminde otoklav adını verdiğimiz </a:t>
            </a:r>
            <a:r>
              <a:rPr lang="tr-TR" altLang="tr-TR" sz="2400" dirty="0" err="1">
                <a:latin typeface="Arial" panose="020B0604020202020204" pitchFamily="34" charset="0"/>
                <a:cs typeface="Arial" panose="020B0604020202020204" pitchFamily="34" charset="0"/>
              </a:rPr>
              <a:t>sterilizatörler</a:t>
            </a:r>
            <a:r>
              <a:rPr lang="tr-TR" altLang="tr-TR" sz="2400" dirty="0">
                <a:latin typeface="Arial" panose="020B0604020202020204" pitchFamily="34" charset="0"/>
                <a:cs typeface="Arial" panose="020B0604020202020204" pitchFamily="34" charset="0"/>
              </a:rPr>
              <a:t> kullanılmaktadır. Basınçlı doymuş su buharı ile çalışan araçlara </a:t>
            </a:r>
            <a:r>
              <a:rPr lang="tr-TR" altLang="tr-TR" sz="2400" b="1" dirty="0">
                <a:latin typeface="Arial" panose="020B0604020202020204" pitchFamily="34" charset="0"/>
                <a:cs typeface="Arial" panose="020B0604020202020204" pitchFamily="34" charset="0"/>
              </a:rPr>
              <a:t>otoklav </a:t>
            </a:r>
            <a:r>
              <a:rPr lang="tr-TR" altLang="tr-TR" sz="2400" dirty="0">
                <a:latin typeface="Arial" panose="020B0604020202020204" pitchFamily="34" charset="0"/>
                <a:cs typeface="Arial" panose="020B0604020202020204" pitchFamily="34" charset="0"/>
              </a:rPr>
              <a:t>denir. Otoklavlar 100–140℃’lik ısıda çalışır.</a:t>
            </a:r>
          </a:p>
          <a:p>
            <a:pPr eaLnBrk="1" hangingPunct="1">
              <a:lnSpc>
                <a:spcPct val="80000"/>
              </a:lnSpc>
              <a:buFont typeface="Wingdings" pitchFamily="2" charset="2"/>
              <a:buNone/>
            </a:pPr>
            <a:endParaRPr lang="tr-TR" altLang="tr-TR" sz="2400" dirty="0">
              <a:latin typeface="Arial" panose="020B0604020202020204" pitchFamily="34" charset="0"/>
              <a:cs typeface="Arial" panose="020B0604020202020204" pitchFamily="34" charset="0"/>
            </a:endParaRPr>
          </a:p>
          <a:p>
            <a:pPr eaLnBrk="1" hangingPunct="1">
              <a:lnSpc>
                <a:spcPct val="80000"/>
              </a:lnSpc>
              <a:buFont typeface="Wingdings" pitchFamily="2" charset="2"/>
              <a:buNone/>
            </a:pPr>
            <a:r>
              <a:rPr lang="tr-TR" altLang="tr-TR" sz="2400" b="1" dirty="0">
                <a:latin typeface="Arial" panose="020B0604020202020204" pitchFamily="34" charset="0"/>
                <a:cs typeface="Arial" panose="020B0604020202020204" pitchFamily="34" charset="0"/>
              </a:rPr>
              <a:t>  Otoklavlarda mikroorganizmaları öldürmek için dört evre vardır.</a:t>
            </a:r>
          </a:p>
          <a:p>
            <a:pPr eaLnBrk="1" hangingPunct="1">
              <a:lnSpc>
                <a:spcPct val="80000"/>
              </a:lnSpc>
            </a:pPr>
            <a:r>
              <a:rPr lang="tr-TR" altLang="tr-TR" sz="2400" b="1" dirty="0">
                <a:latin typeface="Arial" panose="020B0604020202020204" pitchFamily="34" charset="0"/>
                <a:cs typeface="Arial" panose="020B0604020202020204" pitchFamily="34" charset="0"/>
              </a:rPr>
              <a:t>Isınma süresi</a:t>
            </a:r>
            <a:r>
              <a:rPr lang="tr-TR" altLang="tr-TR" sz="2400" dirty="0">
                <a:latin typeface="Arial" panose="020B0604020202020204" pitchFamily="34" charset="0"/>
                <a:cs typeface="Arial" panose="020B0604020202020204" pitchFamily="34" charset="0"/>
              </a:rPr>
              <a:t>: Suyun kaynamasına kadar geçen süredir.</a:t>
            </a:r>
          </a:p>
          <a:p>
            <a:pPr eaLnBrk="1" hangingPunct="1">
              <a:lnSpc>
                <a:spcPct val="80000"/>
              </a:lnSpc>
            </a:pPr>
            <a:r>
              <a:rPr lang="tr-TR" altLang="tr-TR" sz="2400" b="1" dirty="0">
                <a:latin typeface="Arial" panose="020B0604020202020204" pitchFamily="34" charset="0"/>
                <a:cs typeface="Arial" panose="020B0604020202020204" pitchFamily="34" charset="0"/>
              </a:rPr>
              <a:t>Buharın dolma süresi</a:t>
            </a:r>
            <a:r>
              <a:rPr lang="tr-TR" altLang="tr-TR" sz="2400" dirty="0">
                <a:latin typeface="Arial" panose="020B0604020202020204" pitchFamily="34" charset="0"/>
                <a:cs typeface="Arial" panose="020B0604020202020204" pitchFamily="34" charset="0"/>
              </a:rPr>
              <a:t>: Otoklavın buharla tam dolması için geçen süredir.</a:t>
            </a:r>
          </a:p>
          <a:p>
            <a:pPr eaLnBrk="1" hangingPunct="1">
              <a:lnSpc>
                <a:spcPct val="80000"/>
              </a:lnSpc>
            </a:pPr>
            <a:r>
              <a:rPr lang="tr-TR" altLang="tr-TR" sz="2400" b="1" dirty="0">
                <a:latin typeface="Arial" panose="020B0604020202020204" pitchFamily="34" charset="0"/>
                <a:cs typeface="Arial" panose="020B0604020202020204" pitchFamily="34" charset="0"/>
              </a:rPr>
              <a:t>Buharın derinlere etki etme süresi</a:t>
            </a:r>
            <a:r>
              <a:rPr lang="tr-TR" altLang="tr-TR" sz="2400" dirty="0">
                <a:latin typeface="Arial" panose="020B0604020202020204" pitchFamily="34" charset="0"/>
                <a:cs typeface="Arial" panose="020B0604020202020204" pitchFamily="34" charset="0"/>
              </a:rPr>
              <a:t>: Eşyaların içine giren buharla sıcaklığın istenen dereceye kadar yükselmesi için geçen süredir.</a:t>
            </a:r>
          </a:p>
          <a:p>
            <a:pPr eaLnBrk="1" hangingPunct="1">
              <a:lnSpc>
                <a:spcPct val="80000"/>
              </a:lnSpc>
            </a:pPr>
            <a:r>
              <a:rPr lang="tr-TR" altLang="tr-TR" sz="2400" b="1" dirty="0">
                <a:latin typeface="Arial" panose="020B0604020202020204" pitchFamily="34" charset="0"/>
                <a:cs typeface="Arial" panose="020B0604020202020204" pitchFamily="34" charset="0"/>
              </a:rPr>
              <a:t>Mikroorganizmaları öldürme süresi</a:t>
            </a:r>
            <a:r>
              <a:rPr lang="tr-TR" altLang="tr-TR" sz="2400" dirty="0">
                <a:latin typeface="Arial" panose="020B0604020202020204" pitchFamily="34" charset="0"/>
                <a:cs typeface="Arial" panose="020B0604020202020204" pitchFamily="34" charset="0"/>
              </a:rPr>
              <a:t>: Mikroorganizmaların ölmesi için geçen süredir. Bunun için 120℃’de 30 dakika yeterlidir.</a:t>
            </a:r>
          </a:p>
        </p:txBody>
      </p:sp>
      <p:sp>
        <p:nvSpPr>
          <p:cNvPr id="3" name="Rectangle 2">
            <a:extLst>
              <a:ext uri="{FF2B5EF4-FFF2-40B4-BE49-F238E27FC236}">
                <a16:creationId xmlns:a16="http://schemas.microsoft.com/office/drawing/2014/main" id="{14D29AC2-AA02-AB4B-99B5-8FFABE3FED70}"/>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ISIL İŞLEMLERLE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585381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FE4B0E88-67F1-334E-87BF-0C5209871772}"/>
              </a:ext>
            </a:extLst>
          </p:cNvPr>
          <p:cNvSpPr>
            <a:spLocks noGrp="1" noChangeArrowheads="1"/>
          </p:cNvSpPr>
          <p:nvPr>
            <p:ph type="body" idx="1"/>
          </p:nvPr>
        </p:nvSpPr>
        <p:spPr>
          <a:xfrm>
            <a:off x="4795024" y="969422"/>
            <a:ext cx="7501054" cy="5005387"/>
          </a:xfrm>
        </p:spPr>
        <p:txBody>
          <a:bodyPr>
            <a:normAutofit/>
          </a:bodyPr>
          <a:lstStyle/>
          <a:p>
            <a:pPr eaLnBrk="1" hangingPunct="1">
              <a:lnSpc>
                <a:spcPct val="80000"/>
              </a:lnSpc>
              <a:buFont typeface="Wingdings" pitchFamily="2" charset="2"/>
              <a:buNone/>
            </a:pPr>
            <a:r>
              <a:rPr lang="tr-TR" altLang="tr-TR" sz="2000" b="1" dirty="0">
                <a:latin typeface="Arial" panose="020B0604020202020204" pitchFamily="34" charset="0"/>
                <a:cs typeface="Arial" panose="020B0604020202020204" pitchFamily="34" charset="0"/>
              </a:rPr>
              <a:t>ISIL İŞLEMLERİN MİKROORGANİZMALAR ÜZERİNE ETKİSİ</a:t>
            </a:r>
          </a:p>
          <a:p>
            <a:pPr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   Isıl işlemin etkisiyle mikroorganizmaların yapılarında bulunan proteinler ve enzimler </a:t>
            </a:r>
            <a:r>
              <a:rPr lang="tr-TR" altLang="tr-TR" sz="2000" dirty="0" err="1">
                <a:latin typeface="Arial" panose="020B0604020202020204" pitchFamily="34" charset="0"/>
                <a:cs typeface="Arial" panose="020B0604020202020204" pitchFamily="34" charset="0"/>
              </a:rPr>
              <a:t>denatüre</a:t>
            </a:r>
            <a:r>
              <a:rPr lang="tr-TR" altLang="tr-TR" sz="2000" dirty="0">
                <a:latin typeface="Arial" panose="020B0604020202020204" pitchFamily="34" charset="0"/>
                <a:cs typeface="Arial" panose="020B0604020202020204" pitchFamily="34" charset="0"/>
              </a:rPr>
              <a:t> olur ve bunun sonucunda mikroorganizmalar ölür. </a:t>
            </a:r>
          </a:p>
          <a:p>
            <a:pPr eaLnBrk="1" hangingPunct="1">
              <a:lnSpc>
                <a:spcPct val="80000"/>
              </a:lnSpc>
              <a:buFont typeface="Wingdings" pitchFamily="2" charset="2"/>
              <a:buNone/>
            </a:pPr>
            <a:endParaRPr lang="tr-TR" altLang="tr-TR" sz="2000" dirty="0">
              <a:latin typeface="Arial" panose="020B0604020202020204" pitchFamily="34" charset="0"/>
              <a:cs typeface="Arial" panose="020B0604020202020204" pitchFamily="34" charset="0"/>
            </a:endParaRPr>
          </a:p>
          <a:p>
            <a:pPr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Mikroorganizmaların ısıya karşı gösterdikleri direnci;</a:t>
            </a:r>
          </a:p>
          <a:p>
            <a:pPr eaLnBrk="1" hangingPunct="1">
              <a:lnSpc>
                <a:spcPct val="80000"/>
              </a:lnSpc>
            </a:pPr>
            <a:r>
              <a:rPr lang="tr-TR" altLang="tr-TR" sz="2000" dirty="0">
                <a:latin typeface="Arial" panose="020B0604020202020204" pitchFamily="34" charset="0"/>
                <a:cs typeface="Arial" panose="020B0604020202020204" pitchFamily="34" charset="0"/>
              </a:rPr>
              <a:t>Mikroorganizmanın yapısı,</a:t>
            </a:r>
          </a:p>
          <a:p>
            <a:pPr eaLnBrk="1" hangingPunct="1">
              <a:lnSpc>
                <a:spcPct val="80000"/>
              </a:lnSpc>
            </a:pPr>
            <a:r>
              <a:rPr lang="tr-TR" altLang="tr-TR" sz="2000" dirty="0">
                <a:latin typeface="Arial" panose="020B0604020202020204" pitchFamily="34" charset="0"/>
                <a:cs typeface="Arial" panose="020B0604020202020204" pitchFamily="34" charset="0"/>
              </a:rPr>
              <a:t>Tür ve sayısı,</a:t>
            </a:r>
          </a:p>
          <a:p>
            <a:pPr eaLnBrk="1" hangingPunct="1">
              <a:lnSpc>
                <a:spcPct val="80000"/>
              </a:lnSpc>
            </a:pPr>
            <a:r>
              <a:rPr lang="tr-TR" altLang="tr-TR" sz="2000" dirty="0">
                <a:latin typeface="Arial" panose="020B0604020202020204" pitchFamily="34" charset="0"/>
                <a:cs typeface="Arial" panose="020B0604020202020204" pitchFamily="34" charset="0"/>
              </a:rPr>
              <a:t>Ortamın </a:t>
            </a:r>
            <a:r>
              <a:rPr lang="tr-TR" altLang="tr-TR" sz="2000" dirty="0" err="1">
                <a:latin typeface="Arial" panose="020B0604020202020204" pitchFamily="34" charset="0"/>
                <a:cs typeface="Arial" panose="020B0604020202020204" pitchFamily="34" charset="0"/>
              </a:rPr>
              <a:t>pH</a:t>
            </a:r>
            <a:r>
              <a:rPr lang="tr-TR" altLang="tr-TR" sz="2000" dirty="0">
                <a:latin typeface="Arial" panose="020B0604020202020204" pitchFamily="34" charset="0"/>
                <a:cs typeface="Arial" panose="020B0604020202020204" pitchFamily="34" charset="0"/>
              </a:rPr>
              <a:t> ve bileşimi,</a:t>
            </a:r>
          </a:p>
          <a:p>
            <a:pPr eaLnBrk="1" hangingPunct="1">
              <a:lnSpc>
                <a:spcPct val="80000"/>
              </a:lnSpc>
            </a:pPr>
            <a:r>
              <a:rPr lang="tr-TR" altLang="tr-TR" sz="2000" dirty="0">
                <a:latin typeface="Arial" panose="020B0604020202020204" pitchFamily="34" charset="0"/>
                <a:cs typeface="Arial" panose="020B0604020202020204" pitchFamily="34" charset="0"/>
              </a:rPr>
              <a:t>Uygulanan sıcaklık,</a:t>
            </a:r>
          </a:p>
          <a:p>
            <a:pPr eaLnBrk="1" hangingPunct="1">
              <a:lnSpc>
                <a:spcPct val="80000"/>
              </a:lnSpc>
            </a:pPr>
            <a:r>
              <a:rPr lang="tr-TR" altLang="tr-TR" sz="2000" dirty="0">
                <a:latin typeface="Arial" panose="020B0604020202020204" pitchFamily="34" charset="0"/>
                <a:cs typeface="Arial" panose="020B0604020202020204" pitchFamily="34" charset="0"/>
              </a:rPr>
              <a:t>Süre gibi faktörler etkiler.</a:t>
            </a:r>
          </a:p>
        </p:txBody>
      </p:sp>
      <p:sp>
        <p:nvSpPr>
          <p:cNvPr id="3" name="Rectangle 2">
            <a:extLst>
              <a:ext uri="{FF2B5EF4-FFF2-40B4-BE49-F238E27FC236}">
                <a16:creationId xmlns:a16="http://schemas.microsoft.com/office/drawing/2014/main" id="{861A6271-2365-4047-A211-4ECE3F564FCB}"/>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ISIL İŞLEMLERLE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194513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5B5C2147-EC88-A74E-B6E5-AA54C28A6BA6}"/>
              </a:ext>
            </a:extLst>
          </p:cNvPr>
          <p:cNvSpPr>
            <a:spLocks noGrp="1"/>
          </p:cNvSpPr>
          <p:nvPr>
            <p:ph type="title"/>
          </p:nvPr>
        </p:nvSpPr>
        <p:spPr>
          <a:xfrm>
            <a:off x="828996" y="2199276"/>
            <a:ext cx="3498979" cy="2456442"/>
          </a:xfrm>
        </p:spPr>
        <p:txBody>
          <a:bodyPr>
            <a:normAutofit/>
          </a:bodyPr>
          <a:lstStyle/>
          <a:p>
            <a:r>
              <a:rPr lang="tr-TR" sz="3200" b="1" dirty="0"/>
              <a:t>DİNLEDİĞİNİZ İÇİN TEŞEKKÜRLER…</a:t>
            </a:r>
          </a:p>
        </p:txBody>
      </p:sp>
    </p:spTree>
    <p:extLst>
      <p:ext uri="{BB962C8B-B14F-4D97-AF65-F5344CB8AC3E}">
        <p14:creationId xmlns:p14="http://schemas.microsoft.com/office/powerpoint/2010/main" val="189466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DA113B-74DE-4E49-90AC-7AD9D74DD609}"/>
              </a:ext>
            </a:extLst>
          </p:cNvPr>
          <p:cNvSpPr>
            <a:spLocks noGrp="1"/>
          </p:cNvSpPr>
          <p:nvPr>
            <p:ph type="title"/>
          </p:nvPr>
        </p:nvSpPr>
        <p:spPr/>
        <p:txBody>
          <a:bodyPr/>
          <a:lstStyle/>
          <a:p>
            <a:r>
              <a:rPr lang="tr-TR" dirty="0"/>
              <a:t>Gıdalar neden muhafaza edilir ?</a:t>
            </a:r>
          </a:p>
        </p:txBody>
      </p:sp>
      <p:sp>
        <p:nvSpPr>
          <p:cNvPr id="3" name="İçerik Yer Tutucusu 2">
            <a:extLst>
              <a:ext uri="{FF2B5EF4-FFF2-40B4-BE49-F238E27FC236}">
                <a16:creationId xmlns:a16="http://schemas.microsoft.com/office/drawing/2014/main" id="{B04CF0BA-4E4F-094E-B326-41EE7ABB3152}"/>
              </a:ext>
            </a:extLst>
          </p:cNvPr>
          <p:cNvSpPr>
            <a:spLocks noGrp="1"/>
          </p:cNvSpPr>
          <p:nvPr>
            <p:ph idx="1"/>
          </p:nvPr>
        </p:nvSpPr>
        <p:spPr/>
        <p:txBody>
          <a:bodyPr/>
          <a:lstStyle/>
          <a:p>
            <a:pPr algn="just"/>
            <a:r>
              <a:rPr lang="tr-TR" dirty="0">
                <a:latin typeface="Arial" panose="020B0604020202020204" pitchFamily="34" charset="0"/>
                <a:cs typeface="Arial" panose="020B0604020202020204" pitchFamily="34" charset="0"/>
              </a:rPr>
              <a:t>Gıdalar </a:t>
            </a:r>
            <a:r>
              <a:rPr lang="tr-TR" dirty="0" err="1">
                <a:latin typeface="Arial" panose="020B0604020202020204" pitchFamily="34" charset="0"/>
                <a:cs typeface="Arial" panose="020B0604020202020204" pitchFamily="34" charset="0"/>
              </a:rPr>
              <a:t>çeşitli</a:t>
            </a:r>
            <a:r>
              <a:rPr lang="tr-TR" dirty="0">
                <a:latin typeface="Arial" panose="020B0604020202020204" pitchFamily="34" charset="0"/>
                <a:cs typeface="Arial" panose="020B0604020202020204" pitchFamily="34" charset="0"/>
              </a:rPr>
              <a:t> nedenlerle muhafaza edilir. Bunlar; </a:t>
            </a:r>
          </a:p>
          <a:p>
            <a:pPr lvl="1" algn="just"/>
            <a:r>
              <a:rPr lang="tr-TR" dirty="0">
                <a:latin typeface="Arial" panose="020B0604020202020204" pitchFamily="34" charset="0"/>
                <a:cs typeface="Arial" panose="020B0604020202020204" pitchFamily="34" charset="0"/>
              </a:rPr>
              <a:t>Gıdaları kolay ve daha uzun süre saklamak ya da  </a:t>
            </a:r>
            <a:r>
              <a:rPr lang="tr-TR" dirty="0" err="1">
                <a:latin typeface="Arial" panose="020B0604020202020204" pitchFamily="34" charset="0"/>
                <a:cs typeface="Arial" panose="020B0604020202020204" pitchFamily="34" charset="0"/>
              </a:rPr>
              <a:t>taşımak</a:t>
            </a:r>
            <a:r>
              <a:rPr lang="tr-TR" dirty="0">
                <a:latin typeface="Arial" panose="020B0604020202020204" pitchFamily="34" charset="0"/>
                <a:cs typeface="Arial" panose="020B0604020202020204" pitchFamily="34" charset="0"/>
              </a:rPr>
              <a:t>, </a:t>
            </a:r>
          </a:p>
          <a:p>
            <a:pPr lvl="1" algn="just"/>
            <a:r>
              <a:rPr lang="tr-TR" dirty="0">
                <a:latin typeface="Arial" panose="020B0604020202020204" pitchFamily="34" charset="0"/>
                <a:cs typeface="Arial" panose="020B0604020202020204" pitchFamily="34" charset="0"/>
              </a:rPr>
              <a:t>Her bölgeye ulaştırma isteği, </a:t>
            </a:r>
          </a:p>
          <a:p>
            <a:pPr lvl="1" algn="just"/>
            <a:r>
              <a:rPr lang="tr-TR" dirty="0">
                <a:latin typeface="Arial" panose="020B0604020202020204" pitchFamily="34" charset="0"/>
                <a:cs typeface="Arial" panose="020B0604020202020204" pitchFamily="34" charset="0"/>
              </a:rPr>
              <a:t>Bazı gıdalarda istenilen </a:t>
            </a:r>
            <a:r>
              <a:rPr lang="tr-TR" dirty="0" err="1">
                <a:latin typeface="Arial" panose="020B0604020202020204" pitchFamily="34" charset="0"/>
                <a:cs typeface="Arial" panose="020B0604020202020204" pitchFamily="34" charset="0"/>
              </a:rPr>
              <a:t>değişiklikleri</a:t>
            </a:r>
            <a:r>
              <a:rPr lang="tr-TR" dirty="0">
                <a:latin typeface="Arial" panose="020B0604020202020204" pitchFamily="34" charset="0"/>
                <a:cs typeface="Arial" panose="020B0604020202020204" pitchFamily="34" charset="0"/>
              </a:rPr>
              <a:t> meydana getirerek </a:t>
            </a:r>
            <a:r>
              <a:rPr lang="tr-TR" dirty="0" err="1">
                <a:latin typeface="Arial" panose="020B0604020202020204" pitchFamily="34" charset="0"/>
                <a:cs typeface="Arial" panose="020B0604020202020204" pitchFamily="34" charset="0"/>
              </a:rPr>
              <a:t>çeşitliliğini</a:t>
            </a:r>
            <a:r>
              <a:rPr lang="tr-TR" dirty="0">
                <a:latin typeface="Arial" panose="020B0604020202020204" pitchFamily="34" charset="0"/>
                <a:cs typeface="Arial" panose="020B0604020202020204" pitchFamily="34" charset="0"/>
              </a:rPr>
              <a:t> ve </a:t>
            </a:r>
            <a:r>
              <a:rPr lang="tr-TR" dirty="0" err="1">
                <a:latin typeface="Arial" panose="020B0604020202020204" pitchFamily="34" charset="0"/>
                <a:cs typeface="Arial" panose="020B0604020202020204" pitchFamily="34" charset="0"/>
              </a:rPr>
              <a:t>tüketilebilirliğini</a:t>
            </a:r>
            <a:r>
              <a:rPr lang="tr-TR" dirty="0">
                <a:latin typeface="Arial" panose="020B0604020202020204" pitchFamily="34" charset="0"/>
                <a:cs typeface="Arial" panose="020B0604020202020204" pitchFamily="34" charset="0"/>
              </a:rPr>
              <a:t> artırmak, </a:t>
            </a:r>
          </a:p>
          <a:p>
            <a:pPr lvl="1" algn="just"/>
            <a:r>
              <a:rPr lang="tr-TR" dirty="0">
                <a:latin typeface="Arial" panose="020B0604020202020204" pitchFamily="34" charset="0"/>
                <a:cs typeface="Arial" panose="020B0604020202020204" pitchFamily="34" charset="0"/>
              </a:rPr>
              <a:t>Gıdaların </a:t>
            </a:r>
            <a:r>
              <a:rPr lang="tr-TR" dirty="0" err="1">
                <a:latin typeface="Arial" panose="020B0604020202020204" pitchFamily="34" charset="0"/>
                <a:cs typeface="Arial" panose="020B0604020202020204" pitchFamily="34" charset="0"/>
              </a:rPr>
              <a:t>bulunmadığı</a:t>
            </a:r>
            <a:r>
              <a:rPr lang="tr-TR" dirty="0">
                <a:latin typeface="Arial" panose="020B0604020202020204" pitchFamily="34" charset="0"/>
                <a:cs typeface="Arial" panose="020B0604020202020204" pitchFamily="34" charset="0"/>
              </a:rPr>
              <a:t> mevsimlerde de </a:t>
            </a:r>
            <a:r>
              <a:rPr lang="tr-TR" dirty="0" err="1">
                <a:latin typeface="Arial" panose="020B0604020202020204" pitchFamily="34" charset="0"/>
                <a:cs typeface="Arial" panose="020B0604020202020204" pitchFamily="34" charset="0"/>
              </a:rPr>
              <a:t>tüketilebilirliğini</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sağlamaktır</a:t>
            </a:r>
            <a:r>
              <a:rPr lang="tr-TR" dirty="0">
                <a:latin typeface="Arial" panose="020B0604020202020204" pitchFamily="34" charset="0"/>
                <a:cs typeface="Arial" panose="020B0604020202020204" pitchFamily="34" charset="0"/>
              </a:rPr>
              <a:t>. </a:t>
            </a:r>
          </a:p>
          <a:p>
            <a:pPr lvl="1" algn="just"/>
            <a:endParaRPr lang="tr-TR"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4144069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DA113B-74DE-4E49-90AC-7AD9D74DD609}"/>
              </a:ext>
            </a:extLst>
          </p:cNvPr>
          <p:cNvSpPr>
            <a:spLocks noGrp="1"/>
          </p:cNvSpPr>
          <p:nvPr>
            <p:ph type="title"/>
          </p:nvPr>
        </p:nvSpPr>
        <p:spPr/>
        <p:txBody>
          <a:bodyPr/>
          <a:lstStyle/>
          <a:p>
            <a:r>
              <a:rPr lang="tr-TR" dirty="0"/>
              <a:t>Gıdalar neden muhafaza edilir ?</a:t>
            </a:r>
          </a:p>
        </p:txBody>
      </p:sp>
      <p:sp>
        <p:nvSpPr>
          <p:cNvPr id="3" name="İçerik Yer Tutucusu 2">
            <a:extLst>
              <a:ext uri="{FF2B5EF4-FFF2-40B4-BE49-F238E27FC236}">
                <a16:creationId xmlns:a16="http://schemas.microsoft.com/office/drawing/2014/main" id="{B04CF0BA-4E4F-094E-B326-41EE7ABB3152}"/>
              </a:ext>
            </a:extLst>
          </p:cNvPr>
          <p:cNvSpPr>
            <a:spLocks noGrp="1"/>
          </p:cNvSpPr>
          <p:nvPr>
            <p:ph idx="1"/>
          </p:nvPr>
        </p:nvSpPr>
        <p:spPr/>
        <p:txBody>
          <a:bodyPr/>
          <a:lstStyle/>
          <a:p>
            <a:pPr algn="just"/>
            <a:r>
              <a:rPr lang="tr-TR" dirty="0">
                <a:latin typeface="Arial" panose="020B0604020202020204" pitchFamily="34" charset="0"/>
                <a:cs typeface="Arial" panose="020B0604020202020204" pitchFamily="34" charset="0"/>
              </a:rPr>
              <a:t>Gıdalar </a:t>
            </a:r>
            <a:r>
              <a:rPr lang="tr-TR" dirty="0" err="1">
                <a:latin typeface="Arial" panose="020B0604020202020204" pitchFamily="34" charset="0"/>
                <a:cs typeface="Arial" panose="020B0604020202020204" pitchFamily="34" charset="0"/>
              </a:rPr>
              <a:t>üzerinde</a:t>
            </a:r>
            <a:r>
              <a:rPr lang="tr-TR" dirty="0">
                <a:latin typeface="Arial" panose="020B0604020202020204" pitchFamily="34" charset="0"/>
                <a:cs typeface="Arial" panose="020B0604020202020204" pitchFamily="34" charset="0"/>
              </a:rPr>
              <a:t> kısa zamanda birçok mikroorganizma çoğalır.</a:t>
            </a:r>
          </a:p>
          <a:p>
            <a:pPr algn="just"/>
            <a:r>
              <a:rPr lang="tr-TR" dirty="0">
                <a:latin typeface="Arial" panose="020B0604020202020204" pitchFamily="34" charset="0"/>
                <a:cs typeface="Arial" panose="020B0604020202020204" pitchFamily="34" charset="0"/>
              </a:rPr>
              <a:t>Bu mikroorganizmalar kendileri </a:t>
            </a:r>
            <a:r>
              <a:rPr lang="tr-TR" dirty="0" err="1">
                <a:latin typeface="Arial" panose="020B0604020202020204" pitchFamily="34" charset="0"/>
                <a:cs typeface="Arial" panose="020B0604020202020204" pitchFamily="34" charset="0"/>
              </a:rPr>
              <a:t>için</a:t>
            </a:r>
            <a:r>
              <a:rPr lang="tr-TR" dirty="0">
                <a:latin typeface="Arial" panose="020B0604020202020204" pitchFamily="34" charset="0"/>
                <a:cs typeface="Arial" panose="020B0604020202020204" pitchFamily="34" charset="0"/>
              </a:rPr>
              <a:t> gerekli olan besinleri </a:t>
            </a:r>
            <a:r>
              <a:rPr lang="tr-TR" dirty="0" err="1">
                <a:latin typeface="Arial" panose="020B0604020202020204" pitchFamily="34" charset="0"/>
                <a:cs typeface="Arial" panose="020B0604020202020204" pitchFamily="34" charset="0"/>
              </a:rPr>
              <a:t>üzerinde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yaşadıkları</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üründen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sağlar</a:t>
            </a:r>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Bu sırada </a:t>
            </a:r>
            <a:r>
              <a:rPr lang="tr-TR" dirty="0" err="1">
                <a:latin typeface="Arial" panose="020B0604020202020204" pitchFamily="34" charset="0"/>
                <a:cs typeface="Arial" panose="020B0604020202020204" pitchFamily="34" charset="0"/>
              </a:rPr>
              <a:t>metabolitleri</a:t>
            </a:r>
            <a:r>
              <a:rPr lang="tr-TR" dirty="0">
                <a:latin typeface="Arial" panose="020B0604020202020204" pitchFamily="34" charset="0"/>
                <a:cs typeface="Arial" panose="020B0604020202020204" pitchFamily="34" charset="0"/>
              </a:rPr>
              <a:t> bulundukları ortama verirler. </a:t>
            </a:r>
          </a:p>
          <a:p>
            <a:pPr algn="just"/>
            <a:r>
              <a:rPr lang="tr-TR" dirty="0">
                <a:latin typeface="Arial" panose="020B0604020202020204" pitchFamily="34" charset="0"/>
                <a:cs typeface="Arial" panose="020B0604020202020204" pitchFamily="34" charset="0"/>
              </a:rPr>
              <a:t>Aynı zamanda her gıdanın yapısında bulunan </a:t>
            </a:r>
            <a:r>
              <a:rPr lang="tr-TR" dirty="0" err="1">
                <a:latin typeface="Arial" panose="020B0604020202020204" pitchFamily="34" charset="0"/>
                <a:cs typeface="Arial" panose="020B0604020202020204" pitchFamily="34" charset="0"/>
              </a:rPr>
              <a:t>çeşitli</a:t>
            </a:r>
            <a:r>
              <a:rPr lang="tr-TR" dirty="0">
                <a:latin typeface="Arial" panose="020B0604020202020204" pitchFamily="34" charset="0"/>
                <a:cs typeface="Arial" panose="020B0604020202020204" pitchFamily="34" charset="0"/>
              </a:rPr>
              <a:t> enzimlerin faaliyetleri de devam eder. </a:t>
            </a:r>
          </a:p>
          <a:p>
            <a:endParaRPr lang="tr-TR" dirty="0"/>
          </a:p>
        </p:txBody>
      </p:sp>
    </p:spTree>
    <p:extLst>
      <p:ext uri="{BB962C8B-B14F-4D97-AF65-F5344CB8AC3E}">
        <p14:creationId xmlns:p14="http://schemas.microsoft.com/office/powerpoint/2010/main" val="4236500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DA113B-74DE-4E49-90AC-7AD9D74DD609}"/>
              </a:ext>
            </a:extLst>
          </p:cNvPr>
          <p:cNvSpPr>
            <a:spLocks noGrp="1"/>
          </p:cNvSpPr>
          <p:nvPr>
            <p:ph type="title"/>
          </p:nvPr>
        </p:nvSpPr>
        <p:spPr/>
        <p:txBody>
          <a:bodyPr/>
          <a:lstStyle/>
          <a:p>
            <a:r>
              <a:rPr lang="tr-TR" dirty="0"/>
              <a:t>Gıdalar neden muhafaza edilir ?</a:t>
            </a:r>
          </a:p>
        </p:txBody>
      </p:sp>
      <p:sp>
        <p:nvSpPr>
          <p:cNvPr id="3" name="İçerik Yer Tutucusu 2">
            <a:extLst>
              <a:ext uri="{FF2B5EF4-FFF2-40B4-BE49-F238E27FC236}">
                <a16:creationId xmlns:a16="http://schemas.microsoft.com/office/drawing/2014/main" id="{B04CF0BA-4E4F-094E-B326-41EE7ABB3152}"/>
              </a:ext>
            </a:extLst>
          </p:cNvPr>
          <p:cNvSpPr>
            <a:spLocks noGrp="1"/>
          </p:cNvSpPr>
          <p:nvPr>
            <p:ph idx="1"/>
          </p:nvPr>
        </p:nvSpPr>
        <p:spPr/>
        <p:txBody>
          <a:bodyPr/>
          <a:lstStyle/>
          <a:p>
            <a:pPr marL="0" indent="0">
              <a:buNone/>
            </a:pPr>
            <a:r>
              <a:rPr lang="tr-TR" dirty="0" err="1">
                <a:latin typeface="Arial" panose="020B0604020202020204" pitchFamily="34" charset="0"/>
                <a:cs typeface="Arial" panose="020B0604020202020204" pitchFamily="34" charset="0"/>
              </a:rPr>
              <a:t>Mikrobiyal</a:t>
            </a:r>
            <a:r>
              <a:rPr lang="tr-TR" dirty="0">
                <a:latin typeface="Arial" panose="020B0604020202020204" pitchFamily="34" charset="0"/>
                <a:cs typeface="Arial" panose="020B0604020202020204" pitchFamily="34" charset="0"/>
              </a:rPr>
              <a:t> faaliyetler gıdaların bozulmasında en </a:t>
            </a:r>
            <a:r>
              <a:rPr lang="tr-TR" dirty="0" err="1">
                <a:latin typeface="Arial" panose="020B0604020202020204" pitchFamily="34" charset="0"/>
                <a:cs typeface="Arial" panose="020B0604020202020204" pitchFamily="34" charset="0"/>
              </a:rPr>
              <a:t>önemli</a:t>
            </a:r>
            <a:r>
              <a:rPr lang="tr-TR" dirty="0">
                <a:latin typeface="Arial" panose="020B0604020202020204" pitchFamily="34" charset="0"/>
                <a:cs typeface="Arial" panose="020B0604020202020204" pitchFamily="34" charset="0"/>
              </a:rPr>
              <a:t> etkendir. Mikroorganizmalar; </a:t>
            </a:r>
          </a:p>
          <a:p>
            <a:r>
              <a:rPr lang="tr-TR" dirty="0" err="1">
                <a:latin typeface="Arial" panose="020B0604020202020204" pitchFamily="34" charset="0"/>
                <a:cs typeface="Arial" panose="020B0604020202020204" pitchFamily="34" charset="0"/>
              </a:rPr>
              <a:t>Yüksek</a:t>
            </a:r>
            <a:r>
              <a:rPr lang="tr-TR" dirty="0">
                <a:latin typeface="Arial" panose="020B0604020202020204" pitchFamily="34" charset="0"/>
                <a:cs typeface="Arial" panose="020B0604020202020204" pitchFamily="34" charset="0"/>
              </a:rPr>
              <a:t> sıcaklık, </a:t>
            </a:r>
          </a:p>
          <a:p>
            <a:r>
              <a:rPr lang="tr-TR" dirty="0" err="1">
                <a:latin typeface="Arial" panose="020B0604020202020204" pitchFamily="34" charset="0"/>
                <a:cs typeface="Arial" panose="020B0604020202020204" pitchFamily="34" charset="0"/>
              </a:rPr>
              <a:t>Soğukta</a:t>
            </a:r>
            <a:r>
              <a:rPr lang="tr-TR" dirty="0">
                <a:latin typeface="Arial" panose="020B0604020202020204" pitchFamily="34" charset="0"/>
                <a:cs typeface="Arial" panose="020B0604020202020204" pitchFamily="34" charset="0"/>
              </a:rPr>
              <a:t> muhafaza, </a:t>
            </a:r>
          </a:p>
          <a:p>
            <a:r>
              <a:rPr lang="tr-TR" dirty="0">
                <a:latin typeface="Arial" panose="020B0604020202020204" pitchFamily="34" charset="0"/>
                <a:cs typeface="Arial" panose="020B0604020202020204" pitchFamily="34" charset="0"/>
              </a:rPr>
              <a:t>Dondurma, </a:t>
            </a:r>
          </a:p>
          <a:p>
            <a:r>
              <a:rPr lang="tr-TR" dirty="0">
                <a:latin typeface="Arial" panose="020B0604020202020204" pitchFamily="34" charset="0"/>
                <a:cs typeface="Arial" panose="020B0604020202020204" pitchFamily="34" charset="0"/>
              </a:rPr>
              <a:t>Kurutma, </a:t>
            </a:r>
          </a:p>
          <a:p>
            <a:r>
              <a:rPr lang="tr-TR" dirty="0" err="1">
                <a:latin typeface="Arial" panose="020B0604020202020204" pitchFamily="34" charset="0"/>
                <a:cs typeface="Arial" panose="020B0604020202020204" pitchFamily="34" charset="0"/>
              </a:rPr>
              <a:t>Işınlama</a:t>
            </a:r>
            <a:r>
              <a:rPr lang="tr-TR" dirty="0">
                <a:latin typeface="Arial" panose="020B0604020202020204" pitchFamily="34" charset="0"/>
                <a:cs typeface="Arial" panose="020B0604020202020204" pitchFamily="34" charset="0"/>
              </a:rPr>
              <a:t>, </a:t>
            </a:r>
          </a:p>
          <a:p>
            <a:r>
              <a:rPr lang="tr-TR" dirty="0">
                <a:latin typeface="Arial" panose="020B0604020202020204" pitchFamily="34" charset="0"/>
                <a:cs typeface="Arial" panose="020B0604020202020204" pitchFamily="34" charset="0"/>
              </a:rPr>
              <a:t>Katkı maddeleri ilavesi ve </a:t>
            </a:r>
          </a:p>
          <a:p>
            <a:r>
              <a:rPr lang="tr-TR" dirty="0" err="1">
                <a:latin typeface="Arial" panose="020B0604020202020204" pitchFamily="34" charset="0"/>
                <a:cs typeface="Arial" panose="020B0604020202020204" pitchFamily="34" charset="0"/>
              </a:rPr>
              <a:t>Diğer</a:t>
            </a:r>
            <a:r>
              <a:rPr lang="tr-TR" dirty="0">
                <a:latin typeface="Arial" panose="020B0604020202020204" pitchFamily="34" charset="0"/>
                <a:cs typeface="Arial" panose="020B0604020202020204" pitchFamily="34" charset="0"/>
              </a:rPr>
              <a:t> yollarla kontrol altına alınabilmektedir. </a:t>
            </a:r>
          </a:p>
          <a:p>
            <a:endParaRPr lang="tr-TR" dirty="0"/>
          </a:p>
        </p:txBody>
      </p:sp>
    </p:spTree>
    <p:extLst>
      <p:ext uri="{BB962C8B-B14F-4D97-AF65-F5344CB8AC3E}">
        <p14:creationId xmlns:p14="http://schemas.microsoft.com/office/powerpoint/2010/main" val="2158405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EF06517-5E5F-7048-8A99-C99696229F7A}"/>
              </a:ext>
            </a:extLst>
          </p:cNvPr>
          <p:cNvSpPr>
            <a:spLocks noGrp="1" noChangeArrowheads="1"/>
          </p:cNvSpPr>
          <p:nvPr>
            <p:ph type="title"/>
          </p:nvPr>
        </p:nvSpPr>
        <p:spPr>
          <a:xfrm>
            <a:off x="2782888" y="766763"/>
            <a:ext cx="7200900" cy="360362"/>
          </a:xfrm>
        </p:spPr>
        <p:txBody>
          <a:bodyPr>
            <a:normAutofit fontScale="90000"/>
          </a:bodyPr>
          <a:lstStyle/>
          <a:p>
            <a:pPr eaLnBrk="1" hangingPunct="1"/>
            <a:r>
              <a:rPr lang="tr-TR" altLang="tr-TR" sz="2400" b="1">
                <a:latin typeface="Comic Sans MS" panose="030F0902030302020204" pitchFamily="66" charset="0"/>
              </a:rPr>
              <a:t>MİKROORGANİZMALARIN ÖLDÜRÜLMESİ</a:t>
            </a:r>
            <a:br>
              <a:rPr lang="tr-TR" altLang="tr-TR" sz="2400" b="1">
                <a:latin typeface="Comic Sans MS" panose="030F0902030302020204" pitchFamily="66" charset="0"/>
              </a:rPr>
            </a:br>
            <a:endParaRPr lang="tr-TR" altLang="tr-TR" sz="2400" b="1">
              <a:latin typeface="Comic Sans MS" panose="030F0902030302020204" pitchFamily="66" charset="0"/>
            </a:endParaRPr>
          </a:p>
        </p:txBody>
      </p:sp>
      <p:sp>
        <p:nvSpPr>
          <p:cNvPr id="3075" name="Rectangle 3">
            <a:extLst>
              <a:ext uri="{FF2B5EF4-FFF2-40B4-BE49-F238E27FC236}">
                <a16:creationId xmlns:a16="http://schemas.microsoft.com/office/drawing/2014/main" id="{EED132AC-3EF4-1E4A-A91B-6CFCA55F06A3}"/>
              </a:ext>
            </a:extLst>
          </p:cNvPr>
          <p:cNvSpPr>
            <a:spLocks noGrp="1" noChangeArrowheads="1"/>
          </p:cNvSpPr>
          <p:nvPr>
            <p:ph type="body" idx="1"/>
          </p:nvPr>
        </p:nvSpPr>
        <p:spPr>
          <a:xfrm>
            <a:off x="5096108" y="1127125"/>
            <a:ext cx="6408234" cy="4530725"/>
          </a:xfrm>
        </p:spPr>
        <p:txBody>
          <a:bodyPr>
            <a:normAutofit fontScale="92500" lnSpcReduction="20000"/>
          </a:bodyPr>
          <a:lstStyle/>
          <a:p>
            <a:pPr eaLnBrk="1" hangingPunct="1">
              <a:lnSpc>
                <a:spcPct val="90000"/>
              </a:lnSpc>
              <a:buFont typeface="Wingdings" pitchFamily="2" charset="2"/>
              <a:buNone/>
            </a:pPr>
            <a:endParaRPr lang="tr-TR" altLang="tr-TR" sz="2400" b="1" dirty="0">
              <a:latin typeface="Arial" panose="020B0604020202020204" pitchFamily="34" charset="0"/>
              <a:cs typeface="Arial" panose="020B0604020202020204" pitchFamily="34" charset="0"/>
            </a:endParaRPr>
          </a:p>
          <a:p>
            <a:pPr eaLnBrk="1" hangingPunct="1">
              <a:lnSpc>
                <a:spcPct val="90000"/>
              </a:lnSpc>
              <a:buFont typeface="Wingdings" pitchFamily="2" charset="2"/>
              <a:buNone/>
            </a:pPr>
            <a:endParaRPr lang="tr-TR" altLang="tr-TR" sz="2400" dirty="0">
              <a:latin typeface="Arial" panose="020B0604020202020204" pitchFamily="34" charset="0"/>
              <a:cs typeface="Arial" panose="020B0604020202020204" pitchFamily="34" charset="0"/>
            </a:endParaRPr>
          </a:p>
          <a:p>
            <a:pPr eaLnBrk="1" hangingPunct="1">
              <a:lnSpc>
                <a:spcPct val="90000"/>
              </a:lnSpc>
              <a:buFont typeface="Wingdings" pitchFamily="2" charset="2"/>
              <a:buNone/>
            </a:pPr>
            <a:r>
              <a:rPr lang="tr-TR" altLang="tr-TR" sz="2400" dirty="0">
                <a:latin typeface="Arial" panose="020B0604020202020204" pitchFamily="34" charset="0"/>
                <a:cs typeface="Arial" panose="020B0604020202020204" pitchFamily="34" charset="0"/>
              </a:rPr>
              <a:t>	Gıdaların üretimi sırasında birçok mikroorganizma gıdalara bulaşmaktadır. Bu mikroorganizmalar;</a:t>
            </a:r>
          </a:p>
          <a:p>
            <a:pPr eaLnBrk="1" hangingPunct="1">
              <a:lnSpc>
                <a:spcPct val="90000"/>
              </a:lnSpc>
            </a:pPr>
            <a:r>
              <a:rPr lang="tr-TR" altLang="tr-TR" sz="2400" dirty="0">
                <a:latin typeface="Arial" panose="020B0604020202020204" pitchFamily="34" charset="0"/>
                <a:cs typeface="Arial" panose="020B0604020202020204" pitchFamily="34" charset="0"/>
              </a:rPr>
              <a:t>Gıdaların kalitesinin bozulmasına,</a:t>
            </a:r>
          </a:p>
          <a:p>
            <a:pPr eaLnBrk="1" hangingPunct="1">
              <a:lnSpc>
                <a:spcPct val="90000"/>
              </a:lnSpc>
            </a:pPr>
            <a:r>
              <a:rPr lang="tr-TR" altLang="tr-TR" sz="2400" dirty="0">
                <a:latin typeface="Arial" panose="020B0604020202020204" pitchFamily="34" charset="0"/>
                <a:cs typeface="Arial" panose="020B0604020202020204" pitchFamily="34" charset="0"/>
              </a:rPr>
              <a:t>Besin değerinin ve duyusal özelliklerin kaybolmasına,</a:t>
            </a:r>
          </a:p>
          <a:p>
            <a:pPr eaLnBrk="1" hangingPunct="1">
              <a:lnSpc>
                <a:spcPct val="90000"/>
              </a:lnSpc>
            </a:pPr>
            <a:r>
              <a:rPr lang="tr-TR" altLang="tr-TR" sz="2400" dirty="0">
                <a:latin typeface="Arial" panose="020B0604020202020204" pitchFamily="34" charset="0"/>
                <a:cs typeface="Arial" panose="020B0604020202020204" pitchFamily="34" charset="0"/>
              </a:rPr>
              <a:t>Gıda zehirlenmelerine,</a:t>
            </a:r>
          </a:p>
          <a:p>
            <a:pPr eaLnBrk="1" hangingPunct="1">
              <a:lnSpc>
                <a:spcPct val="90000"/>
              </a:lnSpc>
            </a:pPr>
            <a:r>
              <a:rPr lang="tr-TR" altLang="tr-TR" sz="2400" dirty="0">
                <a:latin typeface="Arial" panose="020B0604020202020204" pitchFamily="34" charset="0"/>
                <a:cs typeface="Arial" panose="020B0604020202020204" pitchFamily="34" charset="0"/>
              </a:rPr>
              <a:t>Depolama ve raf ömrünün kısa olmasına neden olmaktadır.</a:t>
            </a:r>
          </a:p>
          <a:p>
            <a:pPr eaLnBrk="1" hangingPunct="1">
              <a:lnSpc>
                <a:spcPct val="90000"/>
              </a:lnSpc>
              <a:buFont typeface="Wingdings" pitchFamily="2" charset="2"/>
              <a:buNone/>
            </a:pPr>
            <a:r>
              <a:rPr lang="tr-TR" altLang="tr-TR" sz="2400" dirty="0">
                <a:latin typeface="Arial" panose="020B0604020202020204" pitchFamily="34" charset="0"/>
                <a:cs typeface="Arial" panose="020B0604020202020204" pitchFamily="34" charset="0"/>
              </a:rPr>
              <a:t>	Mikroorganizmaların neden olduğu bu sorunlar  mikroorganizmaların öldürülmesiyle ortadan kaldırılabilir.</a:t>
            </a:r>
          </a:p>
        </p:txBody>
      </p:sp>
      <p:sp>
        <p:nvSpPr>
          <p:cNvPr id="4" name="Unvan 1">
            <a:extLst>
              <a:ext uri="{FF2B5EF4-FFF2-40B4-BE49-F238E27FC236}">
                <a16:creationId xmlns:a16="http://schemas.microsoft.com/office/drawing/2014/main" id="{CC4B5EF2-8902-6141-A375-08DEC6400CAC}"/>
              </a:ext>
            </a:extLst>
          </p:cNvPr>
          <p:cNvSpPr txBox="1">
            <a:spLocks/>
          </p:cNvSpPr>
          <p:nvPr/>
        </p:nvSpPr>
        <p:spPr>
          <a:xfrm>
            <a:off x="699060" y="2361076"/>
            <a:ext cx="3817184" cy="2456442"/>
          </a:xfrm>
          <a:prstGeom prst="rect">
            <a:avLst/>
          </a:prstGeom>
        </p:spPr>
        <p:txBody>
          <a:bodyPr vert="horz" lIns="228600" tIns="228600" rIns="228600" bIns="228600" rtlCol="0" anchor="ctr">
            <a:normAutofit/>
          </a:bodyPr>
          <a:lstStyle>
            <a:lvl1pPr algn="ctr" defTabSz="914400" rtl="0" eaLnBrk="1" latinLnBrk="0" hangingPunct="1">
              <a:lnSpc>
                <a:spcPct val="85000"/>
              </a:lnSpc>
              <a:spcBef>
                <a:spcPct val="0"/>
              </a:spcBef>
              <a:buNone/>
              <a:defRPr sz="4000" b="0" i="0" kern="1200" cap="none" spc="-150">
                <a:solidFill>
                  <a:srgbClr val="FFFEFF"/>
                </a:solidFill>
                <a:effectLst/>
                <a:latin typeface="+mj-lt"/>
                <a:ea typeface="+mj-ea"/>
                <a:cs typeface="+mj-cs"/>
              </a:defRPr>
            </a:lvl1pPr>
          </a:lstStyle>
          <a:p>
            <a:r>
              <a:rPr lang="tr-TR" dirty="0">
                <a:latin typeface="Arial" panose="020B0604020202020204" pitchFamily="34" charset="0"/>
                <a:cs typeface="Arial" panose="020B0604020202020204" pitchFamily="34" charset="0"/>
              </a:rPr>
              <a:t>GIDALARIN MUHAFAZA YÖNTEMLERİ</a:t>
            </a:r>
          </a:p>
        </p:txBody>
      </p:sp>
    </p:spTree>
    <p:extLst>
      <p:ext uri="{BB962C8B-B14F-4D97-AF65-F5344CB8AC3E}">
        <p14:creationId xmlns:p14="http://schemas.microsoft.com/office/powerpoint/2010/main" val="3955818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318274E-5CC8-3647-8F03-1A8ADBA4C165}"/>
              </a:ext>
            </a:extLst>
          </p:cNvPr>
          <p:cNvSpPr>
            <a:spLocks noGrp="1" noChangeArrowheads="1"/>
          </p:cNvSpPr>
          <p:nvPr>
            <p:ph type="title"/>
          </p:nvPr>
        </p:nvSpPr>
        <p:spPr/>
        <p:txBody>
          <a:bodyPr/>
          <a:lstStyle/>
          <a:p>
            <a:pPr eaLnBrk="1" hangingPunct="1"/>
            <a:r>
              <a:rPr lang="tr-TR" altLang="tr-TR" sz="2800" b="1" dirty="0">
                <a:latin typeface="Arial" panose="020B0604020202020204" pitchFamily="34" charset="0"/>
                <a:cs typeface="Arial" panose="020B0604020202020204" pitchFamily="34" charset="0"/>
              </a:rPr>
              <a:t>ISIL İŞLEMLERLE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
        <p:nvSpPr>
          <p:cNvPr id="4099" name="Rectangle 3">
            <a:extLst>
              <a:ext uri="{FF2B5EF4-FFF2-40B4-BE49-F238E27FC236}">
                <a16:creationId xmlns:a16="http://schemas.microsoft.com/office/drawing/2014/main" id="{C8544C1E-3C4C-A94F-86EE-D0043A36B68C}"/>
              </a:ext>
            </a:extLst>
          </p:cNvPr>
          <p:cNvSpPr>
            <a:spLocks noGrp="1" noChangeArrowheads="1"/>
          </p:cNvSpPr>
          <p:nvPr>
            <p:ph type="body" idx="1"/>
          </p:nvPr>
        </p:nvSpPr>
        <p:spPr>
          <a:xfrm>
            <a:off x="5006897" y="1125539"/>
            <a:ext cx="6177775" cy="4530725"/>
          </a:xfrm>
        </p:spPr>
        <p:txBody>
          <a:bodyPr>
            <a:normAutofit fontScale="55000" lnSpcReduction="20000"/>
          </a:bodyPr>
          <a:lstStyle/>
          <a:p>
            <a:pPr algn="just" eaLnBrk="1" hangingPunct="1">
              <a:lnSpc>
                <a:spcPct val="170000"/>
              </a:lnSpc>
              <a:buFont typeface="Wingdings" pitchFamily="2" charset="2"/>
              <a:buNone/>
            </a:pPr>
            <a:r>
              <a:rPr lang="tr-TR" altLang="tr-TR" sz="2400" dirty="0">
                <a:latin typeface="Arial" panose="020B0604020202020204" pitchFamily="34" charset="0"/>
                <a:cs typeface="Arial" panose="020B0604020202020204" pitchFamily="34" charset="0"/>
              </a:rPr>
              <a:t>   	Gıdaların bozulmasına neden olan mikroorganizmaların ısı etkisiyle faaliyetlerini engelleme ve gıdalara sürekli bir dayanıklılık kazandırma işlemine “ısı uygulayarak muhafaza” yöntemi denir. Bu amaçla uygulanan ısıtmaya ise “ısıl işlem” denir. Isısal işlemlerle gıdaların muhafazasında amaç;</a:t>
            </a:r>
          </a:p>
          <a:p>
            <a:pPr eaLnBrk="1" hangingPunct="1">
              <a:lnSpc>
                <a:spcPct val="170000"/>
              </a:lnSpc>
              <a:buFont typeface="Wingdings" pitchFamily="2" charset="2"/>
              <a:buNone/>
            </a:pPr>
            <a:endParaRPr lang="tr-TR" altLang="tr-TR" sz="2400" dirty="0">
              <a:latin typeface="Arial" panose="020B0604020202020204" pitchFamily="34" charset="0"/>
              <a:cs typeface="Arial" panose="020B0604020202020204" pitchFamily="34" charset="0"/>
            </a:endParaRPr>
          </a:p>
          <a:p>
            <a:pPr eaLnBrk="1" hangingPunct="1">
              <a:lnSpc>
                <a:spcPct val="170000"/>
              </a:lnSpc>
            </a:pPr>
            <a:r>
              <a:rPr lang="tr-TR" altLang="tr-TR" sz="2400" dirty="0">
                <a:latin typeface="Arial" panose="020B0604020202020204" pitchFamily="34" charset="0"/>
                <a:cs typeface="Arial" panose="020B0604020202020204" pitchFamily="34" charset="0"/>
              </a:rPr>
              <a:t>Gıdalardaki tüm patojen mikroorganizmaları öldürmek,</a:t>
            </a:r>
          </a:p>
          <a:p>
            <a:pPr eaLnBrk="1" hangingPunct="1">
              <a:lnSpc>
                <a:spcPct val="170000"/>
              </a:lnSpc>
            </a:pPr>
            <a:r>
              <a:rPr lang="tr-TR" altLang="tr-TR" sz="2400" dirty="0">
                <a:latin typeface="Arial" panose="020B0604020202020204" pitchFamily="34" charset="0"/>
                <a:cs typeface="Arial" panose="020B0604020202020204" pitchFamily="34" charset="0"/>
              </a:rPr>
              <a:t>Patojen olmasa bile normal depolama koşullarında gıdada bozulmaya neden olan tüm mikroorganizmaları yok etmek,</a:t>
            </a:r>
          </a:p>
          <a:p>
            <a:pPr eaLnBrk="1" hangingPunct="1">
              <a:lnSpc>
                <a:spcPct val="170000"/>
              </a:lnSpc>
            </a:pPr>
            <a:r>
              <a:rPr lang="tr-TR" altLang="tr-TR" sz="2400" dirty="0">
                <a:latin typeface="Arial" panose="020B0604020202020204" pitchFamily="34" charset="0"/>
                <a:cs typeface="Arial" panose="020B0604020202020204" pitchFamily="34" charset="0"/>
              </a:rPr>
              <a:t>Enzimlerin faaliyetlerini durdurarak gıdaları mikrobiyolojik açıdan dayanıklı hâle getirmek,</a:t>
            </a:r>
          </a:p>
          <a:p>
            <a:pPr eaLnBrk="1" hangingPunct="1">
              <a:lnSpc>
                <a:spcPct val="170000"/>
              </a:lnSpc>
            </a:pPr>
            <a:r>
              <a:rPr lang="tr-TR" altLang="tr-TR" sz="2400" dirty="0">
                <a:latin typeface="Arial" panose="020B0604020202020204" pitchFamily="34" charset="0"/>
                <a:cs typeface="Arial" panose="020B0604020202020204" pitchFamily="34" charset="0"/>
              </a:rPr>
              <a:t>Gıdanın kalitesinde ve beslenme değerinde en az olumsuzluğa neden olmaktadır.</a:t>
            </a:r>
          </a:p>
        </p:txBody>
      </p:sp>
    </p:spTree>
    <p:extLst>
      <p:ext uri="{BB962C8B-B14F-4D97-AF65-F5344CB8AC3E}">
        <p14:creationId xmlns:p14="http://schemas.microsoft.com/office/powerpoint/2010/main" val="4283227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5329931-9726-C140-B6E0-7829E843863F}"/>
              </a:ext>
            </a:extLst>
          </p:cNvPr>
          <p:cNvSpPr>
            <a:spLocks noGrp="1" noChangeArrowheads="1"/>
          </p:cNvSpPr>
          <p:nvPr>
            <p:ph type="title"/>
          </p:nvPr>
        </p:nvSpPr>
        <p:spPr/>
        <p:txBody>
          <a:bodyPr/>
          <a:lstStyle/>
          <a:p>
            <a:r>
              <a:rPr lang="tr-TR" altLang="tr-TR" sz="2800" b="1" dirty="0">
                <a:latin typeface="Arial" panose="020B0604020202020204" pitchFamily="34" charset="0"/>
                <a:cs typeface="Arial" panose="020B0604020202020204" pitchFamily="34" charset="0"/>
              </a:rPr>
              <a:t>ISIL İŞLEMLERLE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
        <p:nvSpPr>
          <p:cNvPr id="5123" name="Rectangle 3">
            <a:extLst>
              <a:ext uri="{FF2B5EF4-FFF2-40B4-BE49-F238E27FC236}">
                <a16:creationId xmlns:a16="http://schemas.microsoft.com/office/drawing/2014/main" id="{366A015F-9E0D-964D-97FE-348208B50D97}"/>
              </a:ext>
            </a:extLst>
          </p:cNvPr>
          <p:cNvSpPr>
            <a:spLocks noGrp="1" noChangeArrowheads="1"/>
          </p:cNvSpPr>
          <p:nvPr>
            <p:ph type="body" idx="1"/>
          </p:nvPr>
        </p:nvSpPr>
        <p:spPr>
          <a:xfrm>
            <a:off x="5006898" y="1125539"/>
            <a:ext cx="5661102" cy="4530725"/>
          </a:xfrm>
        </p:spPr>
        <p:txBody>
          <a:bodyPr>
            <a:normAutofit fontScale="55000" lnSpcReduction="20000"/>
          </a:bodyPr>
          <a:lstStyle/>
          <a:p>
            <a:pPr eaLnBrk="1" hangingPunct="1">
              <a:lnSpc>
                <a:spcPct val="170000"/>
              </a:lnSpc>
              <a:buFont typeface="Wingdings" pitchFamily="2" charset="2"/>
              <a:buNone/>
            </a:pPr>
            <a:r>
              <a:rPr lang="tr-TR" altLang="tr-TR" sz="2400" dirty="0">
                <a:latin typeface="Arial" panose="020B0604020202020204" pitchFamily="34" charset="0"/>
                <a:cs typeface="Arial" panose="020B0604020202020204" pitchFamily="34" charset="0"/>
              </a:rPr>
              <a:t>Isıl işlemlerde;</a:t>
            </a:r>
          </a:p>
          <a:p>
            <a:pPr eaLnBrk="1" hangingPunct="1">
              <a:lnSpc>
                <a:spcPct val="170000"/>
              </a:lnSpc>
              <a:buFont typeface="Wingdings" pitchFamily="2" charset="2"/>
              <a:buNone/>
            </a:pPr>
            <a:r>
              <a:rPr lang="tr-TR" altLang="tr-TR" sz="2400" dirty="0">
                <a:latin typeface="Arial" panose="020B0604020202020204" pitchFamily="34" charset="0"/>
                <a:cs typeface="Arial" panose="020B0604020202020204" pitchFamily="34" charset="0"/>
              </a:rPr>
              <a:t>	Pastörizasyon ve sterilizasyon olmak üzere iki yöntem kullanılmaktadır.</a:t>
            </a:r>
          </a:p>
          <a:p>
            <a:pPr eaLnBrk="1" hangingPunct="1">
              <a:lnSpc>
                <a:spcPct val="170000"/>
              </a:lnSpc>
              <a:buFont typeface="Wingdings" pitchFamily="2" charset="2"/>
              <a:buNone/>
            </a:pPr>
            <a:endParaRPr lang="tr-TR" altLang="tr-TR" sz="2400" b="1" dirty="0">
              <a:latin typeface="Arial" panose="020B0604020202020204" pitchFamily="34" charset="0"/>
              <a:cs typeface="Arial" panose="020B0604020202020204" pitchFamily="34" charset="0"/>
            </a:endParaRPr>
          </a:p>
          <a:p>
            <a:pPr eaLnBrk="1" hangingPunct="1">
              <a:lnSpc>
                <a:spcPct val="170000"/>
              </a:lnSpc>
            </a:pPr>
            <a:r>
              <a:rPr lang="tr-TR" altLang="tr-TR" sz="2400" b="1" dirty="0">
                <a:latin typeface="Arial" panose="020B0604020202020204" pitchFamily="34" charset="0"/>
                <a:cs typeface="Arial" panose="020B0604020202020204" pitchFamily="34" charset="0"/>
              </a:rPr>
              <a:t>Pastörizasyon: </a:t>
            </a:r>
            <a:r>
              <a:rPr lang="tr-TR" altLang="tr-TR" sz="2400" dirty="0">
                <a:latin typeface="Arial" panose="020B0604020202020204" pitchFamily="34" charset="0"/>
                <a:cs typeface="Arial" panose="020B0604020202020204" pitchFamily="34" charset="0"/>
              </a:rPr>
              <a:t>Gıda maddesi içindeki zararlı mikroorganizmaları ve bozulma etmenlerini yok etmek amacıyla genellikle 100</a:t>
            </a:r>
            <a:r>
              <a:rPr lang="tr-TR" altLang="tr-TR" sz="1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C’nin altındaki sıcaklıklarda uygulanan ısıl işleme denir.</a:t>
            </a:r>
          </a:p>
          <a:p>
            <a:pPr eaLnBrk="1" hangingPunct="1">
              <a:lnSpc>
                <a:spcPct val="170000"/>
              </a:lnSpc>
            </a:pPr>
            <a:r>
              <a:rPr lang="tr-TR" altLang="tr-TR" sz="2400" dirty="0">
                <a:latin typeface="Arial" panose="020B0604020202020204" pitchFamily="34" charset="0"/>
                <a:cs typeface="Arial" panose="020B0604020202020204" pitchFamily="34" charset="0"/>
              </a:rPr>
              <a:t>Pastörizasyonda temel amaç, gıdada bulunan patojen mikroorganizmaları öldürmek ya da bozulmaya neden olan mikroorganizmaların sayısını azaltmaktır.</a:t>
            </a:r>
          </a:p>
          <a:p>
            <a:pPr eaLnBrk="1" hangingPunct="1">
              <a:lnSpc>
                <a:spcPct val="170000"/>
              </a:lnSpc>
            </a:pPr>
            <a:r>
              <a:rPr lang="tr-TR" altLang="tr-TR" sz="2400" dirty="0">
                <a:latin typeface="Arial" panose="020B0604020202020204" pitchFamily="34" charset="0"/>
                <a:cs typeface="Arial" panose="020B0604020202020204" pitchFamily="34" charset="0"/>
              </a:rPr>
              <a:t>Pastörizasyon işlemlerinin çoğunda gıdalar 60–85 ℃ arasındaki sıcaklıklarda birkaç saniyeden 1 saate varan sürelerle ısıl işleme tabi tutulur.</a:t>
            </a:r>
          </a:p>
        </p:txBody>
      </p:sp>
    </p:spTree>
    <p:extLst>
      <p:ext uri="{BB962C8B-B14F-4D97-AF65-F5344CB8AC3E}">
        <p14:creationId xmlns:p14="http://schemas.microsoft.com/office/powerpoint/2010/main" val="2104520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5329931-9726-C140-B6E0-7829E843863F}"/>
              </a:ext>
            </a:extLst>
          </p:cNvPr>
          <p:cNvSpPr>
            <a:spLocks noGrp="1" noChangeArrowheads="1"/>
          </p:cNvSpPr>
          <p:nvPr>
            <p:ph type="title"/>
          </p:nvPr>
        </p:nvSpPr>
        <p:spPr/>
        <p:txBody>
          <a:bodyPr/>
          <a:lstStyle/>
          <a:p>
            <a:r>
              <a:rPr lang="tr-TR" altLang="tr-TR" sz="2800" b="1" dirty="0">
                <a:latin typeface="Arial" panose="020B0604020202020204" pitchFamily="34" charset="0"/>
                <a:cs typeface="Arial" panose="020B0604020202020204" pitchFamily="34" charset="0"/>
              </a:rPr>
              <a:t>ISIL İŞLEMLERLE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
        <p:nvSpPr>
          <p:cNvPr id="6" name="Rectangle 3">
            <a:extLst>
              <a:ext uri="{FF2B5EF4-FFF2-40B4-BE49-F238E27FC236}">
                <a16:creationId xmlns:a16="http://schemas.microsoft.com/office/drawing/2014/main" id="{69340878-FF71-154A-8743-31D909976F5F}"/>
              </a:ext>
            </a:extLst>
          </p:cNvPr>
          <p:cNvSpPr>
            <a:spLocks noGrp="1" noChangeArrowheads="1"/>
          </p:cNvSpPr>
          <p:nvPr>
            <p:ph idx="1"/>
          </p:nvPr>
        </p:nvSpPr>
        <p:spPr>
          <a:xfrm>
            <a:off x="4387611" y="803186"/>
            <a:ext cx="7804390" cy="5248622"/>
          </a:xfrm>
        </p:spPr>
        <p:txBody>
          <a:bodyPr>
            <a:normAutofit/>
          </a:bodyPr>
          <a:lstStyle/>
          <a:p>
            <a:pPr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	Pastörizasyon işlemi gıdalara şu amaçlar için uygulanmaktadır:</a:t>
            </a:r>
          </a:p>
          <a:p>
            <a:pPr eaLnBrk="1" hangingPunct="1">
              <a:lnSpc>
                <a:spcPct val="80000"/>
              </a:lnSpc>
              <a:buFont typeface="Wingdings" pitchFamily="2" charset="2"/>
              <a:buNone/>
            </a:pPr>
            <a:endParaRPr lang="tr-TR"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Gıdada bulunan patojen mikroorganizmaları öldürmek (içme sütü, sıvı yumurta gibi)</a:t>
            </a:r>
          </a:p>
          <a:p>
            <a:pPr eaLnBrk="1" hangingPunct="1">
              <a:lnSpc>
                <a:spcPct val="80000"/>
              </a:lnSpc>
            </a:pPr>
            <a:r>
              <a:rPr lang="tr-TR" altLang="tr-TR" sz="2000" dirty="0">
                <a:latin typeface="Arial" panose="020B0604020202020204" pitchFamily="34" charset="0"/>
                <a:cs typeface="Arial" panose="020B0604020202020204" pitchFamily="34" charset="0"/>
              </a:rPr>
              <a:t>Fermente gıdaların üretiminde fermantasyona neden olan mikroorganizmaların faaliyetlerini yapabilmeleri için ortamdaki diğer mikroorganizmaları öldürmek (peynire işlenecek sütün pastörizasyonu gibi)</a:t>
            </a:r>
          </a:p>
          <a:p>
            <a:pPr eaLnBrk="1" hangingPunct="1">
              <a:lnSpc>
                <a:spcPct val="80000"/>
              </a:lnSpc>
            </a:pPr>
            <a:r>
              <a:rPr lang="tr-TR" altLang="tr-TR" sz="2000" dirty="0">
                <a:latin typeface="Arial" panose="020B0604020202020204" pitchFamily="34" charset="0"/>
                <a:cs typeface="Arial" panose="020B0604020202020204" pitchFamily="34" charset="0"/>
              </a:rPr>
              <a:t>Yüksek ısıl işlemin gıdanın kalitesini ve yapısını olumsuz etkilemesini önlemek (içme sütü gibi)</a:t>
            </a:r>
          </a:p>
          <a:p>
            <a:pPr eaLnBrk="1" hangingPunct="1">
              <a:lnSpc>
                <a:spcPct val="80000"/>
              </a:lnSpc>
            </a:pPr>
            <a:r>
              <a:rPr lang="tr-TR" altLang="tr-TR" sz="2000" dirty="0">
                <a:latin typeface="Arial" panose="020B0604020202020204" pitchFamily="34" charset="0"/>
                <a:cs typeface="Arial" panose="020B0604020202020204" pitchFamily="34" charset="0"/>
              </a:rPr>
              <a:t>Mikroorganizmaların ısıya karşı dirençlerinin düşük olduğu asitli gıdalar ve fermente alkollü içeceklerde bozulmaya neden olabilecek mikroorganizmaları öldürmek (şarap, bira vb.)</a:t>
            </a:r>
          </a:p>
          <a:p>
            <a:pPr eaLnBrk="1" hangingPunct="1">
              <a:lnSpc>
                <a:spcPct val="80000"/>
              </a:lnSpc>
            </a:pPr>
            <a:r>
              <a:rPr lang="tr-TR" altLang="tr-TR" sz="2000" dirty="0">
                <a:latin typeface="Arial" panose="020B0604020202020204" pitchFamily="34" charset="0"/>
                <a:cs typeface="Arial" panose="020B0604020202020204" pitchFamily="34" charset="0"/>
              </a:rPr>
              <a:t>Soğukta muhafaza gibi ilave önlemlerin alındığı durumlarda mikroorganizmaları öldürmek (içme sütü gibi).</a:t>
            </a:r>
          </a:p>
          <a:p>
            <a:pPr eaLnBrk="1" hangingPunct="1">
              <a:lnSpc>
                <a:spcPct val="80000"/>
              </a:lnSpc>
            </a:pPr>
            <a:r>
              <a:rPr lang="tr-TR" altLang="tr-TR" sz="2000" dirty="0">
                <a:latin typeface="Arial" panose="020B0604020202020204" pitchFamily="34" charset="0"/>
                <a:cs typeface="Arial" panose="020B0604020202020204" pitchFamily="34" charset="0"/>
              </a:rPr>
              <a:t>Pastörizasyon işlemi sonunda ortamdaki çoğu </a:t>
            </a:r>
            <a:r>
              <a:rPr lang="tr-TR" altLang="tr-TR" sz="2000" dirty="0" err="1">
                <a:latin typeface="Arial" panose="020B0604020202020204" pitchFamily="34" charset="0"/>
                <a:cs typeface="Arial" panose="020B0604020202020204" pitchFamily="34" charset="0"/>
              </a:rPr>
              <a:t>vejetatif</a:t>
            </a:r>
            <a:r>
              <a:rPr lang="tr-TR" altLang="tr-TR" sz="2000" dirty="0">
                <a:latin typeface="Arial" panose="020B0604020202020204" pitchFamily="34" charset="0"/>
                <a:cs typeface="Arial" panose="020B0604020202020204" pitchFamily="34" charset="0"/>
              </a:rPr>
              <a:t> hücre ölür.</a:t>
            </a:r>
          </a:p>
        </p:txBody>
      </p:sp>
    </p:spTree>
    <p:extLst>
      <p:ext uri="{BB962C8B-B14F-4D97-AF65-F5344CB8AC3E}">
        <p14:creationId xmlns:p14="http://schemas.microsoft.com/office/powerpoint/2010/main" val="1903718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25D19909-E7FB-7249-B5E0-14647FB53D4D}"/>
              </a:ext>
            </a:extLst>
          </p:cNvPr>
          <p:cNvSpPr>
            <a:spLocks noGrp="1" noChangeArrowheads="1"/>
          </p:cNvSpPr>
          <p:nvPr>
            <p:ph type="body" idx="1"/>
          </p:nvPr>
        </p:nvSpPr>
        <p:spPr/>
        <p:txBody>
          <a:bodyPr/>
          <a:lstStyle/>
          <a:p>
            <a:pPr eaLnBrk="1" hangingPunct="1">
              <a:lnSpc>
                <a:spcPct val="90000"/>
              </a:lnSpc>
              <a:buFont typeface="Wingdings" pitchFamily="2" charset="2"/>
              <a:buNone/>
            </a:pPr>
            <a:r>
              <a:rPr lang="tr-TR" altLang="tr-TR" sz="2400" b="1" dirty="0">
                <a:latin typeface="Arial" panose="020B0604020202020204" pitchFamily="34" charset="0"/>
                <a:cs typeface="Arial" panose="020B0604020202020204" pitchFamily="34" charset="0"/>
              </a:rPr>
              <a:t>Pastörizasyon;</a:t>
            </a:r>
          </a:p>
          <a:p>
            <a:pPr eaLnBrk="1" hangingPunct="1">
              <a:lnSpc>
                <a:spcPct val="90000"/>
              </a:lnSpc>
            </a:pPr>
            <a:r>
              <a:rPr lang="tr-TR" altLang="tr-TR" sz="2400" dirty="0">
                <a:latin typeface="Arial" panose="020B0604020202020204" pitchFamily="34" charset="0"/>
                <a:cs typeface="Arial" panose="020B0604020202020204" pitchFamily="34" charset="0"/>
              </a:rPr>
              <a:t>Süt ve ürünlerine,</a:t>
            </a:r>
          </a:p>
          <a:p>
            <a:pPr eaLnBrk="1" hangingPunct="1">
              <a:lnSpc>
                <a:spcPct val="90000"/>
              </a:lnSpc>
            </a:pPr>
            <a:r>
              <a:rPr lang="tr-TR" altLang="tr-TR" sz="2400" dirty="0">
                <a:latin typeface="Arial" panose="020B0604020202020204" pitchFamily="34" charset="0"/>
                <a:cs typeface="Arial" panose="020B0604020202020204" pitchFamily="34" charset="0"/>
              </a:rPr>
              <a:t>Alkollü içeceklere,</a:t>
            </a:r>
          </a:p>
          <a:p>
            <a:pPr eaLnBrk="1" hangingPunct="1">
              <a:lnSpc>
                <a:spcPct val="90000"/>
              </a:lnSpc>
            </a:pPr>
            <a:r>
              <a:rPr lang="tr-TR" altLang="tr-TR" sz="2400" dirty="0">
                <a:latin typeface="Arial" panose="020B0604020202020204" pitchFamily="34" charset="0"/>
                <a:cs typeface="Arial" panose="020B0604020202020204" pitchFamily="34" charset="0"/>
              </a:rPr>
              <a:t>Sıvı yumurta ürünlerine,</a:t>
            </a:r>
          </a:p>
          <a:p>
            <a:pPr eaLnBrk="1" hangingPunct="1">
              <a:lnSpc>
                <a:spcPct val="90000"/>
              </a:lnSpc>
            </a:pPr>
            <a:r>
              <a:rPr lang="tr-TR" altLang="tr-TR" sz="2400" dirty="0">
                <a:latin typeface="Arial" panose="020B0604020202020204" pitchFamily="34" charset="0"/>
                <a:cs typeface="Arial" panose="020B0604020202020204" pitchFamily="34" charset="0"/>
              </a:rPr>
              <a:t>Meyve ve meyve suyuna,</a:t>
            </a:r>
          </a:p>
          <a:p>
            <a:pPr eaLnBrk="1" hangingPunct="1">
              <a:lnSpc>
                <a:spcPct val="90000"/>
              </a:lnSpc>
            </a:pPr>
            <a:r>
              <a:rPr lang="tr-TR" altLang="tr-TR" sz="2400" dirty="0">
                <a:latin typeface="Arial" panose="020B0604020202020204" pitchFamily="34" charset="0"/>
                <a:cs typeface="Arial" panose="020B0604020202020204" pitchFamily="34" charset="0"/>
              </a:rPr>
              <a:t>Domates ve ürünlerine,</a:t>
            </a:r>
          </a:p>
          <a:p>
            <a:pPr eaLnBrk="1" hangingPunct="1">
              <a:lnSpc>
                <a:spcPct val="90000"/>
              </a:lnSpc>
            </a:pPr>
            <a:r>
              <a:rPr lang="tr-TR" altLang="tr-TR" sz="2400" dirty="0">
                <a:latin typeface="Arial" panose="020B0604020202020204" pitchFamily="34" charset="0"/>
                <a:cs typeface="Arial" panose="020B0604020202020204" pitchFamily="34" charset="0"/>
              </a:rPr>
              <a:t>Turşu, sirke gibi asitli gıdalara uygulanmaktadır.</a:t>
            </a:r>
          </a:p>
        </p:txBody>
      </p:sp>
      <p:sp>
        <p:nvSpPr>
          <p:cNvPr id="3" name="Rectangle 2">
            <a:extLst>
              <a:ext uri="{FF2B5EF4-FFF2-40B4-BE49-F238E27FC236}">
                <a16:creationId xmlns:a16="http://schemas.microsoft.com/office/drawing/2014/main" id="{35C7A312-25B8-EF41-9CA6-17C56465FC1A}"/>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ISIL İŞLEMLERLE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965167188"/>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1627</TotalTime>
  <Words>961</Words>
  <Application>Microsoft Macintosh PowerPoint</Application>
  <PresentationFormat>Geniş ekran</PresentationFormat>
  <Paragraphs>107</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 Light</vt:lpstr>
      <vt:lpstr>Comic Sans MS</vt:lpstr>
      <vt:lpstr>Rockwell</vt:lpstr>
      <vt:lpstr>Wingdings</vt:lpstr>
      <vt:lpstr>Atlas</vt:lpstr>
      <vt:lpstr>GIDALARDA TEMEL İŞLEMLER</vt:lpstr>
      <vt:lpstr>Gıdalar neden muhafaza edilir ?</vt:lpstr>
      <vt:lpstr>Gıdalar neden muhafaza edilir ?</vt:lpstr>
      <vt:lpstr>Gıdalar neden muhafaza edilir ?</vt:lpstr>
      <vt:lpstr>MİKROORGANİZMALARIN ÖLDÜRÜLMESİ </vt:lpstr>
      <vt:lpstr>ISIL İŞLEMLERLE MUHAFAZA </vt:lpstr>
      <vt:lpstr>ISIL İŞLEMLERLE MUHAFAZA </vt:lpstr>
      <vt:lpstr>ISIL İŞLEMLERLE MUHAFAZA </vt:lpstr>
      <vt:lpstr>ISIL İŞLEMLERLE MUHAFAZA </vt:lpstr>
      <vt:lpstr>ISIL İŞLEMLERLE MUHAFAZA </vt:lpstr>
      <vt:lpstr>ISIL İŞLEMLERLE MUHAFAZA </vt:lpstr>
      <vt:lpstr>ISIL İŞLEMLERLE MUHAFAZA </vt:lpstr>
      <vt:lpstr>ISIL İŞLEMLERLE MUHAFAZA </vt:lpstr>
      <vt:lpstr>ISIL İŞLEMLERLE MUHAFAZA </vt:lpstr>
      <vt:lpstr>DİNLEDİĞİNİZ İÇİN 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MİKROBİYOLOJİSİ</dc:title>
  <dc:creator>Özgür Tecer</dc:creator>
  <cp:lastModifiedBy>Özgür Tecer</cp:lastModifiedBy>
  <cp:revision>152</cp:revision>
  <dcterms:created xsi:type="dcterms:W3CDTF">2019-02-18T12:54:52Z</dcterms:created>
  <dcterms:modified xsi:type="dcterms:W3CDTF">2020-01-27T21:08:03Z</dcterms:modified>
</cp:coreProperties>
</file>