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7" r:id="rId4"/>
    <p:sldId id="258" r:id="rId5"/>
    <p:sldId id="259" r:id="rId6"/>
    <p:sldId id="260" r:id="rId7"/>
    <p:sldId id="261" r:id="rId8"/>
    <p:sldId id="262" r:id="rId9"/>
    <p:sldId id="263" r:id="rId10"/>
    <p:sldId id="265" r:id="rId11"/>
    <p:sldId id="269" r:id="rId12"/>
    <p:sldId id="270" r:id="rId13"/>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016" autoAdjust="0"/>
    <p:restoredTop sz="94660"/>
  </p:normalViewPr>
  <p:slideViewPr>
    <p:cSldViewPr snapToGrid="0">
      <p:cViewPr varScale="1">
        <p:scale>
          <a:sx n="76" d="100"/>
          <a:sy n="76" d="100"/>
        </p:scale>
        <p:origin x="126" y="798"/>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2CF41500-F44F-4F1E-AE4D-B5126F9926E3}" type="datetimeFigureOut">
              <a:rPr lang="tr-TR" smtClean="0"/>
              <a:t>27.02.2019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B67191B2-A6C2-45F8-B614-01803071D25B}" type="slidenum">
              <a:rPr lang="tr-TR" smtClean="0"/>
              <a:t>‹#›</a:t>
            </a:fld>
            <a:endParaRPr lang="tr-TR"/>
          </a:p>
        </p:txBody>
      </p:sp>
    </p:spTree>
    <p:extLst>
      <p:ext uri="{BB962C8B-B14F-4D97-AF65-F5344CB8AC3E}">
        <p14:creationId xmlns:p14="http://schemas.microsoft.com/office/powerpoint/2010/main" val="207600907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2CF41500-F44F-4F1E-AE4D-B5126F9926E3}" type="datetimeFigureOut">
              <a:rPr lang="tr-TR" smtClean="0"/>
              <a:t>27.02.2019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B67191B2-A6C2-45F8-B614-01803071D25B}" type="slidenum">
              <a:rPr lang="tr-TR" smtClean="0"/>
              <a:t>‹#›</a:t>
            </a:fld>
            <a:endParaRPr lang="tr-TR"/>
          </a:p>
        </p:txBody>
      </p:sp>
    </p:spTree>
    <p:extLst>
      <p:ext uri="{BB962C8B-B14F-4D97-AF65-F5344CB8AC3E}">
        <p14:creationId xmlns:p14="http://schemas.microsoft.com/office/powerpoint/2010/main" val="198409229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2CF41500-F44F-4F1E-AE4D-B5126F9926E3}" type="datetimeFigureOut">
              <a:rPr lang="tr-TR" smtClean="0"/>
              <a:t>27.02.2019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B67191B2-A6C2-45F8-B614-01803071D25B}" type="slidenum">
              <a:rPr lang="tr-TR" smtClean="0"/>
              <a:t>‹#›</a:t>
            </a:fld>
            <a:endParaRPr lang="tr-TR"/>
          </a:p>
        </p:txBody>
      </p:sp>
    </p:spTree>
    <p:extLst>
      <p:ext uri="{BB962C8B-B14F-4D97-AF65-F5344CB8AC3E}">
        <p14:creationId xmlns:p14="http://schemas.microsoft.com/office/powerpoint/2010/main" val="4563602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2CF41500-F44F-4F1E-AE4D-B5126F9926E3}" type="datetimeFigureOut">
              <a:rPr lang="tr-TR" smtClean="0"/>
              <a:t>27.02.2019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B67191B2-A6C2-45F8-B614-01803071D25B}" type="slidenum">
              <a:rPr lang="tr-TR" smtClean="0"/>
              <a:t>‹#›</a:t>
            </a:fld>
            <a:endParaRPr lang="tr-TR"/>
          </a:p>
        </p:txBody>
      </p:sp>
    </p:spTree>
    <p:extLst>
      <p:ext uri="{BB962C8B-B14F-4D97-AF65-F5344CB8AC3E}">
        <p14:creationId xmlns:p14="http://schemas.microsoft.com/office/powerpoint/2010/main" val="14242584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2CF41500-F44F-4F1E-AE4D-B5126F9926E3}" type="datetimeFigureOut">
              <a:rPr lang="tr-TR" smtClean="0"/>
              <a:t>27.02.2019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B67191B2-A6C2-45F8-B614-01803071D25B}" type="slidenum">
              <a:rPr lang="tr-TR" smtClean="0"/>
              <a:t>‹#›</a:t>
            </a:fld>
            <a:endParaRPr lang="tr-TR"/>
          </a:p>
        </p:txBody>
      </p:sp>
    </p:spTree>
    <p:extLst>
      <p:ext uri="{BB962C8B-B14F-4D97-AF65-F5344CB8AC3E}">
        <p14:creationId xmlns:p14="http://schemas.microsoft.com/office/powerpoint/2010/main" val="103099561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2CF41500-F44F-4F1E-AE4D-B5126F9926E3}" type="datetimeFigureOut">
              <a:rPr lang="tr-TR" smtClean="0"/>
              <a:t>27.02.2019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B67191B2-A6C2-45F8-B614-01803071D25B}" type="slidenum">
              <a:rPr lang="tr-TR" smtClean="0"/>
              <a:t>‹#›</a:t>
            </a:fld>
            <a:endParaRPr lang="tr-TR"/>
          </a:p>
        </p:txBody>
      </p:sp>
    </p:spTree>
    <p:extLst>
      <p:ext uri="{BB962C8B-B14F-4D97-AF65-F5344CB8AC3E}">
        <p14:creationId xmlns:p14="http://schemas.microsoft.com/office/powerpoint/2010/main" val="4238869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2CF41500-F44F-4F1E-AE4D-B5126F9926E3}" type="datetimeFigureOut">
              <a:rPr lang="tr-TR" smtClean="0"/>
              <a:t>27.02.2019</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B67191B2-A6C2-45F8-B614-01803071D25B}" type="slidenum">
              <a:rPr lang="tr-TR" smtClean="0"/>
              <a:t>‹#›</a:t>
            </a:fld>
            <a:endParaRPr lang="tr-TR"/>
          </a:p>
        </p:txBody>
      </p:sp>
    </p:spTree>
    <p:extLst>
      <p:ext uri="{BB962C8B-B14F-4D97-AF65-F5344CB8AC3E}">
        <p14:creationId xmlns:p14="http://schemas.microsoft.com/office/powerpoint/2010/main" val="1467362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2CF41500-F44F-4F1E-AE4D-B5126F9926E3}" type="datetimeFigureOut">
              <a:rPr lang="tr-TR" smtClean="0"/>
              <a:t>27.02.2019</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B67191B2-A6C2-45F8-B614-01803071D25B}" type="slidenum">
              <a:rPr lang="tr-TR" smtClean="0"/>
              <a:t>‹#›</a:t>
            </a:fld>
            <a:endParaRPr lang="tr-TR"/>
          </a:p>
        </p:txBody>
      </p:sp>
    </p:spTree>
    <p:extLst>
      <p:ext uri="{BB962C8B-B14F-4D97-AF65-F5344CB8AC3E}">
        <p14:creationId xmlns:p14="http://schemas.microsoft.com/office/powerpoint/2010/main" val="169760401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2CF41500-F44F-4F1E-AE4D-B5126F9926E3}" type="datetimeFigureOut">
              <a:rPr lang="tr-TR" smtClean="0"/>
              <a:t>27.02.2019</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B67191B2-A6C2-45F8-B614-01803071D25B}" type="slidenum">
              <a:rPr lang="tr-TR" smtClean="0"/>
              <a:t>‹#›</a:t>
            </a:fld>
            <a:endParaRPr lang="tr-TR"/>
          </a:p>
        </p:txBody>
      </p:sp>
    </p:spTree>
    <p:extLst>
      <p:ext uri="{BB962C8B-B14F-4D97-AF65-F5344CB8AC3E}">
        <p14:creationId xmlns:p14="http://schemas.microsoft.com/office/powerpoint/2010/main" val="333125742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2CF41500-F44F-4F1E-AE4D-B5126F9926E3}" type="datetimeFigureOut">
              <a:rPr lang="tr-TR" smtClean="0"/>
              <a:t>27.02.2019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B67191B2-A6C2-45F8-B614-01803071D25B}" type="slidenum">
              <a:rPr lang="tr-TR" smtClean="0"/>
              <a:t>‹#›</a:t>
            </a:fld>
            <a:endParaRPr lang="tr-TR"/>
          </a:p>
        </p:txBody>
      </p:sp>
    </p:spTree>
    <p:extLst>
      <p:ext uri="{BB962C8B-B14F-4D97-AF65-F5344CB8AC3E}">
        <p14:creationId xmlns:p14="http://schemas.microsoft.com/office/powerpoint/2010/main" val="325125747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2CF41500-F44F-4F1E-AE4D-B5126F9926E3}" type="datetimeFigureOut">
              <a:rPr lang="tr-TR" smtClean="0"/>
              <a:t>27.02.2019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B67191B2-A6C2-45F8-B614-01803071D25B}" type="slidenum">
              <a:rPr lang="tr-TR" smtClean="0"/>
              <a:t>‹#›</a:t>
            </a:fld>
            <a:endParaRPr lang="tr-TR"/>
          </a:p>
        </p:txBody>
      </p:sp>
    </p:spTree>
    <p:extLst>
      <p:ext uri="{BB962C8B-B14F-4D97-AF65-F5344CB8AC3E}">
        <p14:creationId xmlns:p14="http://schemas.microsoft.com/office/powerpoint/2010/main" val="2245637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CF41500-F44F-4F1E-AE4D-B5126F9926E3}" type="datetimeFigureOut">
              <a:rPr lang="tr-TR" smtClean="0"/>
              <a:t>27.02.2019</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7191B2-A6C2-45F8-B614-01803071D25B}" type="slidenum">
              <a:rPr lang="tr-TR" smtClean="0"/>
              <a:t>‹#›</a:t>
            </a:fld>
            <a:endParaRPr lang="tr-TR"/>
          </a:p>
        </p:txBody>
      </p:sp>
    </p:spTree>
    <p:extLst>
      <p:ext uri="{BB962C8B-B14F-4D97-AF65-F5344CB8AC3E}">
        <p14:creationId xmlns:p14="http://schemas.microsoft.com/office/powerpoint/2010/main" val="235048530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dirty="0" smtClean="0"/>
              <a:t>Siyasal iletişim nedir?</a:t>
            </a:r>
            <a:endParaRPr lang="tr-TR" dirty="0"/>
          </a:p>
        </p:txBody>
      </p:sp>
      <p:sp>
        <p:nvSpPr>
          <p:cNvPr id="3" name="Alt Başlık 2"/>
          <p:cNvSpPr>
            <a:spLocks noGrp="1"/>
          </p:cNvSpPr>
          <p:nvPr>
            <p:ph type="subTitle" idx="1"/>
          </p:nvPr>
        </p:nvSpPr>
        <p:spPr/>
        <p:txBody>
          <a:bodyPr/>
          <a:lstStyle/>
          <a:p>
            <a:endParaRPr lang="tr-TR" dirty="0"/>
          </a:p>
        </p:txBody>
      </p:sp>
    </p:spTree>
    <p:extLst>
      <p:ext uri="{BB962C8B-B14F-4D97-AF65-F5344CB8AC3E}">
        <p14:creationId xmlns:p14="http://schemas.microsoft.com/office/powerpoint/2010/main" val="297156667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marL="0" indent="0">
              <a:buNone/>
            </a:pPr>
            <a:r>
              <a:rPr lang="tr-TR" dirty="0" smtClean="0"/>
              <a:t>«Siyasal iletişim, insanın evinin dışında meydana gelen her türlü kasıtlı ve öğüt verici uğraşların büyük çoğunluğunu içine alan kategoridir. Uluslararası bir ültimatom veya bir kişinin verdiği demeç, herhangi bir kulüpten üyelerinin ödentilerinin attırıldığına dair gönderilen mektup siyasal iletişim kapsamına girer». </a:t>
            </a:r>
          </a:p>
          <a:p>
            <a:pPr marL="0" indent="0">
              <a:buNone/>
            </a:pPr>
            <a:endParaRPr lang="tr-TR" dirty="0"/>
          </a:p>
          <a:p>
            <a:pPr marL="0" indent="0">
              <a:buNone/>
            </a:pPr>
            <a:endParaRPr lang="tr-TR" dirty="0" smtClean="0"/>
          </a:p>
          <a:p>
            <a:pPr marL="0" indent="0">
              <a:buNone/>
            </a:pPr>
            <a:endParaRPr lang="tr-TR" dirty="0"/>
          </a:p>
          <a:p>
            <a:pPr marL="0" indent="0">
              <a:buNone/>
            </a:pPr>
            <a:r>
              <a:rPr lang="tr-TR" sz="1600" dirty="0" err="1" smtClean="0"/>
              <a:t>İthaiel</a:t>
            </a:r>
            <a:r>
              <a:rPr lang="tr-TR" sz="1600" dirty="0" smtClean="0"/>
              <a:t> de Sola </a:t>
            </a:r>
            <a:r>
              <a:rPr lang="tr-TR" sz="1600" dirty="0" err="1" smtClean="0"/>
              <a:t>Pool</a:t>
            </a:r>
            <a:r>
              <a:rPr lang="tr-TR" sz="1600" dirty="0" smtClean="0"/>
              <a:t> (1968)</a:t>
            </a:r>
          </a:p>
          <a:p>
            <a:pPr marL="0" indent="0">
              <a:buNone/>
            </a:pPr>
            <a:endParaRPr lang="tr-TR" dirty="0"/>
          </a:p>
          <a:p>
            <a:pPr marL="0" indent="0">
              <a:buNone/>
            </a:pPr>
            <a:endParaRPr lang="tr-TR" dirty="0" smtClean="0"/>
          </a:p>
          <a:p>
            <a:pPr marL="0" indent="0">
              <a:buNone/>
            </a:pPr>
            <a:endParaRPr lang="tr-TR" dirty="0"/>
          </a:p>
          <a:p>
            <a:pPr marL="0" indent="0">
              <a:buNone/>
            </a:pPr>
            <a:endParaRPr lang="tr-TR" dirty="0" smtClean="0"/>
          </a:p>
        </p:txBody>
      </p:sp>
    </p:spTree>
    <p:extLst>
      <p:ext uri="{BB962C8B-B14F-4D97-AF65-F5344CB8AC3E}">
        <p14:creationId xmlns:p14="http://schemas.microsoft.com/office/powerpoint/2010/main" val="256519586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Dominique Walton</a:t>
            </a:r>
            <a:endParaRPr lang="en-US" dirty="0"/>
          </a:p>
        </p:txBody>
      </p:sp>
      <p:sp>
        <p:nvSpPr>
          <p:cNvPr id="3" name="Content Placeholder 2"/>
          <p:cNvSpPr>
            <a:spLocks noGrp="1"/>
          </p:cNvSpPr>
          <p:nvPr>
            <p:ph idx="1"/>
          </p:nvPr>
        </p:nvSpPr>
        <p:spPr/>
        <p:txBody>
          <a:bodyPr/>
          <a:lstStyle/>
          <a:p>
            <a:pPr marL="0" indent="0">
              <a:buNone/>
            </a:pPr>
            <a:r>
              <a:rPr lang="en-US" dirty="0" err="1" smtClean="0"/>
              <a:t>Başlangıçta</a:t>
            </a:r>
            <a:r>
              <a:rPr lang="en-US" dirty="0" smtClean="0"/>
              <a:t> </a:t>
            </a:r>
            <a:r>
              <a:rPr lang="en-US" dirty="0" err="1" smtClean="0"/>
              <a:t>siyasal</a:t>
            </a:r>
            <a:r>
              <a:rPr lang="en-US" dirty="0" smtClean="0"/>
              <a:t> </a:t>
            </a:r>
            <a:r>
              <a:rPr lang="en-US" dirty="0" err="1" smtClean="0"/>
              <a:t>iletişim</a:t>
            </a:r>
            <a:endParaRPr lang="en-US" dirty="0"/>
          </a:p>
          <a:p>
            <a:pPr marL="0" indent="0">
              <a:buNone/>
            </a:pPr>
            <a:r>
              <a:rPr lang="en-US" dirty="0" smtClean="0"/>
              <a:t> - </a:t>
            </a:r>
            <a:r>
              <a:rPr lang="en-US" dirty="0" err="1" smtClean="0"/>
              <a:t>Hükümetin</a:t>
            </a:r>
            <a:r>
              <a:rPr lang="en-US" dirty="0" smtClean="0"/>
              <a:t> </a:t>
            </a:r>
            <a:r>
              <a:rPr lang="en-US" dirty="0" err="1" smtClean="0"/>
              <a:t>seçmen</a:t>
            </a:r>
            <a:r>
              <a:rPr lang="en-US" dirty="0" smtClean="0"/>
              <a:t> </a:t>
            </a:r>
            <a:r>
              <a:rPr lang="en-US" dirty="0" err="1" smtClean="0"/>
              <a:t>kitlesi</a:t>
            </a:r>
            <a:r>
              <a:rPr lang="en-US" dirty="0" smtClean="0"/>
              <a:t> </a:t>
            </a:r>
            <a:r>
              <a:rPr lang="en-US" dirty="0" err="1" smtClean="0"/>
              <a:t>ile</a:t>
            </a:r>
            <a:r>
              <a:rPr lang="en-US" dirty="0" smtClean="0"/>
              <a:t> </a:t>
            </a:r>
            <a:r>
              <a:rPr lang="en-US" dirty="0" err="1" smtClean="0"/>
              <a:t>kurduğu</a:t>
            </a:r>
            <a:r>
              <a:rPr lang="en-US" dirty="0" smtClean="0"/>
              <a:t> </a:t>
            </a:r>
            <a:r>
              <a:rPr lang="en-US" dirty="0" err="1" smtClean="0"/>
              <a:t>iletişim</a:t>
            </a:r>
            <a:r>
              <a:rPr lang="en-US" dirty="0" smtClean="0"/>
              <a:t> </a:t>
            </a:r>
            <a:r>
              <a:rPr lang="en-US" dirty="0" err="1" smtClean="0"/>
              <a:t>anlamına</a:t>
            </a:r>
            <a:r>
              <a:rPr lang="en-US" dirty="0" smtClean="0"/>
              <a:t> </a:t>
            </a:r>
            <a:r>
              <a:rPr lang="en-US" dirty="0" err="1" smtClean="0"/>
              <a:t>geliyordu</a:t>
            </a:r>
            <a:r>
              <a:rPr lang="en-US" dirty="0" smtClean="0"/>
              <a:t>,</a:t>
            </a:r>
          </a:p>
          <a:p>
            <a:pPr marL="0" indent="0">
              <a:buNone/>
            </a:pPr>
            <a:r>
              <a:rPr lang="en-US" dirty="0"/>
              <a:t> </a:t>
            </a:r>
            <a:r>
              <a:rPr lang="en-US" dirty="0" smtClean="0"/>
              <a:t>- </a:t>
            </a:r>
            <a:r>
              <a:rPr lang="en-US" dirty="0" err="1" smtClean="0"/>
              <a:t>Sonraları</a:t>
            </a:r>
            <a:r>
              <a:rPr lang="en-US" dirty="0" smtClean="0"/>
              <a:t> </a:t>
            </a:r>
            <a:r>
              <a:rPr lang="en-US" dirty="0" err="1" smtClean="0"/>
              <a:t>özellikle</a:t>
            </a:r>
            <a:r>
              <a:rPr lang="en-US" dirty="0" smtClean="0"/>
              <a:t> </a:t>
            </a:r>
            <a:r>
              <a:rPr lang="en-US" dirty="0" err="1" smtClean="0"/>
              <a:t>seçim</a:t>
            </a:r>
            <a:r>
              <a:rPr lang="en-US" dirty="0" smtClean="0"/>
              <a:t> </a:t>
            </a:r>
            <a:r>
              <a:rPr lang="en-US" dirty="0" err="1" smtClean="0"/>
              <a:t>kampanyaları</a:t>
            </a:r>
            <a:r>
              <a:rPr lang="en-US" dirty="0" smtClean="0"/>
              <a:t> </a:t>
            </a:r>
            <a:r>
              <a:rPr lang="en-US" dirty="0" err="1" smtClean="0"/>
              <a:t>sırasında</a:t>
            </a:r>
            <a:r>
              <a:rPr lang="en-US" dirty="0" smtClean="0"/>
              <a:t> </a:t>
            </a:r>
            <a:r>
              <a:rPr lang="en-US" dirty="0" err="1" smtClean="0"/>
              <a:t>siyaset</a:t>
            </a:r>
            <a:r>
              <a:rPr lang="en-US" dirty="0" smtClean="0"/>
              <a:t> </a:t>
            </a:r>
            <a:r>
              <a:rPr lang="en-US" dirty="0" err="1" smtClean="0"/>
              <a:t>adamları</a:t>
            </a:r>
            <a:r>
              <a:rPr lang="en-US" dirty="0" smtClean="0"/>
              <a:t> </a:t>
            </a:r>
            <a:r>
              <a:rPr lang="en-US" dirty="0" err="1" smtClean="0"/>
              <a:t>ile</a:t>
            </a:r>
            <a:r>
              <a:rPr lang="en-US" dirty="0" smtClean="0"/>
              <a:t> </a:t>
            </a:r>
            <a:r>
              <a:rPr lang="en-US" dirty="0" err="1" smtClean="0"/>
              <a:t>muhalifler</a:t>
            </a:r>
            <a:r>
              <a:rPr lang="en-US" dirty="0" smtClean="0"/>
              <a:t> </a:t>
            </a:r>
            <a:r>
              <a:rPr lang="en-US" dirty="0" err="1" smtClean="0"/>
              <a:t>arasında</a:t>
            </a:r>
            <a:r>
              <a:rPr lang="en-US" dirty="0" smtClean="0"/>
              <a:t> </a:t>
            </a:r>
            <a:r>
              <a:rPr lang="en-US" dirty="0" err="1" smtClean="0"/>
              <a:t>söylem</a:t>
            </a:r>
            <a:r>
              <a:rPr lang="en-US" dirty="0" smtClean="0"/>
              <a:t> </a:t>
            </a:r>
            <a:r>
              <a:rPr lang="en-US" dirty="0" err="1" smtClean="0"/>
              <a:t>mübadalesi</a:t>
            </a:r>
            <a:r>
              <a:rPr lang="en-US" dirty="0" smtClean="0"/>
              <a:t> </a:t>
            </a:r>
            <a:r>
              <a:rPr lang="en-US" dirty="0" err="1" smtClean="0"/>
              <a:t>anlamını</a:t>
            </a:r>
            <a:r>
              <a:rPr lang="en-US" dirty="0" smtClean="0"/>
              <a:t> </a:t>
            </a:r>
            <a:r>
              <a:rPr lang="en-US" dirty="0" err="1" smtClean="0"/>
              <a:t>taşıdı</a:t>
            </a:r>
            <a:r>
              <a:rPr lang="en-US" dirty="0" smtClean="0"/>
              <a:t>,</a:t>
            </a:r>
          </a:p>
          <a:p>
            <a:pPr>
              <a:buFontTx/>
              <a:buChar char="-"/>
            </a:pPr>
            <a:r>
              <a:rPr lang="en-US" dirty="0" err="1" smtClean="0"/>
              <a:t>Giderek</a:t>
            </a:r>
            <a:r>
              <a:rPr lang="en-US" dirty="0" smtClean="0"/>
              <a:t> </a:t>
            </a:r>
            <a:r>
              <a:rPr lang="en-US" dirty="0" err="1" smtClean="0"/>
              <a:t>bu</a:t>
            </a:r>
            <a:r>
              <a:rPr lang="en-US" dirty="0" smtClean="0"/>
              <a:t> </a:t>
            </a:r>
            <a:r>
              <a:rPr lang="en-US" dirty="0" err="1" smtClean="0"/>
              <a:t>alan</a:t>
            </a:r>
            <a:r>
              <a:rPr lang="en-US" dirty="0" smtClean="0"/>
              <a:t> </a:t>
            </a:r>
            <a:r>
              <a:rPr lang="en-US" dirty="0" err="1" smtClean="0"/>
              <a:t>genişledi</a:t>
            </a:r>
            <a:r>
              <a:rPr lang="en-US" dirty="0" smtClean="0"/>
              <a:t>, </a:t>
            </a:r>
            <a:r>
              <a:rPr lang="en-US" dirty="0" err="1" smtClean="0"/>
              <a:t>kamuoyunun</a:t>
            </a:r>
            <a:r>
              <a:rPr lang="en-US" dirty="0" smtClean="0"/>
              <a:t> </a:t>
            </a:r>
            <a:r>
              <a:rPr lang="en-US" dirty="0" err="1" smtClean="0"/>
              <a:t>oluşturulmasında</a:t>
            </a:r>
            <a:r>
              <a:rPr lang="en-US" dirty="0" smtClean="0"/>
              <a:t> </a:t>
            </a:r>
            <a:r>
              <a:rPr lang="en-US" dirty="0" err="1" smtClean="0"/>
              <a:t>medyaların</a:t>
            </a:r>
            <a:r>
              <a:rPr lang="en-US" dirty="0" smtClean="0"/>
              <a:t> </a:t>
            </a:r>
            <a:r>
              <a:rPr lang="en-US" dirty="0" err="1" smtClean="0"/>
              <a:t>rolü</a:t>
            </a:r>
            <a:endParaRPr lang="en-US" dirty="0" smtClean="0"/>
          </a:p>
          <a:p>
            <a:pPr>
              <a:buFontTx/>
              <a:buChar char="-"/>
            </a:pPr>
            <a:r>
              <a:rPr lang="en-US" dirty="0" err="1" smtClean="0"/>
              <a:t>Kamuoyu</a:t>
            </a:r>
            <a:r>
              <a:rPr lang="en-US" dirty="0" smtClean="0"/>
              <a:t> </a:t>
            </a:r>
            <a:r>
              <a:rPr lang="en-US" dirty="0" err="1" smtClean="0"/>
              <a:t>araştırmalarının</a:t>
            </a:r>
            <a:r>
              <a:rPr lang="en-US" dirty="0" smtClean="0"/>
              <a:t> </a:t>
            </a:r>
            <a:r>
              <a:rPr lang="en-US" dirty="0" err="1" smtClean="0"/>
              <a:t>siyasal</a:t>
            </a:r>
            <a:r>
              <a:rPr lang="en-US" dirty="0" smtClean="0"/>
              <a:t> </a:t>
            </a:r>
            <a:r>
              <a:rPr lang="en-US" dirty="0" err="1" smtClean="0"/>
              <a:t>yaşam</a:t>
            </a:r>
            <a:r>
              <a:rPr lang="en-US" dirty="0" smtClean="0"/>
              <a:t> </a:t>
            </a:r>
            <a:r>
              <a:rPr lang="en-US" dirty="0" err="1" smtClean="0"/>
              <a:t>üzerindeki</a:t>
            </a:r>
            <a:r>
              <a:rPr lang="en-US" dirty="0" smtClean="0"/>
              <a:t> </a:t>
            </a:r>
            <a:r>
              <a:rPr lang="en-US" dirty="0" err="1" smtClean="0"/>
              <a:t>etkileri</a:t>
            </a:r>
            <a:r>
              <a:rPr lang="en-US" dirty="0" smtClean="0"/>
              <a:t> </a:t>
            </a:r>
            <a:r>
              <a:rPr lang="en-US" dirty="0" err="1" smtClean="0"/>
              <a:t>incelendi</a:t>
            </a:r>
            <a:r>
              <a:rPr lang="en-US" dirty="0" smtClean="0"/>
              <a:t>.</a:t>
            </a:r>
            <a:endParaRPr lang="en-US" dirty="0"/>
          </a:p>
        </p:txBody>
      </p:sp>
    </p:spTree>
    <p:extLst>
      <p:ext uri="{BB962C8B-B14F-4D97-AF65-F5344CB8AC3E}">
        <p14:creationId xmlns:p14="http://schemas.microsoft.com/office/powerpoint/2010/main" val="150625021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0" indent="0">
              <a:buNone/>
            </a:pPr>
            <a:r>
              <a:rPr lang="en-US" dirty="0" err="1" smtClean="0"/>
              <a:t>Bugün</a:t>
            </a:r>
            <a:r>
              <a:rPr lang="en-US" dirty="0" smtClean="0"/>
              <a:t> </a:t>
            </a:r>
            <a:r>
              <a:rPr lang="en-US" dirty="0" err="1" smtClean="0"/>
              <a:t>siyasal</a:t>
            </a:r>
            <a:r>
              <a:rPr lang="en-US" dirty="0" smtClean="0"/>
              <a:t> </a:t>
            </a:r>
            <a:r>
              <a:rPr lang="en-US" dirty="0" err="1" smtClean="0"/>
              <a:t>iletişim</a:t>
            </a:r>
            <a:r>
              <a:rPr lang="en-US" dirty="0" smtClean="0"/>
              <a:t> </a:t>
            </a:r>
            <a:r>
              <a:rPr lang="en-US" dirty="0" err="1" smtClean="0"/>
              <a:t>giderek</a:t>
            </a:r>
            <a:r>
              <a:rPr lang="en-US" dirty="0" smtClean="0"/>
              <a:t> </a:t>
            </a:r>
            <a:r>
              <a:rPr lang="en-US" dirty="0" err="1" smtClean="0"/>
              <a:t>iletişimin</a:t>
            </a:r>
            <a:r>
              <a:rPr lang="en-US" dirty="0" smtClean="0"/>
              <a:t> </a:t>
            </a:r>
            <a:r>
              <a:rPr lang="en-US" dirty="0" err="1" smtClean="0"/>
              <a:t>siyasal</a:t>
            </a:r>
            <a:r>
              <a:rPr lang="en-US" dirty="0" smtClean="0"/>
              <a:t> </a:t>
            </a:r>
            <a:r>
              <a:rPr lang="en-US" dirty="0" err="1" smtClean="0"/>
              <a:t>yaşamdaki</a:t>
            </a:r>
            <a:r>
              <a:rPr lang="en-US" dirty="0" smtClean="0"/>
              <a:t> </a:t>
            </a:r>
            <a:r>
              <a:rPr lang="en-US" dirty="0" err="1" smtClean="0"/>
              <a:t>rolünü</a:t>
            </a:r>
            <a:r>
              <a:rPr lang="en-US" dirty="0" smtClean="0"/>
              <a:t> </a:t>
            </a:r>
            <a:r>
              <a:rPr lang="en-US" dirty="0" err="1" smtClean="0"/>
              <a:t>geniş</a:t>
            </a:r>
            <a:r>
              <a:rPr lang="en-US" dirty="0" smtClean="0"/>
              <a:t> </a:t>
            </a:r>
            <a:r>
              <a:rPr lang="en-US" dirty="0" err="1" smtClean="0"/>
              <a:t>anlamda</a:t>
            </a:r>
            <a:r>
              <a:rPr lang="en-US" dirty="0" smtClean="0"/>
              <a:t> </a:t>
            </a:r>
            <a:r>
              <a:rPr lang="en-US" dirty="0" err="1" smtClean="0"/>
              <a:t>yani</a:t>
            </a:r>
            <a:r>
              <a:rPr lang="en-US" dirty="0" smtClean="0"/>
              <a:t> hem </a:t>
            </a:r>
            <a:r>
              <a:rPr lang="en-US" dirty="0" err="1" smtClean="0"/>
              <a:t>medya</a:t>
            </a:r>
            <a:r>
              <a:rPr lang="en-US" dirty="0" smtClean="0"/>
              <a:t> hem </a:t>
            </a:r>
            <a:r>
              <a:rPr lang="en-US" dirty="0" err="1" smtClean="0"/>
              <a:t>kamuoyu</a:t>
            </a:r>
            <a:r>
              <a:rPr lang="en-US" dirty="0" smtClean="0"/>
              <a:t> </a:t>
            </a:r>
            <a:r>
              <a:rPr lang="en-US" dirty="0" err="1" smtClean="0"/>
              <a:t>yoklamaları</a:t>
            </a:r>
            <a:r>
              <a:rPr lang="en-US" dirty="0" smtClean="0"/>
              <a:t> hem </a:t>
            </a:r>
            <a:r>
              <a:rPr lang="en-US" dirty="0" err="1" smtClean="0"/>
              <a:t>siyasal</a:t>
            </a:r>
            <a:r>
              <a:rPr lang="en-US" dirty="0" smtClean="0"/>
              <a:t> </a:t>
            </a:r>
            <a:r>
              <a:rPr lang="en-US" dirty="0" err="1" smtClean="0"/>
              <a:t>pazarlama</a:t>
            </a:r>
            <a:r>
              <a:rPr lang="en-US" dirty="0" smtClean="0"/>
              <a:t> hem </a:t>
            </a:r>
            <a:r>
              <a:rPr lang="en-US" dirty="0" err="1" smtClean="0"/>
              <a:t>reklamcılık</a:t>
            </a:r>
            <a:r>
              <a:rPr lang="en-US" dirty="0" smtClean="0"/>
              <a:t> hem </a:t>
            </a:r>
            <a:r>
              <a:rPr lang="en-US" dirty="0" err="1" smtClean="0"/>
              <a:t>seçim</a:t>
            </a:r>
            <a:r>
              <a:rPr lang="en-US" dirty="0" smtClean="0"/>
              <a:t> </a:t>
            </a:r>
            <a:r>
              <a:rPr lang="en-US" dirty="0" err="1" smtClean="0"/>
              <a:t>kampanyalarını</a:t>
            </a:r>
            <a:r>
              <a:rPr lang="en-US" dirty="0" smtClean="0"/>
              <a:t> </a:t>
            </a:r>
            <a:r>
              <a:rPr lang="en-US" dirty="0" err="1" smtClean="0"/>
              <a:t>içine</a:t>
            </a:r>
            <a:r>
              <a:rPr lang="en-US" dirty="0" smtClean="0"/>
              <a:t> </a:t>
            </a:r>
            <a:r>
              <a:rPr lang="en-US" dirty="0" err="1" smtClean="0"/>
              <a:t>alacak</a:t>
            </a:r>
            <a:r>
              <a:rPr lang="en-US" dirty="0" smtClean="0"/>
              <a:t> </a:t>
            </a:r>
            <a:r>
              <a:rPr lang="en-US" dirty="0" err="1" smtClean="0"/>
              <a:t>şekilde</a:t>
            </a:r>
            <a:r>
              <a:rPr lang="en-US" dirty="0" smtClean="0"/>
              <a:t> </a:t>
            </a:r>
            <a:r>
              <a:rPr lang="en-US" dirty="0" err="1" smtClean="0"/>
              <a:t>genişledi</a:t>
            </a:r>
            <a:r>
              <a:rPr lang="en-US" dirty="0" smtClean="0"/>
              <a:t>. </a:t>
            </a:r>
            <a:endParaRPr lang="en-US" dirty="0"/>
          </a:p>
        </p:txBody>
      </p:sp>
    </p:spTree>
    <p:extLst>
      <p:ext uri="{BB962C8B-B14F-4D97-AF65-F5344CB8AC3E}">
        <p14:creationId xmlns:p14="http://schemas.microsoft.com/office/powerpoint/2010/main" val="245125262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marL="0" indent="0">
              <a:buNone/>
            </a:pPr>
            <a:r>
              <a:rPr lang="tr-TR" dirty="0" smtClean="0"/>
              <a:t>Genel bir tanımla </a:t>
            </a:r>
          </a:p>
          <a:p>
            <a:pPr marL="0" indent="0">
              <a:buNone/>
            </a:pPr>
            <a:r>
              <a:rPr lang="tr-TR" dirty="0" smtClean="0"/>
              <a:t>«</a:t>
            </a:r>
            <a:r>
              <a:rPr lang="tr-TR" dirty="0"/>
              <a:t>B</a:t>
            </a:r>
            <a:r>
              <a:rPr lang="tr-TR" dirty="0" smtClean="0"/>
              <a:t>elli </a:t>
            </a:r>
            <a:r>
              <a:rPr lang="tr-TR" dirty="0"/>
              <a:t>ideolojik amaçlarını, toplumda belli </a:t>
            </a:r>
            <a:r>
              <a:rPr lang="tr-TR" dirty="0" smtClean="0"/>
              <a:t>gruplara,</a:t>
            </a:r>
            <a:r>
              <a:rPr lang="da-DK" dirty="0" smtClean="0"/>
              <a:t>kitlelere</a:t>
            </a:r>
            <a:r>
              <a:rPr lang="da-DK" dirty="0"/>
              <a:t>, uluslara ya da bloklara kabul ettirmek ve gerektiginde eyleme </a:t>
            </a:r>
            <a:r>
              <a:rPr lang="da-DK" dirty="0" smtClean="0"/>
              <a:t>dönüstürmek,</a:t>
            </a:r>
            <a:r>
              <a:rPr lang="tr-TR" dirty="0" smtClean="0"/>
              <a:t> uygulamaya </a:t>
            </a:r>
            <a:r>
              <a:rPr lang="tr-TR" dirty="0"/>
              <a:t>koymak üzere politik aktörler tarafından </a:t>
            </a:r>
            <a:r>
              <a:rPr lang="tr-TR" dirty="0" smtClean="0"/>
              <a:t>çeşitli iletişim </a:t>
            </a:r>
            <a:r>
              <a:rPr lang="tr-TR" dirty="0"/>
              <a:t>tür ve </a:t>
            </a:r>
            <a:r>
              <a:rPr lang="tr-TR" dirty="0" smtClean="0"/>
              <a:t>tekniklerinin kullanılması </a:t>
            </a:r>
            <a:r>
              <a:rPr lang="tr-TR" dirty="0"/>
              <a:t>ile yapılan </a:t>
            </a:r>
            <a:r>
              <a:rPr lang="tr-TR" dirty="0" smtClean="0"/>
              <a:t>iletişim»</a:t>
            </a:r>
          </a:p>
          <a:p>
            <a:endParaRPr lang="tr-TR" dirty="0"/>
          </a:p>
          <a:p>
            <a:pPr marL="0" indent="0">
              <a:buNone/>
            </a:pPr>
            <a:r>
              <a:rPr lang="tr-TR" sz="1600" dirty="0"/>
              <a:t>Aysel Aziz, </a:t>
            </a:r>
            <a:r>
              <a:rPr lang="tr-TR" sz="1600" b="1" dirty="0"/>
              <a:t>Siyasal </a:t>
            </a:r>
            <a:r>
              <a:rPr lang="tr-TR" sz="1600" b="1" dirty="0" err="1" smtClean="0"/>
              <a:t>İleti</a:t>
            </a:r>
            <a:r>
              <a:rPr lang="tr-TR" sz="1600" dirty="0" err="1" smtClean="0"/>
              <a:t>s</a:t>
            </a:r>
            <a:r>
              <a:rPr lang="tr-TR" sz="1600" b="1" dirty="0" err="1" smtClean="0"/>
              <a:t>im</a:t>
            </a:r>
            <a:r>
              <a:rPr lang="tr-TR" sz="1600" dirty="0"/>
              <a:t>, Nobel Yayınları, Ankara, 2003, s. 3.</a:t>
            </a:r>
          </a:p>
        </p:txBody>
      </p:sp>
    </p:spTree>
    <p:extLst>
      <p:ext uri="{BB962C8B-B14F-4D97-AF65-F5344CB8AC3E}">
        <p14:creationId xmlns:p14="http://schemas.microsoft.com/office/powerpoint/2010/main" val="347509429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marL="0" indent="0">
              <a:buNone/>
            </a:pPr>
            <a:r>
              <a:rPr lang="tr-TR" dirty="0" smtClean="0"/>
              <a:t>«Siyasal süreç içinde iletişimin oynadığı rol» </a:t>
            </a:r>
          </a:p>
          <a:p>
            <a:pPr marL="0" indent="0">
              <a:buNone/>
            </a:pPr>
            <a:endParaRPr lang="tr-TR" dirty="0"/>
          </a:p>
          <a:p>
            <a:pPr marL="0" indent="0">
              <a:buNone/>
            </a:pPr>
            <a:endParaRPr lang="tr-TR" dirty="0" smtClean="0"/>
          </a:p>
          <a:p>
            <a:pPr marL="0" indent="0">
              <a:buNone/>
            </a:pPr>
            <a:endParaRPr lang="tr-TR" dirty="0"/>
          </a:p>
          <a:p>
            <a:pPr marL="0" indent="0">
              <a:buNone/>
            </a:pPr>
            <a:endParaRPr lang="tr-TR" dirty="0" smtClean="0"/>
          </a:p>
          <a:p>
            <a:pPr marL="0" indent="0">
              <a:buNone/>
            </a:pPr>
            <a:endParaRPr lang="tr-TR" dirty="0"/>
          </a:p>
          <a:p>
            <a:pPr marL="0" indent="0">
              <a:buNone/>
            </a:pPr>
            <a:endParaRPr lang="tr-TR" dirty="0" smtClean="0"/>
          </a:p>
          <a:p>
            <a:pPr marL="0" indent="0">
              <a:buNone/>
            </a:pPr>
            <a:r>
              <a:rPr lang="tr-TR" sz="1600" dirty="0" smtClean="0"/>
              <a:t>Steven </a:t>
            </a:r>
            <a:r>
              <a:rPr lang="tr-TR" sz="1600" dirty="0" err="1" smtClean="0"/>
              <a:t>Chaffee</a:t>
            </a:r>
            <a:r>
              <a:rPr lang="tr-TR" sz="1600" dirty="0" smtClean="0"/>
              <a:t>, </a:t>
            </a:r>
            <a:r>
              <a:rPr lang="tr-TR" sz="1600" dirty="0" err="1" smtClean="0"/>
              <a:t>Political</a:t>
            </a:r>
            <a:r>
              <a:rPr lang="tr-TR" sz="1600" dirty="0" smtClean="0"/>
              <a:t> </a:t>
            </a:r>
            <a:r>
              <a:rPr lang="tr-TR" sz="1600" dirty="0" err="1" smtClean="0"/>
              <a:t>Communication</a:t>
            </a:r>
            <a:r>
              <a:rPr lang="tr-TR" sz="1600" dirty="0" smtClean="0"/>
              <a:t>, 1975: 85</a:t>
            </a:r>
            <a:endParaRPr lang="tr-TR" sz="1600" dirty="0"/>
          </a:p>
        </p:txBody>
      </p:sp>
    </p:spTree>
    <p:extLst>
      <p:ext uri="{BB962C8B-B14F-4D97-AF65-F5344CB8AC3E}">
        <p14:creationId xmlns:p14="http://schemas.microsoft.com/office/powerpoint/2010/main" val="26519580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marL="0" indent="0">
              <a:buNone/>
            </a:pPr>
            <a:r>
              <a:rPr lang="tr-TR" dirty="0"/>
              <a:t>“</a:t>
            </a:r>
            <a:r>
              <a:rPr lang="tr-TR" dirty="0" smtClean="0"/>
              <a:t>Kamusal kaynakların tahsis edilmesi, resmi kaynakların, yasama ve yürütme kararları ve yargı bakımından elinde gücü tutanlar ve resmi yaptırımların devletçe ödüllendirilmesinin veya cezalandırılmasının kamusal olarak tartışılması»</a:t>
            </a:r>
          </a:p>
          <a:p>
            <a:endParaRPr lang="tr-TR" dirty="0"/>
          </a:p>
          <a:p>
            <a:endParaRPr lang="tr-TR" dirty="0" smtClean="0"/>
          </a:p>
          <a:p>
            <a:endParaRPr lang="tr-TR" dirty="0"/>
          </a:p>
          <a:p>
            <a:endParaRPr lang="tr-TR" dirty="0" smtClean="0"/>
          </a:p>
          <a:p>
            <a:pPr marL="0" indent="0">
              <a:buNone/>
            </a:pPr>
            <a:r>
              <a:rPr lang="tr-TR" sz="1600" dirty="0"/>
              <a:t>Robert E. </a:t>
            </a:r>
            <a:r>
              <a:rPr lang="tr-TR" sz="1600" dirty="0" err="1"/>
              <a:t>Denton</a:t>
            </a:r>
            <a:r>
              <a:rPr lang="tr-TR" sz="1600" dirty="0"/>
              <a:t> </a:t>
            </a:r>
            <a:r>
              <a:rPr lang="tr-TR" sz="1600" dirty="0" err="1"/>
              <a:t>Jr</a:t>
            </a:r>
            <a:r>
              <a:rPr lang="tr-TR" sz="1600" dirty="0"/>
              <a:t>. ve </a:t>
            </a:r>
            <a:r>
              <a:rPr lang="tr-TR" sz="1600" dirty="0" err="1"/>
              <a:t>Gary</a:t>
            </a:r>
            <a:r>
              <a:rPr lang="tr-TR" sz="1600" dirty="0"/>
              <a:t> C. </a:t>
            </a:r>
            <a:r>
              <a:rPr lang="tr-TR" sz="1600" dirty="0" err="1"/>
              <a:t>Woodward</a:t>
            </a:r>
            <a:r>
              <a:rPr lang="tr-TR" sz="1600" dirty="0"/>
              <a:t>, </a:t>
            </a:r>
            <a:r>
              <a:rPr lang="tr-TR" sz="1600" b="1" dirty="0" err="1"/>
              <a:t>Political</a:t>
            </a:r>
            <a:r>
              <a:rPr lang="tr-TR" sz="1600" b="1" dirty="0"/>
              <a:t> </a:t>
            </a:r>
            <a:r>
              <a:rPr lang="tr-TR" sz="1600" b="1" dirty="0" err="1"/>
              <a:t>Communication</a:t>
            </a:r>
            <a:r>
              <a:rPr lang="tr-TR" sz="1600" b="1" dirty="0"/>
              <a:t> in </a:t>
            </a:r>
            <a:r>
              <a:rPr lang="tr-TR" sz="1600" b="1" dirty="0" err="1"/>
              <a:t>America</a:t>
            </a:r>
            <a:r>
              <a:rPr lang="tr-TR" sz="1600" dirty="0"/>
              <a:t>, Üçüncü </a:t>
            </a:r>
            <a:r>
              <a:rPr lang="tr-TR" sz="1600" dirty="0" smtClean="0"/>
              <a:t>Baskı, </a:t>
            </a:r>
            <a:r>
              <a:rPr lang="tr-TR" sz="1600" dirty="0" err="1" smtClean="0"/>
              <a:t>Praeger</a:t>
            </a:r>
            <a:r>
              <a:rPr lang="tr-TR" sz="1600" dirty="0" smtClean="0"/>
              <a:t> </a:t>
            </a:r>
            <a:r>
              <a:rPr lang="tr-TR" sz="1600" dirty="0"/>
              <a:t>Series in </a:t>
            </a:r>
            <a:r>
              <a:rPr lang="tr-TR" sz="1600" dirty="0" err="1"/>
              <a:t>Political</a:t>
            </a:r>
            <a:r>
              <a:rPr lang="tr-TR" sz="1600" dirty="0"/>
              <a:t> </a:t>
            </a:r>
            <a:r>
              <a:rPr lang="tr-TR" sz="1600" dirty="0" err="1"/>
              <a:t>Communication</a:t>
            </a:r>
            <a:r>
              <a:rPr lang="tr-TR" sz="1600" dirty="0"/>
              <a:t>, </a:t>
            </a:r>
            <a:r>
              <a:rPr lang="tr-TR" sz="1600" dirty="0" err="1"/>
              <a:t>Praeger</a:t>
            </a:r>
            <a:r>
              <a:rPr lang="tr-TR" sz="1600" dirty="0"/>
              <a:t> Series in </a:t>
            </a:r>
            <a:r>
              <a:rPr lang="tr-TR" sz="1600" dirty="0" err="1"/>
              <a:t>Political</a:t>
            </a:r>
            <a:r>
              <a:rPr lang="tr-TR" sz="1600" dirty="0"/>
              <a:t> </a:t>
            </a:r>
            <a:r>
              <a:rPr lang="tr-TR" sz="1600" dirty="0" err="1"/>
              <a:t>Communication</a:t>
            </a:r>
            <a:r>
              <a:rPr lang="tr-TR" sz="1600" dirty="0"/>
              <a:t>, </a:t>
            </a:r>
            <a:r>
              <a:rPr lang="tr-TR" sz="1600" dirty="0" err="1" smtClean="0"/>
              <a:t>Praeger</a:t>
            </a:r>
            <a:r>
              <a:rPr lang="tr-TR" sz="1600" dirty="0" smtClean="0"/>
              <a:t>, </a:t>
            </a:r>
            <a:r>
              <a:rPr lang="en-US" sz="1600" dirty="0" smtClean="0"/>
              <a:t>Westport</a:t>
            </a:r>
            <a:r>
              <a:rPr lang="en-US" sz="1600" dirty="0"/>
              <a:t>, Connecticut, London, 1998, s. 14.</a:t>
            </a:r>
            <a:endParaRPr lang="tr-TR" sz="1600" dirty="0"/>
          </a:p>
        </p:txBody>
      </p:sp>
    </p:spTree>
    <p:extLst>
      <p:ext uri="{BB962C8B-B14F-4D97-AF65-F5344CB8AC3E}">
        <p14:creationId xmlns:p14="http://schemas.microsoft.com/office/powerpoint/2010/main" val="193096441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marL="0" indent="0">
              <a:buNone/>
            </a:pPr>
            <a:r>
              <a:rPr lang="tr-TR" dirty="0" smtClean="0"/>
              <a:t>«Retorik yanında, dilsel olmayan işaretleri yani beden dili, siyasal eylemler, </a:t>
            </a:r>
            <a:r>
              <a:rPr lang="tr-TR" dirty="0"/>
              <a:t>boykot ve protestolar gibi politik </a:t>
            </a:r>
            <a:r>
              <a:rPr lang="tr-TR" dirty="0" smtClean="0"/>
              <a:t>davranışları içerir»</a:t>
            </a:r>
            <a:endParaRPr lang="tr-TR" dirty="0"/>
          </a:p>
          <a:p>
            <a:pPr marL="0" indent="0">
              <a:buNone/>
            </a:pPr>
            <a:endParaRPr lang="tr-TR" dirty="0" smtClean="0"/>
          </a:p>
          <a:p>
            <a:pPr marL="0" indent="0">
              <a:buNone/>
            </a:pPr>
            <a:endParaRPr lang="tr-TR" dirty="0"/>
          </a:p>
          <a:p>
            <a:pPr marL="0" indent="0">
              <a:buNone/>
            </a:pPr>
            <a:r>
              <a:rPr lang="en-US" sz="1600" dirty="0"/>
              <a:t>Doris A. Graber, Political Languages, </a:t>
            </a:r>
            <a:r>
              <a:rPr lang="en-US" sz="1600" b="1" dirty="0"/>
              <a:t>Handbook of Political Communication</a:t>
            </a:r>
            <a:r>
              <a:rPr lang="en-US" sz="1600" dirty="0"/>
              <a:t>, Dan D. </a:t>
            </a:r>
            <a:r>
              <a:rPr lang="en-US" sz="1600" dirty="0" err="1"/>
              <a:t>Nimmo</a:t>
            </a:r>
            <a:r>
              <a:rPr lang="en-US" sz="1600" dirty="0"/>
              <a:t> </a:t>
            </a:r>
            <a:r>
              <a:rPr lang="en-US" sz="1600" dirty="0" err="1" smtClean="0"/>
              <a:t>ve</a:t>
            </a:r>
            <a:r>
              <a:rPr lang="tr-TR" sz="1600" dirty="0" smtClean="0"/>
              <a:t> </a:t>
            </a:r>
            <a:r>
              <a:rPr lang="tr-TR" sz="1600" dirty="0" err="1" smtClean="0"/>
              <a:t>Keith</a:t>
            </a:r>
            <a:r>
              <a:rPr lang="tr-TR" sz="1600" dirty="0" smtClean="0"/>
              <a:t> </a:t>
            </a:r>
            <a:r>
              <a:rPr lang="tr-TR" sz="1600" dirty="0"/>
              <a:t>R. </a:t>
            </a:r>
            <a:r>
              <a:rPr lang="tr-TR" sz="1600" dirty="0" err="1"/>
              <a:t>Sanders</a:t>
            </a:r>
            <a:r>
              <a:rPr lang="tr-TR" sz="1600" dirty="0"/>
              <a:t> (der.), </a:t>
            </a:r>
            <a:r>
              <a:rPr lang="tr-TR" sz="1600" dirty="0" err="1"/>
              <a:t>Sage</a:t>
            </a:r>
            <a:r>
              <a:rPr lang="tr-TR" sz="1600" dirty="0"/>
              <a:t> </a:t>
            </a:r>
            <a:r>
              <a:rPr lang="tr-TR" sz="1600" dirty="0" err="1"/>
              <a:t>Pub</a:t>
            </a:r>
            <a:r>
              <a:rPr lang="tr-TR" sz="1600" dirty="0"/>
              <a:t>., Beverly </a:t>
            </a:r>
            <a:r>
              <a:rPr lang="tr-TR" sz="1600" dirty="0" err="1"/>
              <a:t>Hills</a:t>
            </a:r>
            <a:r>
              <a:rPr lang="tr-TR" sz="1600" dirty="0"/>
              <a:t>, 1981, s. 195- 223.</a:t>
            </a:r>
          </a:p>
        </p:txBody>
      </p:sp>
    </p:spTree>
    <p:extLst>
      <p:ext uri="{BB962C8B-B14F-4D97-AF65-F5344CB8AC3E}">
        <p14:creationId xmlns:p14="http://schemas.microsoft.com/office/powerpoint/2010/main" val="374061987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marL="0" indent="0">
              <a:buNone/>
            </a:pPr>
            <a:endParaRPr lang="tr-TR" dirty="0"/>
          </a:p>
          <a:p>
            <a:pPr marL="0" indent="0">
              <a:buNone/>
            </a:pPr>
            <a:r>
              <a:rPr lang="tr-TR" dirty="0" smtClean="0"/>
              <a:t>«Sadece sözlü </a:t>
            </a:r>
            <a:r>
              <a:rPr lang="tr-TR" dirty="0"/>
              <a:t>ve yazılı cümleler </a:t>
            </a:r>
            <a:r>
              <a:rPr lang="tr-TR" dirty="0" smtClean="0"/>
              <a:t>değil, </a:t>
            </a:r>
            <a:r>
              <a:rPr lang="tr-TR" dirty="0"/>
              <a:t>giyim, makyaj, saç stili, logo tasarımı gibi </a:t>
            </a:r>
            <a:r>
              <a:rPr lang="tr-TR" dirty="0" smtClean="0"/>
              <a:t>göstergelerin görsel </a:t>
            </a:r>
            <a:r>
              <a:rPr lang="tr-TR" dirty="0"/>
              <a:t>anlamı olmak üzere hepsi politik imajı ve </a:t>
            </a:r>
            <a:r>
              <a:rPr lang="tr-TR" dirty="0" smtClean="0"/>
              <a:t>kimliği oluşturdukları söylenebilecek politik iletişim ögeleri»</a:t>
            </a:r>
          </a:p>
          <a:p>
            <a:pPr marL="0" indent="0">
              <a:buNone/>
            </a:pPr>
            <a:endParaRPr lang="tr-TR" dirty="0"/>
          </a:p>
          <a:p>
            <a:pPr marL="0" indent="0">
              <a:buNone/>
            </a:pPr>
            <a:endParaRPr lang="tr-TR" dirty="0"/>
          </a:p>
          <a:p>
            <a:pPr marL="0" indent="0">
              <a:buNone/>
            </a:pPr>
            <a:r>
              <a:rPr lang="en-US" sz="1600" dirty="0"/>
              <a:t>Brian McNair, </a:t>
            </a:r>
            <a:r>
              <a:rPr lang="en-US" sz="1600" b="1" dirty="0"/>
              <a:t>An Introduction to Political Communication</a:t>
            </a:r>
            <a:r>
              <a:rPr lang="en-US" sz="1600" dirty="0"/>
              <a:t>, Routledge, London, 1995, s. 3- 4.</a:t>
            </a:r>
            <a:endParaRPr lang="tr-TR" sz="1600" dirty="0"/>
          </a:p>
        </p:txBody>
      </p:sp>
    </p:spTree>
    <p:extLst>
      <p:ext uri="{BB962C8B-B14F-4D97-AF65-F5344CB8AC3E}">
        <p14:creationId xmlns:p14="http://schemas.microsoft.com/office/powerpoint/2010/main" val="262336582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marL="0" indent="0">
              <a:buNone/>
            </a:pPr>
            <a:r>
              <a:rPr lang="tr-TR" dirty="0" smtClean="0"/>
              <a:t>«</a:t>
            </a:r>
            <a:r>
              <a:rPr lang="tr-TR" dirty="0"/>
              <a:t>O</a:t>
            </a:r>
            <a:r>
              <a:rPr lang="tr-TR" dirty="0" smtClean="0"/>
              <a:t>rtak semboller oluşturma </a:t>
            </a:r>
            <a:r>
              <a:rPr lang="tr-TR" dirty="0"/>
              <a:t>ve bunlar üzerinden yorumlamalar ve </a:t>
            </a:r>
            <a:r>
              <a:rPr lang="tr-TR" dirty="0" smtClean="0"/>
              <a:t>tartışmalar </a:t>
            </a:r>
            <a:r>
              <a:rPr lang="tr-TR" dirty="0"/>
              <a:t>yürütme yoluyla </a:t>
            </a:r>
            <a:r>
              <a:rPr lang="tr-TR" dirty="0" smtClean="0"/>
              <a:t>bir anlaşma </a:t>
            </a:r>
            <a:r>
              <a:rPr lang="tr-TR" dirty="0"/>
              <a:t>zemininde </a:t>
            </a:r>
            <a:r>
              <a:rPr lang="tr-TR" dirty="0" smtClean="0"/>
              <a:t>uzlaşma süreci». Yapılan </a:t>
            </a:r>
            <a:r>
              <a:rPr lang="tr-TR" dirty="0"/>
              <a:t>isler politika </a:t>
            </a:r>
            <a:r>
              <a:rPr lang="tr-TR" dirty="0" smtClean="0"/>
              <a:t>aracılığı ile icra </a:t>
            </a:r>
            <a:r>
              <a:rPr lang="tr-TR" dirty="0"/>
              <a:t>edilmekte, politika ise </a:t>
            </a:r>
            <a:r>
              <a:rPr lang="tr-TR" dirty="0" smtClean="0"/>
              <a:t>iletişim aracılığı </a:t>
            </a:r>
            <a:r>
              <a:rPr lang="tr-TR" dirty="0"/>
              <a:t>ile </a:t>
            </a:r>
            <a:r>
              <a:rPr lang="tr-TR" dirty="0" smtClean="0"/>
              <a:t>yürütülmektedir.</a:t>
            </a:r>
          </a:p>
          <a:p>
            <a:pPr marL="0" indent="0">
              <a:buNone/>
            </a:pPr>
            <a:endParaRPr lang="tr-TR" dirty="0"/>
          </a:p>
          <a:p>
            <a:pPr marL="0" indent="0">
              <a:buNone/>
            </a:pPr>
            <a:r>
              <a:rPr lang="en-US" sz="1700" dirty="0"/>
              <a:t>Craig Allen Smith, </a:t>
            </a:r>
            <a:r>
              <a:rPr lang="en-US" sz="1700" b="1" dirty="0"/>
              <a:t>Political Communication</a:t>
            </a:r>
            <a:r>
              <a:rPr lang="en-US" sz="1700" dirty="0"/>
              <a:t>, Harcourt Brace </a:t>
            </a:r>
            <a:r>
              <a:rPr lang="en-US" sz="1700" dirty="0" err="1"/>
              <a:t>Javanovich</a:t>
            </a:r>
            <a:r>
              <a:rPr lang="en-US" sz="1700" dirty="0"/>
              <a:t> Publishers, New </a:t>
            </a:r>
            <a:r>
              <a:rPr lang="en-US" sz="1700" dirty="0" smtClean="0"/>
              <a:t>York,</a:t>
            </a:r>
            <a:r>
              <a:rPr lang="tr-TR" sz="1700" dirty="0" smtClean="0"/>
              <a:t> 1990</a:t>
            </a:r>
            <a:r>
              <a:rPr lang="tr-TR" sz="1700" dirty="0"/>
              <a:t>, s. 7.</a:t>
            </a:r>
          </a:p>
        </p:txBody>
      </p:sp>
    </p:spTree>
    <p:extLst>
      <p:ext uri="{BB962C8B-B14F-4D97-AF65-F5344CB8AC3E}">
        <p14:creationId xmlns:p14="http://schemas.microsoft.com/office/powerpoint/2010/main" val="270082057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lnSpcReduction="10000"/>
          </a:bodyPr>
          <a:lstStyle/>
          <a:p>
            <a:pPr marL="0" indent="0">
              <a:buNone/>
            </a:pPr>
            <a:endParaRPr lang="tr-TR" dirty="0"/>
          </a:p>
          <a:p>
            <a:pPr marL="0" indent="0">
              <a:buNone/>
            </a:pPr>
            <a:r>
              <a:rPr lang="tr-TR" dirty="0" smtClean="0"/>
              <a:t>“… politik </a:t>
            </a:r>
            <a:r>
              <a:rPr lang="tr-TR" dirty="0"/>
              <a:t>sistemde, politika ve medya arasındaki sınırlarda politik iletilerin üretilmesi </a:t>
            </a:r>
            <a:r>
              <a:rPr lang="tr-TR" dirty="0" smtClean="0"/>
              <a:t>ve </a:t>
            </a:r>
            <a:r>
              <a:rPr lang="tr-TR" dirty="0" err="1" smtClean="0"/>
              <a:t>süreçlenmesi</a:t>
            </a:r>
            <a:r>
              <a:rPr lang="tr-TR" dirty="0" smtClean="0"/>
              <a:t>.”</a:t>
            </a:r>
          </a:p>
          <a:p>
            <a:pPr marL="0" indent="0">
              <a:buNone/>
            </a:pPr>
            <a:endParaRPr lang="tr-TR" dirty="0"/>
          </a:p>
          <a:p>
            <a:pPr marL="0" indent="0">
              <a:buNone/>
            </a:pPr>
            <a:r>
              <a:rPr lang="tr-TR" dirty="0" smtClean="0"/>
              <a:t>«İletilerin ve baskıların gözle görülebilir şekilde eşit olmayanlardan –oldukça bilgili  veya aşırı derecede bilgisiz, güçlü ve acınacak derecede güçsüz, duyarlı ve neşeli denebilecek kadar kayıtsız- diğer kişilere aktarımı» </a:t>
            </a:r>
          </a:p>
          <a:p>
            <a:pPr marL="0" indent="0">
              <a:buNone/>
            </a:pPr>
            <a:endParaRPr lang="tr-TR" dirty="0"/>
          </a:p>
          <a:p>
            <a:pPr marL="0" indent="0">
              <a:buNone/>
            </a:pPr>
            <a:endParaRPr lang="tr-TR" dirty="0" smtClean="0"/>
          </a:p>
          <a:p>
            <a:pPr marL="0" indent="0">
              <a:buNone/>
            </a:pPr>
            <a:endParaRPr lang="tr-TR" dirty="0"/>
          </a:p>
          <a:p>
            <a:pPr marL="0" indent="0">
              <a:buNone/>
            </a:pPr>
            <a:r>
              <a:rPr lang="en-US" sz="1700" dirty="0"/>
              <a:t>Jay G. </a:t>
            </a:r>
            <a:r>
              <a:rPr lang="en-US" sz="1700" dirty="0" err="1"/>
              <a:t>Blumler</a:t>
            </a:r>
            <a:r>
              <a:rPr lang="en-US" sz="1700" dirty="0"/>
              <a:t> </a:t>
            </a:r>
            <a:r>
              <a:rPr lang="en-US" sz="1700" dirty="0" err="1"/>
              <a:t>ve</a:t>
            </a:r>
            <a:r>
              <a:rPr lang="en-US" sz="1700" dirty="0"/>
              <a:t> </a:t>
            </a:r>
            <a:r>
              <a:rPr lang="en-US" sz="1700" dirty="0" err="1"/>
              <a:t>Micheal</a:t>
            </a:r>
            <a:r>
              <a:rPr lang="en-US" sz="1700" dirty="0"/>
              <a:t> </a:t>
            </a:r>
            <a:r>
              <a:rPr lang="en-US" sz="1700" dirty="0" err="1"/>
              <a:t>Gurevitch</a:t>
            </a:r>
            <a:r>
              <a:rPr lang="en-US" sz="1700" dirty="0"/>
              <a:t>, </a:t>
            </a:r>
            <a:r>
              <a:rPr lang="en-US" sz="1700" b="1" dirty="0"/>
              <a:t>The Crisis of Public Communication</a:t>
            </a:r>
            <a:r>
              <a:rPr lang="en-US" sz="1700" dirty="0"/>
              <a:t>, Routledge, </a:t>
            </a:r>
            <a:r>
              <a:rPr lang="en-US" sz="1700" dirty="0" smtClean="0"/>
              <a:t>London,</a:t>
            </a:r>
            <a:r>
              <a:rPr lang="tr-TR" sz="1700" dirty="0" smtClean="0"/>
              <a:t> 1995</a:t>
            </a:r>
            <a:r>
              <a:rPr lang="tr-TR" sz="1700" dirty="0"/>
              <a:t>, s. 12.</a:t>
            </a:r>
          </a:p>
        </p:txBody>
      </p:sp>
    </p:spTree>
    <p:extLst>
      <p:ext uri="{BB962C8B-B14F-4D97-AF65-F5344CB8AC3E}">
        <p14:creationId xmlns:p14="http://schemas.microsoft.com/office/powerpoint/2010/main" val="297515540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marL="0" indent="0">
              <a:buNone/>
            </a:pPr>
            <a:r>
              <a:rPr lang="tr-TR" dirty="0" smtClean="0"/>
              <a:t>«Hükümet işlerine ait bilgi, fikir ve tutumları yaymak için oluşturulmuş bazı uzman kuruluşlarının uğraşları»</a:t>
            </a:r>
          </a:p>
          <a:p>
            <a:endParaRPr lang="tr-TR" dirty="0"/>
          </a:p>
          <a:p>
            <a:endParaRPr lang="tr-TR" dirty="0" smtClean="0"/>
          </a:p>
          <a:p>
            <a:endParaRPr lang="tr-TR" dirty="0"/>
          </a:p>
          <a:p>
            <a:endParaRPr lang="tr-TR" dirty="0" smtClean="0"/>
          </a:p>
          <a:p>
            <a:endParaRPr lang="tr-TR" dirty="0"/>
          </a:p>
          <a:p>
            <a:pPr marL="0" indent="0">
              <a:buNone/>
            </a:pPr>
            <a:r>
              <a:rPr lang="tr-TR" sz="1600" dirty="0" err="1" smtClean="0"/>
              <a:t>İthaiel</a:t>
            </a:r>
            <a:r>
              <a:rPr lang="tr-TR" sz="1600" dirty="0" smtClean="0"/>
              <a:t> de Sola </a:t>
            </a:r>
            <a:r>
              <a:rPr lang="tr-TR" sz="1600" dirty="0" err="1" smtClean="0"/>
              <a:t>Pool</a:t>
            </a:r>
            <a:r>
              <a:rPr lang="tr-TR" sz="1600" dirty="0" smtClean="0"/>
              <a:t> (1968)</a:t>
            </a:r>
            <a:endParaRPr lang="tr-TR" sz="1600" dirty="0"/>
          </a:p>
        </p:txBody>
      </p:sp>
    </p:spTree>
    <p:extLst>
      <p:ext uri="{BB962C8B-B14F-4D97-AF65-F5344CB8AC3E}">
        <p14:creationId xmlns:p14="http://schemas.microsoft.com/office/powerpoint/2010/main" val="1102708137"/>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144</TotalTime>
  <Words>549</Words>
  <Application>Microsoft Office PowerPoint</Application>
  <PresentationFormat>Geniş ekran</PresentationFormat>
  <Paragraphs>60</Paragraphs>
  <Slides>12</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12</vt:i4>
      </vt:variant>
    </vt:vector>
  </HeadingPairs>
  <TitlesOfParts>
    <vt:vector size="16" baseType="lpstr">
      <vt:lpstr>Arial</vt:lpstr>
      <vt:lpstr>Calibri</vt:lpstr>
      <vt:lpstr>Calibri Light</vt:lpstr>
      <vt:lpstr>Office Teması</vt:lpstr>
      <vt:lpstr>Siyasal iletişim nedir?</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Dominique Walton</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Siyasal iletişim nedir?</dc:title>
  <dc:creator>ilef</dc:creator>
  <cp:lastModifiedBy>HKARAASLAN</cp:lastModifiedBy>
  <cp:revision>15</cp:revision>
  <dcterms:created xsi:type="dcterms:W3CDTF">2018-02-19T13:31:37Z</dcterms:created>
  <dcterms:modified xsi:type="dcterms:W3CDTF">2019-02-27T12:58:22Z</dcterms:modified>
</cp:coreProperties>
</file>