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69" r:id="rId3"/>
    <p:sldId id="270" r:id="rId4"/>
    <p:sldId id="285" r:id="rId5"/>
    <p:sldId id="286" r:id="rId6"/>
    <p:sldId id="287" r:id="rId7"/>
    <p:sldId id="271" r:id="rId8"/>
    <p:sldId id="272" r:id="rId9"/>
    <p:sldId id="273" r:id="rId10"/>
    <p:sldId id="27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586" autoAdjust="0"/>
    <p:restoredTop sz="94660"/>
  </p:normalViewPr>
  <p:slideViewPr>
    <p:cSldViewPr snapToGrid="0">
      <p:cViewPr varScale="1">
        <p:scale>
          <a:sx n="117" d="100"/>
          <a:sy n="117" d="100"/>
        </p:scale>
        <p:origin x="89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44158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9/2/25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42390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9/2/25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933943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9/2/25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8498317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9/2/25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673944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3" name="Date Placeholder 2"/>
          <p:cNvSpPr>
            <a:spLocks noGrp="1"/>
          </p:cNvSpPr>
          <p:nvPr>
            <p:ph type="dt" sz="half" idx="10"/>
          </p:nvPr>
        </p:nvSpPr>
        <p:spPr/>
        <p:txBody>
          <a:bodyPr/>
          <a:lstStyle/>
          <a:p>
            <a:fld id="{48A87A34-81AB-432B-8DAE-1953F412C126}" type="datetimeFigureOut">
              <a:rPr lang="en-US" smtClean="0"/>
              <a:t>9/2/25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985358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3" name="Date Placeholder 2"/>
          <p:cNvSpPr>
            <a:spLocks noGrp="1"/>
          </p:cNvSpPr>
          <p:nvPr>
            <p:ph type="dt" sz="half" idx="10"/>
          </p:nvPr>
        </p:nvSpPr>
        <p:spPr/>
        <p:txBody>
          <a:bodyPr/>
          <a:lstStyle/>
          <a:p>
            <a:fld id="{48A87A34-81AB-432B-8DAE-1953F412C126}" type="datetimeFigureOut">
              <a:rPr lang="en-US" smtClean="0"/>
              <a:t>9/2/25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320588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362133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39692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85496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t>9/2/25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58870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9/2/25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40588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9/2/25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6891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9/2/25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01612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smtClean="0"/>
              <a:t>9/2/25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44759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9/2/25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43880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9/2/25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75763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smtClean="0"/>
              <a:pPr/>
              <a:t>9/2/25</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35755192"/>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66912" y="2417099"/>
            <a:ext cx="8689976" cy="1192876"/>
          </a:xfrm>
        </p:spPr>
        <p:txBody>
          <a:bodyPr>
            <a:normAutofit/>
          </a:bodyPr>
          <a:lstStyle/>
          <a:p>
            <a:r>
              <a:rPr lang="tr-TR" b="1" dirty="0">
                <a:solidFill>
                  <a:srgbClr val="FF0000"/>
                </a:solidFill>
                <a:effectLst>
                  <a:outerShdw blurRad="38100" dist="38100" dir="2700000" algn="tl">
                    <a:srgbClr val="000000">
                      <a:alpha val="43137"/>
                    </a:srgbClr>
                  </a:outerShdw>
                </a:effectLst>
              </a:rPr>
              <a:t>Anket hazırlama teknikleri</a:t>
            </a:r>
          </a:p>
        </p:txBody>
      </p:sp>
      <p:sp>
        <p:nvSpPr>
          <p:cNvPr id="3" name="Alt Başlık 2"/>
          <p:cNvSpPr>
            <a:spLocks noGrp="1"/>
          </p:cNvSpPr>
          <p:nvPr>
            <p:ph type="subTitle" idx="1"/>
          </p:nvPr>
        </p:nvSpPr>
        <p:spPr>
          <a:xfrm>
            <a:off x="1966912" y="4297507"/>
            <a:ext cx="8689976" cy="1371599"/>
          </a:xfrm>
        </p:spPr>
        <p:txBody>
          <a:bodyPr>
            <a:normAutofit fontScale="85000" lnSpcReduction="20000"/>
          </a:bodyPr>
          <a:lstStyle/>
          <a:p>
            <a:r>
              <a:rPr lang="tr-TR" sz="3200" b="1" dirty="0">
                <a:solidFill>
                  <a:schemeClr val="tx1"/>
                </a:solidFill>
              </a:rPr>
              <a:t>Prof. Dr. Aytaç </a:t>
            </a:r>
            <a:r>
              <a:rPr lang="tr-TR" sz="3200" b="1" dirty="0" err="1">
                <a:solidFill>
                  <a:schemeClr val="tx1"/>
                </a:solidFill>
              </a:rPr>
              <a:t>akçay</a:t>
            </a:r>
            <a:endParaRPr lang="tr-TR" sz="3200" b="1" dirty="0">
              <a:solidFill>
                <a:schemeClr val="tx1"/>
              </a:solidFill>
            </a:endParaRPr>
          </a:p>
          <a:p>
            <a:r>
              <a:rPr lang="tr-TR" b="1" dirty="0"/>
              <a:t>ANKARA ÜNİVERİSTESİ VETERİNER FAKÜLTESİ</a:t>
            </a:r>
          </a:p>
          <a:p>
            <a:r>
              <a:rPr lang="tr-TR" b="1" dirty="0"/>
              <a:t> BİYOİSTATİSTİK ANABİLİM DALI</a:t>
            </a:r>
          </a:p>
        </p:txBody>
      </p:sp>
      <p:pic>
        <p:nvPicPr>
          <p:cNvPr id="4" name="Resim 3"/>
          <p:cNvPicPr>
            <a:picLocks noChangeAspect="1"/>
          </p:cNvPicPr>
          <p:nvPr/>
        </p:nvPicPr>
        <p:blipFill>
          <a:blip r:embed="rId2"/>
          <a:stretch>
            <a:fillRect/>
          </a:stretch>
        </p:blipFill>
        <p:spPr>
          <a:xfrm>
            <a:off x="9477376" y="152400"/>
            <a:ext cx="2529032" cy="252903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5" name="Resim 4"/>
          <p:cNvPicPr>
            <a:picLocks noChangeAspect="1"/>
          </p:cNvPicPr>
          <p:nvPr/>
        </p:nvPicPr>
        <p:blipFill>
          <a:blip r:embed="rId3"/>
          <a:stretch>
            <a:fillRect/>
          </a:stretch>
        </p:blipFill>
        <p:spPr>
          <a:xfrm>
            <a:off x="-1" y="4297508"/>
            <a:ext cx="3876675" cy="2503342"/>
          </a:xfrm>
          <a:prstGeom prst="rect">
            <a:avLst/>
          </a:prstGeom>
          <a:ln>
            <a:noFill/>
          </a:ln>
          <a:effectLst>
            <a:softEdge rad="112500"/>
          </a:effectLst>
        </p:spPr>
      </p:pic>
    </p:spTree>
    <p:extLst>
      <p:ext uri="{BB962C8B-B14F-4D97-AF65-F5344CB8AC3E}">
        <p14:creationId xmlns:p14="http://schemas.microsoft.com/office/powerpoint/2010/main" val="724842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206500" y="965200"/>
            <a:ext cx="10121900" cy="4801314"/>
          </a:xfrm>
          <a:prstGeom prst="rect">
            <a:avLst/>
          </a:prstGeom>
        </p:spPr>
        <p:txBody>
          <a:bodyPr wrap="square">
            <a:spAutoFit/>
          </a:bodyPr>
          <a:lstStyle/>
          <a:p>
            <a:pPr algn="just">
              <a:lnSpc>
                <a:spcPct val="150000"/>
              </a:lnSpc>
              <a:spcAft>
                <a:spcPts val="0"/>
              </a:spcAft>
            </a:pPr>
            <a:r>
              <a:rPr lang="tr-TR" sz="2000" b="1" i="1" dirty="0">
                <a:latin typeface="Times New Roman" panose="02020603050405020304" pitchFamily="18" charset="0"/>
                <a:ea typeface="Times New Roman" panose="02020603050405020304" pitchFamily="18" charset="0"/>
              </a:rPr>
              <a:t>Özel veri toplama yöntemleri 2 ana başlık altında incelenir</a:t>
            </a:r>
            <a:r>
              <a:rPr lang="tr-TR" sz="2000" b="1" dirty="0">
                <a:latin typeface="Times New Roman" panose="02020603050405020304" pitchFamily="18" charset="0"/>
                <a:ea typeface="Times New Roman" panose="02020603050405020304" pitchFamily="18" charset="0"/>
              </a:rPr>
              <a:t> :</a:t>
            </a:r>
          </a:p>
          <a:p>
            <a:pPr algn="just">
              <a:lnSpc>
                <a:spcPct val="150000"/>
              </a:lnSpc>
              <a:spcAft>
                <a:spcPts val="0"/>
              </a:spcAft>
            </a:pPr>
            <a:r>
              <a:rPr lang="de-DE" sz="2000" b="1" i="1" dirty="0">
                <a:latin typeface="Times New Roman" panose="02020603050405020304" pitchFamily="18" charset="0"/>
                <a:ea typeface="Times New Roman" panose="02020603050405020304" pitchFamily="18" charset="0"/>
              </a:rPr>
              <a:t>1. Hazır </a:t>
            </a:r>
            <a:r>
              <a:rPr lang="de-DE" sz="2000" b="1" i="1" dirty="0" err="1">
                <a:latin typeface="Times New Roman" panose="02020603050405020304" pitchFamily="18" charset="0"/>
                <a:ea typeface="Times New Roman" panose="02020603050405020304" pitchFamily="18" charset="0"/>
              </a:rPr>
              <a:t>verilerden</a:t>
            </a:r>
            <a:r>
              <a:rPr lang="de-DE" sz="2000" b="1" i="1" dirty="0">
                <a:latin typeface="Times New Roman" panose="02020603050405020304" pitchFamily="18" charset="0"/>
                <a:ea typeface="Times New Roman" panose="02020603050405020304" pitchFamily="18" charset="0"/>
              </a:rPr>
              <a:t> </a:t>
            </a:r>
            <a:r>
              <a:rPr lang="de-DE" sz="2000" b="1" i="1" dirty="0" err="1">
                <a:latin typeface="Times New Roman" panose="02020603050405020304" pitchFamily="18" charset="0"/>
                <a:ea typeface="Times New Roman" panose="02020603050405020304" pitchFamily="18" charset="0"/>
              </a:rPr>
              <a:t>yararlanma</a:t>
            </a:r>
            <a:r>
              <a:rPr lang="de-DE" sz="2000" b="1" i="1" dirty="0">
                <a:latin typeface="Times New Roman" panose="02020603050405020304" pitchFamily="18" charset="0"/>
                <a:ea typeface="Times New Roman" panose="02020603050405020304" pitchFamily="18" charset="0"/>
              </a:rPr>
              <a:t> </a:t>
            </a:r>
            <a:r>
              <a:rPr lang="de-DE" sz="2000" b="1" i="1" dirty="0" err="1">
                <a:latin typeface="Times New Roman" panose="02020603050405020304" pitchFamily="18" charset="0"/>
                <a:ea typeface="Times New Roman" panose="02020603050405020304" pitchFamily="18" charset="0"/>
              </a:rPr>
              <a:t>ve</a:t>
            </a:r>
            <a:r>
              <a:rPr lang="de-DE" sz="2000" b="1" i="1" dirty="0">
                <a:latin typeface="Times New Roman" panose="02020603050405020304" pitchFamily="18" charset="0"/>
                <a:ea typeface="Times New Roman" panose="02020603050405020304" pitchFamily="18" charset="0"/>
              </a:rPr>
              <a:t> </a:t>
            </a:r>
            <a:r>
              <a:rPr lang="de-DE" sz="2000" b="1" i="1" dirty="0" err="1">
                <a:latin typeface="Times New Roman" panose="02020603050405020304" pitchFamily="18" charset="0"/>
                <a:ea typeface="Times New Roman" panose="02020603050405020304" pitchFamily="18" charset="0"/>
              </a:rPr>
              <a:t>gözlemler</a:t>
            </a:r>
            <a:r>
              <a:rPr lang="de-DE" sz="2000" b="1" dirty="0">
                <a:latin typeface="Times New Roman" panose="02020603050405020304" pitchFamily="18" charset="0"/>
                <a:ea typeface="Times New Roman" panose="02020603050405020304" pitchFamily="18" charset="0"/>
              </a:rPr>
              <a:t> : </a:t>
            </a:r>
            <a:r>
              <a:rPr lang="de-DE" sz="2000" dirty="0" err="1">
                <a:latin typeface="Times New Roman" panose="02020603050405020304" pitchFamily="18" charset="0"/>
                <a:ea typeface="Times New Roman" panose="02020603050405020304" pitchFamily="18" charset="0"/>
              </a:rPr>
              <a:t>Başka</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amaçlarla</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toplanmış</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verilerin</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yeniden</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incelenmesi</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ve</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elde</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edilen</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verilerden</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özel</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amaçlar</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için</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yararlanılmasıdır</a:t>
            </a:r>
            <a:r>
              <a:rPr lang="de-DE" sz="2000" dirty="0">
                <a:latin typeface="Times New Roman" panose="02020603050405020304" pitchFamily="18" charset="0"/>
                <a:ea typeface="Times New Roman" panose="02020603050405020304" pitchFamily="18" charset="0"/>
              </a:rPr>
              <a:t>.</a:t>
            </a:r>
            <a:endParaRPr lang="tr-TR" sz="2000" dirty="0">
              <a:latin typeface="Times New Roman" panose="02020603050405020304" pitchFamily="18" charset="0"/>
              <a:ea typeface="Times New Roman" panose="02020603050405020304" pitchFamily="18" charset="0"/>
            </a:endParaRPr>
          </a:p>
          <a:p>
            <a:pPr algn="just">
              <a:lnSpc>
                <a:spcPct val="150000"/>
              </a:lnSpc>
              <a:spcAft>
                <a:spcPts val="0"/>
              </a:spcAft>
            </a:pPr>
            <a:r>
              <a:rPr lang="de-DE" sz="24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2. </a:t>
            </a:r>
            <a:r>
              <a:rPr lang="de-DE" sz="2400" b="1" i="1" dirty="0" err="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Anketler</a:t>
            </a:r>
            <a:r>
              <a:rPr lang="de-DE" sz="2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a:t>
            </a:r>
            <a:r>
              <a:rPr lang="de-DE" sz="2000" dirty="0" err="1">
                <a:latin typeface="Times New Roman" panose="02020603050405020304" pitchFamily="18" charset="0"/>
                <a:ea typeface="Times New Roman" panose="02020603050405020304" pitchFamily="18" charset="0"/>
              </a:rPr>
              <a:t>Toplumdaki</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birimler</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hakkında</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sınırlı</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değişkene</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ilişkin</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veriler</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elde</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etmek</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amacıyla</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doğrudan</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birimin</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kendisinden</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ya</a:t>
            </a:r>
            <a:r>
              <a:rPr lang="de-DE" sz="2000" dirty="0">
                <a:latin typeface="Times New Roman" panose="02020603050405020304" pitchFamily="18" charset="0"/>
                <a:ea typeface="Times New Roman" panose="02020603050405020304" pitchFamily="18" charset="0"/>
              </a:rPr>
              <a:t> da </a:t>
            </a:r>
            <a:r>
              <a:rPr lang="de-DE" sz="2000" dirty="0" err="1">
                <a:latin typeface="Times New Roman" panose="02020603050405020304" pitchFamily="18" charset="0"/>
                <a:ea typeface="Times New Roman" panose="02020603050405020304" pitchFamily="18" charset="0"/>
              </a:rPr>
              <a:t>uzman</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kişilerin</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incelemesi</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ile</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veri</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toplama</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yöntemidir</a:t>
            </a:r>
            <a:r>
              <a:rPr lang="de-DE" sz="2000" dirty="0">
                <a:latin typeface="Times New Roman" panose="02020603050405020304" pitchFamily="18" charset="0"/>
                <a:ea typeface="Times New Roman" panose="02020603050405020304" pitchFamily="18" charset="0"/>
              </a:rPr>
              <a:t>.</a:t>
            </a:r>
            <a:endParaRPr lang="tr-TR" sz="2000" dirty="0">
              <a:latin typeface="Times New Roman" panose="02020603050405020304" pitchFamily="18" charset="0"/>
              <a:ea typeface="Times New Roman" panose="02020603050405020304" pitchFamily="18" charset="0"/>
            </a:endParaRPr>
          </a:p>
          <a:p>
            <a:pPr algn="just">
              <a:lnSpc>
                <a:spcPct val="150000"/>
              </a:lnSpc>
              <a:spcAft>
                <a:spcPts val="0"/>
              </a:spcAft>
            </a:pPr>
            <a:r>
              <a:rPr lang="de-DE" sz="2000" dirty="0">
                <a:latin typeface="Times New Roman" panose="02020603050405020304" pitchFamily="18" charset="0"/>
                <a:ea typeface="Times New Roman" panose="02020603050405020304" pitchFamily="18" charset="0"/>
              </a:rPr>
              <a:t>Anket, </a:t>
            </a:r>
            <a:r>
              <a:rPr lang="de-DE" sz="2000" dirty="0" err="1">
                <a:latin typeface="Times New Roman" panose="02020603050405020304" pitchFamily="18" charset="0"/>
                <a:ea typeface="Times New Roman" panose="02020603050405020304" pitchFamily="18" charset="0"/>
              </a:rPr>
              <a:t>kişilerden</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çeşitli</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konularda</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planlı</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ve</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standart</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biçimde</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bilgi</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almak</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için</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geliştirilmiş</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özellikle</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epidemiyoloji</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ve</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sosyolojik</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araştırmalarda</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sıklıkla</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kullanılan</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bir</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yöntemdir</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Günlük</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hayatta</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sağlık</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personelinin</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hastasına</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bir</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avukatın</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müşterisine</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sorunları</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ile</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ilgili</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sorular</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sorarak</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bilgi</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toplaması</a:t>
            </a:r>
            <a:r>
              <a:rPr lang="de-DE" sz="2000" dirty="0">
                <a:latin typeface="Times New Roman" panose="02020603050405020304" pitchFamily="18" charset="0"/>
                <a:ea typeface="Times New Roman" panose="02020603050405020304" pitchFamily="18" charset="0"/>
              </a:rPr>
              <a:t> da </a:t>
            </a:r>
            <a:r>
              <a:rPr lang="de-DE" sz="2000" dirty="0" err="1">
                <a:latin typeface="Times New Roman" panose="02020603050405020304" pitchFamily="18" charset="0"/>
                <a:ea typeface="Times New Roman" panose="02020603050405020304" pitchFamily="18" charset="0"/>
              </a:rPr>
              <a:t>bir</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tür</a:t>
            </a:r>
            <a:r>
              <a:rPr lang="de-DE" sz="2000" dirty="0">
                <a:latin typeface="Times New Roman" panose="02020603050405020304" pitchFamily="18" charset="0"/>
                <a:ea typeface="Times New Roman" panose="02020603050405020304" pitchFamily="18" charset="0"/>
              </a:rPr>
              <a:t> </a:t>
            </a:r>
            <a:r>
              <a:rPr lang="de-DE" sz="2000" dirty="0" err="1">
                <a:latin typeface="Times New Roman" panose="02020603050405020304" pitchFamily="18" charset="0"/>
                <a:ea typeface="Times New Roman" panose="02020603050405020304" pitchFamily="18" charset="0"/>
              </a:rPr>
              <a:t>ankettir</a:t>
            </a:r>
            <a:r>
              <a:rPr lang="de-DE" sz="2000" dirty="0">
                <a:latin typeface="Times New Roman" panose="02020603050405020304" pitchFamily="18" charset="0"/>
                <a:ea typeface="Times New Roman" panose="02020603050405020304" pitchFamily="18" charset="0"/>
              </a:rPr>
              <a:t>. </a:t>
            </a:r>
            <a:endParaRPr lang="tr-TR"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96045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a:t>araştırma</a:t>
            </a:r>
            <a:endParaRPr lang="tr-TR" sz="4000" b="1" dirty="0"/>
          </a:p>
        </p:txBody>
      </p:sp>
      <p:sp>
        <p:nvSpPr>
          <p:cNvPr id="4" name="Dikdörtgen 3"/>
          <p:cNvSpPr/>
          <p:nvPr/>
        </p:nvSpPr>
        <p:spPr>
          <a:xfrm>
            <a:off x="742950" y="2214694"/>
            <a:ext cx="10706100" cy="3539430"/>
          </a:xfrm>
          <a:prstGeom prst="rect">
            <a:avLst/>
          </a:prstGeom>
        </p:spPr>
        <p:txBody>
          <a:bodyPr wrap="square">
            <a:spAutoFit/>
          </a:bodyPr>
          <a:lstStyle/>
          <a:p>
            <a:pPr algn="just"/>
            <a:r>
              <a:rPr lang="tr-TR" sz="3200" dirty="0">
                <a:latin typeface="Times New Roman" panose="02020603050405020304" pitchFamily="18" charset="0"/>
                <a:ea typeface="Times New Roman" panose="02020603050405020304" pitchFamily="18" charset="0"/>
              </a:rPr>
              <a:t>Araştırma temelde bir arama, öğrenme, bilinmeyeni bilinir yapma sürecidir. Bu sürecin hem zihinsel (yöntem), hem de fiziksel (eylemsel yürütme) yönü vardır. Araştırma, problemlere güvenilir çözümler aramak amacıyla, planlı ve sistemli olarak, verilerin toplanması, çözümlenmesi (analizi), yorumlanarak değerlendirilmesi ve rapor edilmesi süreci olarak da tanımlanabilir.</a:t>
            </a:r>
            <a:endParaRPr lang="tr-TR" sz="4400" dirty="0"/>
          </a:p>
        </p:txBody>
      </p:sp>
    </p:spTree>
    <p:extLst>
      <p:ext uri="{BB962C8B-B14F-4D97-AF65-F5344CB8AC3E}">
        <p14:creationId xmlns:p14="http://schemas.microsoft.com/office/powerpoint/2010/main" val="979913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3775" y="618517"/>
            <a:ext cx="10364451" cy="1057883"/>
          </a:xfrm>
        </p:spPr>
        <p:txBody>
          <a:bodyPr>
            <a:normAutofit/>
          </a:bodyPr>
          <a:lstStyle/>
          <a:p>
            <a:pPr>
              <a:lnSpc>
                <a:spcPct val="150000"/>
              </a:lnSpc>
              <a:spcAft>
                <a:spcPts val="0"/>
              </a:spcAft>
            </a:pPr>
            <a:r>
              <a:rPr lang="tr-TR" sz="3100" b="1" dirty="0">
                <a:latin typeface="Times New Roman" panose="02020603050405020304" pitchFamily="18" charset="0"/>
              </a:rPr>
              <a:t>Araştırmaların Temel özellikleri</a:t>
            </a:r>
            <a:endParaRPr lang="tr-TR" dirty="0"/>
          </a:p>
        </p:txBody>
      </p:sp>
      <p:sp>
        <p:nvSpPr>
          <p:cNvPr id="4" name="Dikdörtgen 3"/>
          <p:cNvSpPr/>
          <p:nvPr/>
        </p:nvSpPr>
        <p:spPr>
          <a:xfrm>
            <a:off x="800100" y="1997839"/>
            <a:ext cx="10629900" cy="4708981"/>
          </a:xfrm>
          <a:prstGeom prst="rect">
            <a:avLst/>
          </a:prstGeom>
        </p:spPr>
        <p:txBody>
          <a:bodyPr wrap="square">
            <a:spAutoFit/>
          </a:bodyPr>
          <a:lstStyle/>
          <a:p>
            <a:pPr marL="342900" lvl="0" indent="-342900" algn="just">
              <a:lnSpc>
                <a:spcPct val="150000"/>
              </a:lnSpc>
              <a:spcAft>
                <a:spcPts val="0"/>
              </a:spcAft>
              <a:buFont typeface="+mj-lt"/>
              <a:buAutoNum type="arabicPeriod"/>
              <a:tabLst>
                <a:tab pos="457200" algn="l"/>
              </a:tabLst>
            </a:pPr>
            <a:r>
              <a:rPr lang="tr-TR" sz="2000" dirty="0">
                <a:latin typeface="Times New Roman" panose="02020603050405020304" pitchFamily="18" charset="0"/>
                <a:ea typeface="Times New Roman" panose="02020603050405020304" pitchFamily="18" charset="0"/>
              </a:rPr>
              <a:t>Araştırma kaynaklarda bulunmayan yeni bilgiler toplar. Bilinmeyenler bir durumun, konunun aydınlatılmasından kuram geliştirmeye kadar çıkabilir.</a:t>
            </a:r>
          </a:p>
          <a:p>
            <a:pPr marL="342900" lvl="0" indent="-342900" algn="just">
              <a:lnSpc>
                <a:spcPct val="150000"/>
              </a:lnSpc>
              <a:spcAft>
                <a:spcPts val="0"/>
              </a:spcAft>
              <a:buFont typeface="+mj-lt"/>
              <a:buAutoNum type="arabicPeriod"/>
              <a:tabLst>
                <a:tab pos="457200" algn="l"/>
              </a:tabLst>
            </a:pPr>
            <a:r>
              <a:rPr lang="tr-TR" sz="2000" dirty="0">
                <a:latin typeface="Times New Roman" panose="02020603050405020304" pitchFamily="18" charset="0"/>
                <a:ea typeface="Times New Roman" panose="02020603050405020304" pitchFamily="18" charset="0"/>
              </a:rPr>
              <a:t>Problem çözmeye yönelik bir süreçtir.</a:t>
            </a:r>
          </a:p>
          <a:p>
            <a:pPr marL="342900" lvl="0" indent="-342900" algn="just">
              <a:lnSpc>
                <a:spcPct val="150000"/>
              </a:lnSpc>
              <a:spcAft>
                <a:spcPts val="0"/>
              </a:spcAft>
              <a:buFont typeface="+mj-lt"/>
              <a:buAutoNum type="arabicPeriod"/>
              <a:tabLst>
                <a:tab pos="457200" algn="l"/>
              </a:tabLst>
            </a:pPr>
            <a:r>
              <a:rPr lang="tr-TR" sz="2000" dirty="0">
                <a:latin typeface="Times New Roman" panose="02020603050405020304" pitchFamily="18" charset="0"/>
                <a:ea typeface="Times New Roman" panose="02020603050405020304" pitchFamily="18" charset="0"/>
              </a:rPr>
              <a:t>Bir uzmanlık işidir. Yöntem ve tekniklerini bilmek gerekir.</a:t>
            </a:r>
          </a:p>
          <a:p>
            <a:pPr marL="342900" lvl="0" indent="-342900" algn="just">
              <a:lnSpc>
                <a:spcPct val="150000"/>
              </a:lnSpc>
              <a:spcAft>
                <a:spcPts val="0"/>
              </a:spcAft>
              <a:buFont typeface="+mj-lt"/>
              <a:buAutoNum type="arabicPeriod"/>
              <a:tabLst>
                <a:tab pos="457200" algn="l"/>
              </a:tabLst>
            </a:pPr>
            <a:r>
              <a:rPr lang="tr-TR" sz="2000" dirty="0">
                <a:latin typeface="Times New Roman" panose="02020603050405020304" pitchFamily="18" charset="0"/>
                <a:ea typeface="Times New Roman" panose="02020603050405020304" pitchFamily="18" charset="0"/>
              </a:rPr>
              <a:t>Araştırma sonucunda eleştirilen karşısında, dayanıklı bir sonuca varma amaçlanır.</a:t>
            </a:r>
          </a:p>
          <a:p>
            <a:pPr marL="342900" lvl="0" indent="-342900" algn="just">
              <a:lnSpc>
                <a:spcPct val="150000"/>
              </a:lnSpc>
              <a:spcAft>
                <a:spcPts val="0"/>
              </a:spcAft>
              <a:buFont typeface="+mj-lt"/>
              <a:buAutoNum type="arabicPeriod"/>
              <a:tabLst>
                <a:tab pos="457200" algn="l"/>
              </a:tabLst>
            </a:pPr>
            <a:r>
              <a:rPr lang="tr-TR" sz="2000" dirty="0">
                <a:latin typeface="Times New Roman" panose="02020603050405020304" pitchFamily="18" charset="0"/>
                <a:ea typeface="Times New Roman" panose="02020603050405020304" pitchFamily="18" charset="0"/>
              </a:rPr>
              <a:t>Sayılarla ifade edilebilen bilgiler toplamı sonuçların sayılarla ifadesine çalışılır.</a:t>
            </a:r>
          </a:p>
          <a:p>
            <a:pPr marL="342900" lvl="0" indent="-342900" algn="just">
              <a:lnSpc>
                <a:spcPct val="150000"/>
              </a:lnSpc>
              <a:spcAft>
                <a:spcPts val="0"/>
              </a:spcAft>
              <a:buFont typeface="+mj-lt"/>
              <a:buAutoNum type="arabicPeriod"/>
              <a:tabLst>
                <a:tab pos="457200" algn="l"/>
              </a:tabLst>
            </a:pPr>
            <a:r>
              <a:rPr lang="tr-TR" sz="2000" dirty="0">
                <a:latin typeface="Times New Roman" panose="02020603050405020304" pitchFamily="18" charset="0"/>
                <a:ea typeface="Times New Roman" panose="02020603050405020304" pitchFamily="18" charset="0"/>
              </a:rPr>
              <a:t>Kişisel konular veya beğenilenleri değil, gerçekleri belirtir.</a:t>
            </a:r>
          </a:p>
          <a:p>
            <a:pPr marL="342900" lvl="0" indent="-342900" algn="just">
              <a:lnSpc>
                <a:spcPct val="150000"/>
              </a:lnSpc>
              <a:spcAft>
                <a:spcPts val="0"/>
              </a:spcAft>
              <a:buFont typeface="+mj-lt"/>
              <a:buAutoNum type="arabicPeriod"/>
              <a:tabLst>
                <a:tab pos="457200" algn="l"/>
              </a:tabLst>
            </a:pPr>
            <a:r>
              <a:rPr lang="tr-TR" sz="2000" dirty="0">
                <a:latin typeface="Times New Roman" panose="02020603050405020304" pitchFamily="18" charset="0"/>
                <a:ea typeface="Times New Roman" panose="02020603050405020304" pitchFamily="18" charset="0"/>
              </a:rPr>
              <a:t>Araştırma yorumsuz olmaz. Toplanan veriler yorumlanmadan probleme çözüm gelmez. Yorum </a:t>
            </a:r>
            <a:r>
              <a:rPr lang="tr-TR" sz="2000" dirty="0" err="1">
                <a:latin typeface="Times New Roman" panose="02020603050405020304" pitchFamily="18" charset="0"/>
                <a:ea typeface="Times New Roman" panose="02020603050405020304" pitchFamily="18" charset="0"/>
              </a:rPr>
              <a:t>subjektiftir</a:t>
            </a:r>
            <a:r>
              <a:rPr lang="tr-TR" sz="2000" dirty="0">
                <a:latin typeface="Times New Roman" panose="02020603050405020304" pitchFamily="18" charset="0"/>
                <a:ea typeface="Times New Roman" panose="02020603050405020304" pitchFamily="18" charset="0"/>
              </a:rPr>
              <a:t>, ama bilime ters düşmemelidir.</a:t>
            </a:r>
          </a:p>
          <a:p>
            <a:pPr marL="342900" lvl="0" indent="-342900" algn="just">
              <a:lnSpc>
                <a:spcPct val="150000"/>
              </a:lnSpc>
              <a:spcAft>
                <a:spcPts val="0"/>
              </a:spcAft>
              <a:buFont typeface="+mj-lt"/>
              <a:buAutoNum type="arabicPeriod"/>
              <a:tabLst>
                <a:tab pos="457200" algn="l"/>
              </a:tabLst>
            </a:pPr>
            <a:r>
              <a:rPr lang="tr-TR" sz="2000" dirty="0">
                <a:latin typeface="Times New Roman" panose="02020603050405020304" pitchFamily="18" charset="0"/>
                <a:ea typeface="Times New Roman" panose="02020603050405020304" pitchFamily="18" charset="0"/>
              </a:rPr>
              <a:t>Araştırma tekrarlanabilir özellikte olmalıdır.</a:t>
            </a:r>
            <a:endParaRPr lang="tr-TR"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13920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3775" y="618517"/>
            <a:ext cx="10364451" cy="702283"/>
          </a:xfrm>
        </p:spPr>
        <p:txBody>
          <a:bodyPr/>
          <a:lstStyle/>
          <a:p>
            <a:r>
              <a:rPr lang="tr-TR" b="1" dirty="0"/>
              <a:t>Araştırma türleri</a:t>
            </a:r>
          </a:p>
        </p:txBody>
      </p:sp>
      <p:sp>
        <p:nvSpPr>
          <p:cNvPr id="4" name="Dikdörtgen 3"/>
          <p:cNvSpPr/>
          <p:nvPr/>
        </p:nvSpPr>
        <p:spPr>
          <a:xfrm>
            <a:off x="1053475" y="1350658"/>
            <a:ext cx="10516225" cy="2862322"/>
          </a:xfrm>
          <a:prstGeom prst="rect">
            <a:avLst/>
          </a:prstGeom>
        </p:spPr>
        <p:txBody>
          <a:bodyPr wrap="square">
            <a:spAutoFit/>
          </a:bodyPr>
          <a:lstStyle/>
          <a:p>
            <a:pPr algn="just">
              <a:lnSpc>
                <a:spcPct val="150000"/>
              </a:lnSpc>
              <a:spcAft>
                <a:spcPts val="0"/>
              </a:spcAft>
            </a:pPr>
            <a:r>
              <a:rPr lang="de-DE" sz="2400" dirty="0" err="1">
                <a:latin typeface="Times New Roman" panose="02020603050405020304" pitchFamily="18" charset="0"/>
                <a:ea typeface="Times New Roman" panose="02020603050405020304" pitchFamily="18" charset="0"/>
              </a:rPr>
              <a:t>Araştırma</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çevremizdeki</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sorunların</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çözülmesi</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için</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güvenilir</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doğruluk</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derecesi</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yüksek</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veriler</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toplamak</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ve</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geçerli</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çözümlere</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ulaşmak</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için</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yapılan</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planlı</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ve</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sistemli</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çalışmalardır</a:t>
            </a:r>
            <a:r>
              <a:rPr lang="de-DE" sz="2400" dirty="0">
                <a:latin typeface="Times New Roman" panose="02020603050405020304" pitchFamily="18" charset="0"/>
                <a:ea typeface="Times New Roman" panose="02020603050405020304" pitchFamily="18" charset="0"/>
              </a:rPr>
              <a:t>. </a:t>
            </a:r>
            <a:endParaRPr lang="tr-TR" sz="2400" dirty="0">
              <a:latin typeface="Times New Roman" panose="02020603050405020304" pitchFamily="18" charset="0"/>
              <a:ea typeface="Times New Roman" panose="02020603050405020304" pitchFamily="18" charset="0"/>
            </a:endParaRPr>
          </a:p>
          <a:p>
            <a:pPr algn="just">
              <a:lnSpc>
                <a:spcPct val="150000"/>
              </a:lnSpc>
              <a:spcAft>
                <a:spcPts val="0"/>
              </a:spcAft>
            </a:pPr>
            <a:r>
              <a:rPr lang="de-DE" sz="2400" dirty="0" err="1">
                <a:latin typeface="Times New Roman" panose="02020603050405020304" pitchFamily="18" charset="0"/>
                <a:ea typeface="Times New Roman" panose="02020603050405020304" pitchFamily="18" charset="0"/>
              </a:rPr>
              <a:t>Araştırmalar</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yapıldıkları</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amaca</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veri</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toplama</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zamanına</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kapsanan</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birim</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sayısına</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uygulama</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ve</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uygulanış</a:t>
            </a:r>
            <a:r>
              <a:rPr lang="de-DE" sz="2400" i="1"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biçimine</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ilişkin</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olarak</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farklı</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biçimlerde</a:t>
            </a:r>
            <a:r>
              <a:rPr lang="de-DE" sz="2400" dirty="0">
                <a:latin typeface="Times New Roman" panose="02020603050405020304" pitchFamily="18" charset="0"/>
                <a:ea typeface="Times New Roman" panose="02020603050405020304" pitchFamily="18" charset="0"/>
              </a:rPr>
              <a:t> </a:t>
            </a:r>
            <a:r>
              <a:rPr lang="de-DE" sz="2400" dirty="0" err="1">
                <a:latin typeface="Times New Roman" panose="02020603050405020304" pitchFamily="18" charset="0"/>
                <a:ea typeface="Times New Roman" panose="02020603050405020304" pitchFamily="18" charset="0"/>
              </a:rPr>
              <a:t>sınıflandırılır</a:t>
            </a:r>
            <a:r>
              <a:rPr lang="tr-TR" sz="2400" dirty="0">
                <a:latin typeface="Times New Roman" panose="02020603050405020304" pitchFamily="18" charset="0"/>
                <a:ea typeface="Times New Roman" panose="02020603050405020304" pitchFamily="18" charset="0"/>
              </a:rPr>
              <a:t>.</a:t>
            </a:r>
            <a:endParaRPr lang="tr-T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88547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81100" y="490835"/>
            <a:ext cx="4191000" cy="1338828"/>
          </a:xfrm>
          <a:prstGeom prst="rect">
            <a:avLst/>
          </a:prstGeom>
          <a:noFill/>
        </p:spPr>
        <p:txBody>
          <a:bodyPr wrap="square">
            <a:spAutoFit/>
          </a:bodyPr>
          <a:lstStyle/>
          <a:p>
            <a:pPr>
              <a:lnSpc>
                <a:spcPct val="150000"/>
              </a:lnSpc>
              <a:spcAft>
                <a:spcPts val="0"/>
              </a:spcAft>
            </a:pPr>
            <a:r>
              <a:rPr lang="de-DE" b="1" dirty="0">
                <a:latin typeface="Times New Roman" panose="02020603050405020304" pitchFamily="18" charset="0"/>
                <a:ea typeface="Times New Roman" panose="02020603050405020304" pitchFamily="18" charset="0"/>
              </a:rPr>
              <a:t>1. </a:t>
            </a:r>
            <a:r>
              <a:rPr lang="de-DE" b="1" dirty="0" err="1">
                <a:latin typeface="Times New Roman" panose="02020603050405020304" pitchFamily="18" charset="0"/>
                <a:ea typeface="Times New Roman" panose="02020603050405020304" pitchFamily="18" charset="0"/>
              </a:rPr>
              <a:t>Yapılış</a:t>
            </a:r>
            <a:r>
              <a:rPr lang="de-DE" b="1" dirty="0">
                <a:latin typeface="Times New Roman" panose="02020603050405020304" pitchFamily="18" charset="0"/>
                <a:ea typeface="Times New Roman" panose="02020603050405020304" pitchFamily="18" charset="0"/>
              </a:rPr>
              <a:t> </a:t>
            </a:r>
            <a:r>
              <a:rPr lang="de-DE" b="1" dirty="0" err="1">
                <a:latin typeface="Times New Roman" panose="02020603050405020304" pitchFamily="18" charset="0"/>
                <a:ea typeface="Times New Roman" panose="02020603050405020304" pitchFamily="18" charset="0"/>
              </a:rPr>
              <a:t>Amacına</a:t>
            </a:r>
            <a:r>
              <a:rPr lang="de-DE" b="1" dirty="0">
                <a:latin typeface="Times New Roman" panose="02020603050405020304" pitchFamily="18" charset="0"/>
                <a:ea typeface="Times New Roman" panose="02020603050405020304" pitchFamily="18" charset="0"/>
              </a:rPr>
              <a:t> Göre </a:t>
            </a:r>
            <a:r>
              <a:rPr lang="de-DE" b="1" dirty="0" err="1">
                <a:latin typeface="Times New Roman" panose="02020603050405020304" pitchFamily="18" charset="0"/>
                <a:ea typeface="Times New Roman" panose="02020603050405020304" pitchFamily="18" charset="0"/>
              </a:rPr>
              <a:t>Sınıflandırma</a:t>
            </a:r>
            <a:r>
              <a:rPr lang="de-DE" dirty="0">
                <a:latin typeface="Times New Roman" panose="02020603050405020304" pitchFamily="18" charset="0"/>
                <a:ea typeface="Times New Roman" panose="02020603050405020304" pitchFamily="18" charset="0"/>
              </a:rPr>
              <a:t>;</a:t>
            </a:r>
            <a:endParaRPr lang="tr-TR" dirty="0">
              <a:latin typeface="Times New Roman" panose="02020603050405020304" pitchFamily="18" charset="0"/>
              <a:ea typeface="Times New Roman" panose="02020603050405020304" pitchFamily="18" charset="0"/>
            </a:endParaRPr>
          </a:p>
          <a:p>
            <a:pPr>
              <a:lnSpc>
                <a:spcPct val="150000"/>
              </a:lnSpc>
              <a:spcAft>
                <a:spcPts val="0"/>
              </a:spcAft>
            </a:pPr>
            <a:r>
              <a:rPr lang="de-DE" dirty="0">
                <a:latin typeface="Times New Roman" panose="02020603050405020304" pitchFamily="18" charset="0"/>
                <a:ea typeface="Times New Roman" panose="02020603050405020304" pitchFamily="18" charset="0"/>
              </a:rPr>
              <a:t>a- Temel </a:t>
            </a:r>
            <a:r>
              <a:rPr lang="de-DE" dirty="0" err="1">
                <a:latin typeface="Times New Roman" panose="02020603050405020304" pitchFamily="18" charset="0"/>
                <a:ea typeface="Times New Roman" panose="02020603050405020304" pitchFamily="18" charset="0"/>
              </a:rPr>
              <a:t>Araştırma</a:t>
            </a:r>
            <a:endParaRPr lang="tr-TR" dirty="0">
              <a:latin typeface="Times New Roman" panose="02020603050405020304" pitchFamily="18" charset="0"/>
              <a:ea typeface="Times New Roman" panose="02020603050405020304" pitchFamily="18" charset="0"/>
            </a:endParaRPr>
          </a:p>
          <a:p>
            <a:pPr>
              <a:lnSpc>
                <a:spcPct val="150000"/>
              </a:lnSpc>
              <a:spcAft>
                <a:spcPts val="0"/>
              </a:spcAft>
            </a:pPr>
            <a:r>
              <a:rPr lang="de-DE" dirty="0">
                <a:latin typeface="Times New Roman" panose="02020603050405020304" pitchFamily="18" charset="0"/>
                <a:ea typeface="Times New Roman" panose="02020603050405020304" pitchFamily="18" charset="0"/>
              </a:rPr>
              <a:t>b- </a:t>
            </a:r>
            <a:r>
              <a:rPr lang="de-DE" dirty="0" err="1">
                <a:latin typeface="Times New Roman" panose="02020603050405020304" pitchFamily="18" charset="0"/>
                <a:ea typeface="Times New Roman" panose="02020603050405020304" pitchFamily="18" charset="0"/>
              </a:rPr>
              <a:t>Uygulamalı</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Araştırma</a:t>
            </a:r>
            <a:endParaRPr lang="tr-TR" dirty="0">
              <a:effectLst/>
              <a:latin typeface="Times New Roman" panose="02020603050405020304" pitchFamily="18" charset="0"/>
              <a:ea typeface="Times New Roman" panose="02020603050405020304" pitchFamily="18" charset="0"/>
            </a:endParaRPr>
          </a:p>
        </p:txBody>
      </p:sp>
      <p:sp>
        <p:nvSpPr>
          <p:cNvPr id="5" name="Dikdörtgen 4"/>
          <p:cNvSpPr/>
          <p:nvPr/>
        </p:nvSpPr>
        <p:spPr>
          <a:xfrm>
            <a:off x="1181100" y="1927136"/>
            <a:ext cx="4800600" cy="2169825"/>
          </a:xfrm>
          <a:prstGeom prst="rect">
            <a:avLst/>
          </a:prstGeom>
          <a:noFill/>
        </p:spPr>
        <p:txBody>
          <a:bodyPr wrap="square">
            <a:spAutoFit/>
          </a:bodyPr>
          <a:lstStyle/>
          <a:p>
            <a:pPr algn="just">
              <a:lnSpc>
                <a:spcPct val="150000"/>
              </a:lnSpc>
              <a:spcAft>
                <a:spcPts val="0"/>
              </a:spcAft>
            </a:pPr>
            <a:r>
              <a:rPr lang="tr-TR" b="1" dirty="0">
                <a:latin typeface="Times New Roman" panose="02020603050405020304" pitchFamily="18" charset="0"/>
                <a:ea typeface="Times New Roman" panose="02020603050405020304" pitchFamily="18" charset="0"/>
              </a:rPr>
              <a:t>2. Toplanan Verilerden Yararlanma Amacına Göre Sınıflandırma;</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	a- </a:t>
            </a:r>
            <a:r>
              <a:rPr lang="tr-TR" dirty="0" err="1">
                <a:latin typeface="Times New Roman" panose="02020603050405020304" pitchFamily="18" charset="0"/>
                <a:ea typeface="Times New Roman" panose="02020603050405020304" pitchFamily="18" charset="0"/>
              </a:rPr>
              <a:t>Tanıtsal</a:t>
            </a:r>
            <a:r>
              <a:rPr lang="tr-TR" dirty="0">
                <a:latin typeface="Times New Roman" panose="02020603050405020304" pitchFamily="18" charset="0"/>
                <a:ea typeface="Times New Roman" panose="02020603050405020304" pitchFamily="18" charset="0"/>
              </a:rPr>
              <a:t> Araştırma</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	b- Kaynak Tarama (</a:t>
            </a:r>
            <a:r>
              <a:rPr lang="tr-TR" dirty="0" err="1">
                <a:latin typeface="Times New Roman" panose="02020603050405020304" pitchFamily="18" charset="0"/>
                <a:ea typeface="Times New Roman" panose="02020603050405020304" pitchFamily="18" charset="0"/>
              </a:rPr>
              <a:t>Review</a:t>
            </a:r>
            <a:r>
              <a:rPr lang="tr-TR" dirty="0">
                <a:latin typeface="Times New Roman" panose="02020603050405020304" pitchFamily="18" charset="0"/>
                <a:ea typeface="Times New Roman" panose="02020603050405020304" pitchFamily="18" charset="0"/>
              </a:rPr>
              <a:t>) Araştırmaları</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	c- Analitik Araştırmalar</a:t>
            </a:r>
            <a:endParaRPr lang="tr-TR" dirty="0">
              <a:effectLst/>
              <a:latin typeface="Times New Roman" panose="02020603050405020304" pitchFamily="18" charset="0"/>
              <a:ea typeface="Times New Roman" panose="02020603050405020304" pitchFamily="18" charset="0"/>
            </a:endParaRPr>
          </a:p>
        </p:txBody>
      </p:sp>
      <p:sp>
        <p:nvSpPr>
          <p:cNvPr id="6" name="Dikdörtgen 5"/>
          <p:cNvSpPr/>
          <p:nvPr/>
        </p:nvSpPr>
        <p:spPr>
          <a:xfrm>
            <a:off x="1181100" y="4096961"/>
            <a:ext cx="6096000" cy="2169825"/>
          </a:xfrm>
          <a:prstGeom prst="rect">
            <a:avLst/>
          </a:prstGeom>
          <a:noFill/>
        </p:spPr>
        <p:txBody>
          <a:bodyPr>
            <a:spAutoFit/>
          </a:bodyPr>
          <a:lstStyle/>
          <a:p>
            <a:pPr algn="just">
              <a:lnSpc>
                <a:spcPct val="150000"/>
              </a:lnSpc>
              <a:spcAft>
                <a:spcPts val="0"/>
              </a:spcAft>
            </a:pPr>
            <a:r>
              <a:rPr lang="tr-TR" b="1" dirty="0">
                <a:latin typeface="Times New Roman" panose="02020603050405020304" pitchFamily="18" charset="0"/>
                <a:ea typeface="Times New Roman" panose="02020603050405020304" pitchFamily="18" charset="0"/>
              </a:rPr>
              <a:t>3. Verilerin Toplandığı Zamana Göre Sınıflandırma;</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	a- Geriye Dönük (</a:t>
            </a:r>
            <a:r>
              <a:rPr lang="tr-TR" dirty="0" err="1">
                <a:latin typeface="Times New Roman" panose="02020603050405020304" pitchFamily="18" charset="0"/>
                <a:ea typeface="Times New Roman" panose="02020603050405020304" pitchFamily="18" charset="0"/>
              </a:rPr>
              <a:t>Retrospectif</a:t>
            </a:r>
            <a:r>
              <a:rPr lang="tr-TR" dirty="0">
                <a:latin typeface="Times New Roman" panose="02020603050405020304" pitchFamily="18" charset="0"/>
                <a:ea typeface="Times New Roman" panose="02020603050405020304" pitchFamily="18" charset="0"/>
              </a:rPr>
              <a:t>) Araştırma</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	b- İleriye Yönelik (</a:t>
            </a:r>
            <a:r>
              <a:rPr lang="tr-TR" dirty="0" err="1">
                <a:latin typeface="Times New Roman" panose="02020603050405020304" pitchFamily="18" charset="0"/>
                <a:ea typeface="Times New Roman" panose="02020603050405020304" pitchFamily="18" charset="0"/>
              </a:rPr>
              <a:t>Prospectif</a:t>
            </a:r>
            <a:r>
              <a:rPr lang="tr-TR" dirty="0">
                <a:latin typeface="Times New Roman" panose="02020603050405020304" pitchFamily="18" charset="0"/>
                <a:ea typeface="Times New Roman" panose="02020603050405020304" pitchFamily="18" charset="0"/>
              </a:rPr>
              <a:t>) Araştırma</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	c- </a:t>
            </a:r>
            <a:r>
              <a:rPr lang="tr-TR" dirty="0" err="1">
                <a:latin typeface="Times New Roman" panose="02020603050405020304" pitchFamily="18" charset="0"/>
                <a:ea typeface="Times New Roman" panose="02020603050405020304" pitchFamily="18" charset="0"/>
              </a:rPr>
              <a:t>Kesitsel</a:t>
            </a:r>
            <a:r>
              <a:rPr lang="tr-TR" dirty="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Crossectional</a:t>
            </a:r>
            <a:r>
              <a:rPr lang="tr-TR" dirty="0">
                <a:latin typeface="Times New Roman" panose="02020603050405020304" pitchFamily="18" charset="0"/>
                <a:ea typeface="Times New Roman" panose="02020603050405020304" pitchFamily="18" charset="0"/>
              </a:rPr>
              <a:t>) Araştırma</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	d- İzleme (</a:t>
            </a:r>
            <a:r>
              <a:rPr lang="tr-TR" dirty="0" err="1">
                <a:latin typeface="Times New Roman" panose="02020603050405020304" pitchFamily="18" charset="0"/>
                <a:ea typeface="Times New Roman" panose="02020603050405020304" pitchFamily="18" charset="0"/>
              </a:rPr>
              <a:t>Follow-up</a:t>
            </a:r>
            <a:r>
              <a:rPr lang="tr-TR" dirty="0">
                <a:latin typeface="Times New Roman" panose="02020603050405020304" pitchFamily="18" charset="0"/>
                <a:ea typeface="Times New Roman" panose="02020603050405020304" pitchFamily="18" charset="0"/>
              </a:rPr>
              <a:t>) Araştırma</a:t>
            </a:r>
            <a:endParaRPr lang="tr-TR" dirty="0">
              <a:effectLst/>
              <a:latin typeface="Times New Roman" panose="02020603050405020304" pitchFamily="18" charset="0"/>
              <a:ea typeface="Times New Roman" panose="02020603050405020304" pitchFamily="18" charset="0"/>
            </a:endParaRPr>
          </a:p>
        </p:txBody>
      </p:sp>
      <p:sp>
        <p:nvSpPr>
          <p:cNvPr id="7" name="Dikdörtgen 6"/>
          <p:cNvSpPr/>
          <p:nvPr/>
        </p:nvSpPr>
        <p:spPr>
          <a:xfrm>
            <a:off x="6654800" y="569183"/>
            <a:ext cx="6096000" cy="1338828"/>
          </a:xfrm>
          <a:prstGeom prst="rect">
            <a:avLst/>
          </a:prstGeom>
          <a:noFill/>
        </p:spPr>
        <p:txBody>
          <a:bodyPr>
            <a:spAutoFit/>
          </a:bodyPr>
          <a:lstStyle/>
          <a:p>
            <a:pPr algn="just">
              <a:lnSpc>
                <a:spcPct val="150000"/>
              </a:lnSpc>
              <a:spcAft>
                <a:spcPts val="0"/>
              </a:spcAft>
            </a:pPr>
            <a:r>
              <a:rPr lang="tr-TR" b="1" dirty="0">
                <a:latin typeface="Times New Roman" panose="02020603050405020304" pitchFamily="18" charset="0"/>
                <a:ea typeface="Times New Roman" panose="02020603050405020304" pitchFamily="18" charset="0"/>
              </a:rPr>
              <a:t>4- Kapsadıkları Birim Sayısına Göre Sınıflandırma;</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	a- Tam Sayım (</a:t>
            </a:r>
            <a:r>
              <a:rPr lang="tr-TR" dirty="0" err="1">
                <a:latin typeface="Times New Roman" panose="02020603050405020304" pitchFamily="18" charset="0"/>
                <a:ea typeface="Times New Roman" panose="02020603050405020304" pitchFamily="18" charset="0"/>
              </a:rPr>
              <a:t>Sensus</a:t>
            </a:r>
            <a:r>
              <a:rPr lang="tr-TR" dirty="0">
                <a:latin typeface="Times New Roman" panose="02020603050405020304" pitchFamily="18" charset="0"/>
                <a:ea typeface="Times New Roman" panose="02020603050405020304" pitchFamily="18" charset="0"/>
              </a:rPr>
              <a:t>) Araştırma</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	b- Örnekleme Araştırması</a:t>
            </a:r>
            <a:endParaRPr lang="tr-TR" dirty="0">
              <a:effectLst/>
              <a:latin typeface="Times New Roman" panose="02020603050405020304" pitchFamily="18" charset="0"/>
              <a:ea typeface="Times New Roman" panose="02020603050405020304" pitchFamily="18" charset="0"/>
            </a:endParaRPr>
          </a:p>
        </p:txBody>
      </p:sp>
      <p:sp>
        <p:nvSpPr>
          <p:cNvPr id="8" name="Dikdörtgen 7"/>
          <p:cNvSpPr/>
          <p:nvPr/>
        </p:nvSpPr>
        <p:spPr>
          <a:xfrm>
            <a:off x="6654800" y="1927136"/>
            <a:ext cx="6096000" cy="1338828"/>
          </a:xfrm>
          <a:prstGeom prst="rect">
            <a:avLst/>
          </a:prstGeom>
          <a:noFill/>
        </p:spPr>
        <p:txBody>
          <a:bodyPr>
            <a:spAutoFit/>
          </a:bodyPr>
          <a:lstStyle/>
          <a:p>
            <a:pPr algn="just">
              <a:lnSpc>
                <a:spcPct val="150000"/>
              </a:lnSpc>
              <a:spcAft>
                <a:spcPts val="0"/>
              </a:spcAft>
            </a:pPr>
            <a:r>
              <a:rPr lang="tr-TR" b="1" dirty="0">
                <a:latin typeface="Times New Roman" panose="02020603050405020304" pitchFamily="18" charset="0"/>
                <a:ea typeface="Times New Roman" panose="02020603050405020304" pitchFamily="18" charset="0"/>
              </a:rPr>
              <a:t>5- Uygulama Yönünden Sınıflama;</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	a- Pilot Araştırma</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	b- Esas Araştırma</a:t>
            </a:r>
            <a:endParaRPr lang="tr-TR" dirty="0">
              <a:effectLst/>
              <a:latin typeface="Times New Roman" panose="02020603050405020304" pitchFamily="18" charset="0"/>
              <a:ea typeface="Times New Roman" panose="02020603050405020304" pitchFamily="18" charset="0"/>
            </a:endParaRPr>
          </a:p>
        </p:txBody>
      </p:sp>
      <p:sp>
        <p:nvSpPr>
          <p:cNvPr id="9" name="Dikdörtgen 8"/>
          <p:cNvSpPr/>
          <p:nvPr/>
        </p:nvSpPr>
        <p:spPr>
          <a:xfrm>
            <a:off x="6654800" y="3126348"/>
            <a:ext cx="6096000" cy="3416320"/>
          </a:xfrm>
          <a:prstGeom prst="rect">
            <a:avLst/>
          </a:prstGeom>
          <a:noFill/>
        </p:spPr>
        <p:txBody>
          <a:bodyPr>
            <a:spAutoFit/>
          </a:bodyPr>
          <a:lstStyle/>
          <a:p>
            <a:pPr algn="just">
              <a:lnSpc>
                <a:spcPct val="150000"/>
              </a:lnSpc>
              <a:spcAft>
                <a:spcPts val="0"/>
              </a:spcAft>
            </a:pPr>
            <a:r>
              <a:rPr lang="tr-TR" b="1" dirty="0">
                <a:latin typeface="Times New Roman" panose="02020603050405020304" pitchFamily="18" charset="0"/>
                <a:ea typeface="Times New Roman" panose="02020603050405020304" pitchFamily="18" charset="0"/>
              </a:rPr>
              <a:t>6- Uygulama Yerine Göre Sınıflama;</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	a- Klinik Araştırmalar (</a:t>
            </a:r>
            <a:r>
              <a:rPr lang="tr-TR" dirty="0" err="1">
                <a:latin typeface="Times New Roman" panose="02020603050405020304" pitchFamily="18" charset="0"/>
                <a:ea typeface="Times New Roman" panose="02020603050405020304" pitchFamily="18" charset="0"/>
              </a:rPr>
              <a:t>Clinic</a:t>
            </a:r>
            <a:r>
              <a:rPr lang="tr-TR" dirty="0">
                <a:latin typeface="Times New Roman" panose="02020603050405020304" pitchFamily="18" charset="0"/>
                <a:ea typeface="Times New Roman" panose="02020603050405020304" pitchFamily="18" charset="0"/>
              </a:rPr>
              <a:t> </a:t>
            </a:r>
            <a:r>
              <a:rPr lang="tr-TR" dirty="0" err="1">
                <a:latin typeface="Times New Roman" panose="02020603050405020304" pitchFamily="18" charset="0"/>
                <a:ea typeface="Times New Roman" panose="02020603050405020304" pitchFamily="18" charset="0"/>
              </a:rPr>
              <a:t>Trials</a:t>
            </a:r>
            <a:r>
              <a:rPr lang="tr-TR" dirty="0">
                <a:latin typeface="Times New Roman" panose="02020603050405020304" pitchFamily="18" charset="0"/>
                <a:ea typeface="Times New Roman" panose="02020603050405020304" pitchFamily="18" charset="0"/>
              </a:rPr>
              <a:t>)</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		1- Faz I Denemeler (</a:t>
            </a:r>
            <a:r>
              <a:rPr lang="tr-TR" dirty="0" err="1">
                <a:latin typeface="Times New Roman" panose="02020603050405020304" pitchFamily="18" charset="0"/>
                <a:ea typeface="Times New Roman" panose="02020603050405020304" pitchFamily="18" charset="0"/>
              </a:rPr>
              <a:t>Phase</a:t>
            </a:r>
            <a:r>
              <a:rPr lang="tr-TR" dirty="0">
                <a:latin typeface="Times New Roman" panose="02020603050405020304" pitchFamily="18" charset="0"/>
                <a:ea typeface="Times New Roman" panose="02020603050405020304" pitchFamily="18" charset="0"/>
              </a:rPr>
              <a:t> I </a:t>
            </a:r>
            <a:r>
              <a:rPr lang="tr-TR" dirty="0" err="1">
                <a:latin typeface="Times New Roman" panose="02020603050405020304" pitchFamily="18" charset="0"/>
                <a:ea typeface="Times New Roman" panose="02020603050405020304" pitchFamily="18" charset="0"/>
              </a:rPr>
              <a:t>Trials</a:t>
            </a:r>
            <a:r>
              <a:rPr lang="tr-TR" dirty="0">
                <a:latin typeface="Times New Roman" panose="02020603050405020304" pitchFamily="18" charset="0"/>
                <a:ea typeface="Times New Roman" panose="02020603050405020304" pitchFamily="18" charset="0"/>
              </a:rPr>
              <a:t>)</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		2- Faz II Denemeler (</a:t>
            </a:r>
            <a:r>
              <a:rPr lang="tr-TR" dirty="0" err="1">
                <a:latin typeface="Times New Roman" panose="02020603050405020304" pitchFamily="18" charset="0"/>
                <a:ea typeface="Times New Roman" panose="02020603050405020304" pitchFamily="18" charset="0"/>
              </a:rPr>
              <a:t>Phase</a:t>
            </a:r>
            <a:r>
              <a:rPr lang="tr-TR" dirty="0">
                <a:latin typeface="Times New Roman" panose="02020603050405020304" pitchFamily="18" charset="0"/>
                <a:ea typeface="Times New Roman" panose="02020603050405020304" pitchFamily="18" charset="0"/>
              </a:rPr>
              <a:t> II </a:t>
            </a:r>
            <a:r>
              <a:rPr lang="tr-TR" dirty="0" err="1">
                <a:latin typeface="Times New Roman" panose="02020603050405020304" pitchFamily="18" charset="0"/>
                <a:ea typeface="Times New Roman" panose="02020603050405020304" pitchFamily="18" charset="0"/>
              </a:rPr>
              <a:t>Trials</a:t>
            </a:r>
            <a:r>
              <a:rPr lang="tr-TR" dirty="0">
                <a:latin typeface="Times New Roman" panose="02020603050405020304" pitchFamily="18" charset="0"/>
                <a:ea typeface="Times New Roman" panose="02020603050405020304" pitchFamily="18" charset="0"/>
              </a:rPr>
              <a:t>)</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		3- Faz III Denemeler (</a:t>
            </a:r>
            <a:r>
              <a:rPr lang="tr-TR" dirty="0" err="1">
                <a:latin typeface="Times New Roman" panose="02020603050405020304" pitchFamily="18" charset="0"/>
                <a:ea typeface="Times New Roman" panose="02020603050405020304" pitchFamily="18" charset="0"/>
              </a:rPr>
              <a:t>Phase</a:t>
            </a:r>
            <a:r>
              <a:rPr lang="tr-TR" dirty="0">
                <a:latin typeface="Times New Roman" panose="02020603050405020304" pitchFamily="18" charset="0"/>
                <a:ea typeface="Times New Roman" panose="02020603050405020304" pitchFamily="18" charset="0"/>
              </a:rPr>
              <a:t> III </a:t>
            </a:r>
            <a:r>
              <a:rPr lang="tr-TR" dirty="0" err="1">
                <a:latin typeface="Times New Roman" panose="02020603050405020304" pitchFamily="18" charset="0"/>
                <a:ea typeface="Times New Roman" panose="02020603050405020304" pitchFamily="18" charset="0"/>
              </a:rPr>
              <a:t>Trials</a:t>
            </a:r>
            <a:r>
              <a:rPr lang="tr-TR" dirty="0">
                <a:latin typeface="Times New Roman" panose="02020603050405020304" pitchFamily="18" charset="0"/>
                <a:ea typeface="Times New Roman" panose="02020603050405020304" pitchFamily="18" charset="0"/>
              </a:rPr>
              <a:t>)</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		4- Faz IV Denemeler (</a:t>
            </a:r>
            <a:r>
              <a:rPr lang="tr-TR" dirty="0" err="1">
                <a:latin typeface="Times New Roman" panose="02020603050405020304" pitchFamily="18" charset="0"/>
                <a:ea typeface="Times New Roman" panose="02020603050405020304" pitchFamily="18" charset="0"/>
              </a:rPr>
              <a:t>Phase</a:t>
            </a:r>
            <a:r>
              <a:rPr lang="tr-TR" dirty="0">
                <a:latin typeface="Times New Roman" panose="02020603050405020304" pitchFamily="18" charset="0"/>
                <a:ea typeface="Times New Roman" panose="02020603050405020304" pitchFamily="18" charset="0"/>
              </a:rPr>
              <a:t> IV </a:t>
            </a:r>
            <a:r>
              <a:rPr lang="tr-TR" dirty="0" err="1">
                <a:latin typeface="Times New Roman" panose="02020603050405020304" pitchFamily="18" charset="0"/>
                <a:ea typeface="Times New Roman" panose="02020603050405020304" pitchFamily="18" charset="0"/>
              </a:rPr>
              <a:t>Trials</a:t>
            </a:r>
            <a:r>
              <a:rPr lang="tr-TR" dirty="0">
                <a:latin typeface="Times New Roman" panose="02020603050405020304" pitchFamily="18" charset="0"/>
                <a:ea typeface="Times New Roman" panose="02020603050405020304" pitchFamily="18" charset="0"/>
              </a:rPr>
              <a:t>)</a:t>
            </a:r>
          </a:p>
          <a:p>
            <a:pPr indent="449580" algn="just">
              <a:lnSpc>
                <a:spcPct val="150000"/>
              </a:lnSpc>
              <a:spcAft>
                <a:spcPts val="0"/>
              </a:spcAft>
            </a:pPr>
            <a:r>
              <a:rPr lang="tr-TR" dirty="0">
                <a:latin typeface="Times New Roman" panose="02020603050405020304" pitchFamily="18" charset="0"/>
                <a:ea typeface="Times New Roman" panose="02020603050405020304" pitchFamily="18" charset="0"/>
              </a:rPr>
              <a:t>b- </a:t>
            </a:r>
            <a:r>
              <a:rPr lang="tr-TR" dirty="0" err="1">
                <a:latin typeface="Times New Roman" panose="02020603050405020304" pitchFamily="18" charset="0"/>
                <a:ea typeface="Times New Roman" panose="02020603050405020304" pitchFamily="18" charset="0"/>
              </a:rPr>
              <a:t>Laboratuar</a:t>
            </a:r>
            <a:r>
              <a:rPr lang="tr-TR" dirty="0">
                <a:latin typeface="Times New Roman" panose="02020603050405020304" pitchFamily="18" charset="0"/>
                <a:ea typeface="Times New Roman" panose="02020603050405020304" pitchFamily="18" charset="0"/>
              </a:rPr>
              <a:t> Araştırmaları (Deneysel Araştırmalar) </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	c- Saha Araştırmaları (Alan Araştırmaları)</a:t>
            </a: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77008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7400" y="1040959"/>
            <a:ext cx="6096000" cy="1754326"/>
          </a:xfrm>
          <a:prstGeom prst="rect">
            <a:avLst/>
          </a:prstGeom>
        </p:spPr>
        <p:txBody>
          <a:bodyPr>
            <a:spAutoFit/>
          </a:bodyPr>
          <a:lstStyle/>
          <a:p>
            <a:pPr algn="just">
              <a:lnSpc>
                <a:spcPct val="150000"/>
              </a:lnSpc>
              <a:spcAft>
                <a:spcPts val="0"/>
              </a:spcAft>
            </a:pPr>
            <a:r>
              <a:rPr lang="tr-TR" b="1" dirty="0">
                <a:latin typeface="Times New Roman" panose="02020603050405020304" pitchFamily="18" charset="0"/>
                <a:ea typeface="Times New Roman" panose="02020603050405020304" pitchFamily="18" charset="0"/>
              </a:rPr>
              <a:t>7- Zaman Süreli ve İzleme Araştırmaları;</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	</a:t>
            </a:r>
            <a:r>
              <a:rPr lang="de-DE" dirty="0">
                <a:latin typeface="Times New Roman" panose="02020603050405020304" pitchFamily="18" charset="0"/>
                <a:ea typeface="Times New Roman" panose="02020603050405020304" pitchFamily="18" charset="0"/>
              </a:rPr>
              <a:t>a- </a:t>
            </a:r>
            <a:r>
              <a:rPr lang="de-DE" dirty="0" err="1">
                <a:latin typeface="Times New Roman" panose="02020603050405020304" pitchFamily="18" charset="0"/>
                <a:ea typeface="Times New Roman" panose="02020603050405020304" pitchFamily="18" charset="0"/>
              </a:rPr>
              <a:t>Kesitsel</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Araştırma</a:t>
            </a:r>
            <a:endParaRPr lang="tr-TR" dirty="0">
              <a:latin typeface="Times New Roman" panose="02020603050405020304" pitchFamily="18" charset="0"/>
              <a:ea typeface="Times New Roman" panose="02020603050405020304" pitchFamily="18" charset="0"/>
            </a:endParaRPr>
          </a:p>
          <a:p>
            <a:pPr algn="just">
              <a:lnSpc>
                <a:spcPct val="150000"/>
              </a:lnSpc>
              <a:spcAft>
                <a:spcPts val="0"/>
              </a:spcAft>
            </a:pPr>
            <a:r>
              <a:rPr lang="de-DE" dirty="0">
                <a:latin typeface="Times New Roman" panose="02020603050405020304" pitchFamily="18" charset="0"/>
                <a:ea typeface="Times New Roman" panose="02020603050405020304" pitchFamily="18" charset="0"/>
              </a:rPr>
              <a:t>	b- Zaman </a:t>
            </a:r>
            <a:r>
              <a:rPr lang="de-DE" dirty="0" err="1">
                <a:latin typeface="Times New Roman" panose="02020603050405020304" pitchFamily="18" charset="0"/>
                <a:ea typeface="Times New Roman" panose="02020603050405020304" pitchFamily="18" charset="0"/>
              </a:rPr>
              <a:t>Süreli</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Araştırma</a:t>
            </a:r>
            <a:endParaRPr lang="tr-TR" dirty="0">
              <a:latin typeface="Times New Roman" panose="02020603050405020304" pitchFamily="18" charset="0"/>
              <a:ea typeface="Times New Roman" panose="02020603050405020304" pitchFamily="18" charset="0"/>
            </a:endParaRPr>
          </a:p>
          <a:p>
            <a:pPr algn="just">
              <a:lnSpc>
                <a:spcPct val="150000"/>
              </a:lnSpc>
              <a:spcAft>
                <a:spcPts val="0"/>
              </a:spcAft>
            </a:pPr>
            <a:r>
              <a:rPr lang="de-DE" dirty="0">
                <a:latin typeface="Times New Roman" panose="02020603050405020304" pitchFamily="18" charset="0"/>
                <a:ea typeface="Times New Roman" panose="02020603050405020304" pitchFamily="18" charset="0"/>
              </a:rPr>
              <a:t>	c- </a:t>
            </a:r>
            <a:r>
              <a:rPr lang="de-DE" dirty="0" err="1">
                <a:latin typeface="Times New Roman" panose="02020603050405020304" pitchFamily="18" charset="0"/>
                <a:ea typeface="Times New Roman" panose="02020603050405020304" pitchFamily="18" charset="0"/>
              </a:rPr>
              <a:t>Kohort</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Grup</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İzleme</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Araştırması</a:t>
            </a:r>
            <a:endParaRPr lang="tr-TR" dirty="0">
              <a:effectLst/>
              <a:latin typeface="Times New Roman" panose="02020603050405020304" pitchFamily="18" charset="0"/>
              <a:ea typeface="Times New Roman" panose="02020603050405020304" pitchFamily="18" charset="0"/>
            </a:endParaRPr>
          </a:p>
        </p:txBody>
      </p:sp>
      <p:sp>
        <p:nvSpPr>
          <p:cNvPr id="5" name="Dikdörtgen 4"/>
          <p:cNvSpPr/>
          <p:nvPr/>
        </p:nvSpPr>
        <p:spPr>
          <a:xfrm>
            <a:off x="787400" y="2931636"/>
            <a:ext cx="6096000" cy="2169825"/>
          </a:xfrm>
          <a:prstGeom prst="rect">
            <a:avLst/>
          </a:prstGeom>
        </p:spPr>
        <p:txBody>
          <a:bodyPr>
            <a:spAutoFit/>
          </a:bodyPr>
          <a:lstStyle/>
          <a:p>
            <a:pPr algn="just">
              <a:lnSpc>
                <a:spcPct val="150000"/>
              </a:lnSpc>
              <a:spcAft>
                <a:spcPts val="0"/>
              </a:spcAft>
            </a:pPr>
            <a:r>
              <a:rPr lang="de-DE" b="1" dirty="0">
                <a:latin typeface="Times New Roman" panose="02020603050405020304" pitchFamily="18" charset="0"/>
                <a:ea typeface="Times New Roman" panose="02020603050405020304" pitchFamily="18" charset="0"/>
              </a:rPr>
              <a:t>8- </a:t>
            </a:r>
            <a:r>
              <a:rPr lang="de-DE" b="1" dirty="0" err="1">
                <a:latin typeface="Times New Roman" panose="02020603050405020304" pitchFamily="18" charset="0"/>
                <a:ea typeface="Times New Roman" panose="02020603050405020304" pitchFamily="18" charset="0"/>
              </a:rPr>
              <a:t>Kontrollü-Karşılaştırmalı</a:t>
            </a:r>
            <a:r>
              <a:rPr lang="de-DE" b="1" dirty="0">
                <a:latin typeface="Times New Roman" panose="02020603050405020304" pitchFamily="18" charset="0"/>
                <a:ea typeface="Times New Roman" panose="02020603050405020304" pitchFamily="18" charset="0"/>
              </a:rPr>
              <a:t> </a:t>
            </a:r>
            <a:r>
              <a:rPr lang="de-DE" b="1" dirty="0" err="1">
                <a:latin typeface="Times New Roman" panose="02020603050405020304" pitchFamily="18" charset="0"/>
                <a:ea typeface="Times New Roman" panose="02020603050405020304" pitchFamily="18" charset="0"/>
              </a:rPr>
              <a:t>Araştırmalar</a:t>
            </a:r>
            <a:r>
              <a:rPr lang="de-DE" dirty="0">
                <a:latin typeface="Times New Roman" panose="02020603050405020304" pitchFamily="18" charset="0"/>
                <a:ea typeface="Times New Roman" panose="02020603050405020304" pitchFamily="18" charset="0"/>
              </a:rPr>
              <a:t>;</a:t>
            </a:r>
            <a:endParaRPr lang="tr-TR" dirty="0">
              <a:latin typeface="Times New Roman" panose="02020603050405020304" pitchFamily="18" charset="0"/>
              <a:ea typeface="Times New Roman" panose="02020603050405020304" pitchFamily="18" charset="0"/>
            </a:endParaRPr>
          </a:p>
          <a:p>
            <a:pPr algn="just">
              <a:lnSpc>
                <a:spcPct val="150000"/>
              </a:lnSpc>
              <a:spcAft>
                <a:spcPts val="0"/>
              </a:spcAft>
            </a:pPr>
            <a:r>
              <a:rPr lang="de-DE" dirty="0">
                <a:latin typeface="Times New Roman" panose="02020603050405020304" pitchFamily="18" charset="0"/>
                <a:ea typeface="Times New Roman" panose="02020603050405020304" pitchFamily="18" charset="0"/>
              </a:rPr>
              <a:t>	a- </a:t>
            </a:r>
            <a:r>
              <a:rPr lang="de-DE" dirty="0" err="1">
                <a:latin typeface="Times New Roman" panose="02020603050405020304" pitchFamily="18" charset="0"/>
                <a:ea typeface="Times New Roman" panose="02020603050405020304" pitchFamily="18" charset="0"/>
              </a:rPr>
              <a:t>Tarihsel</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Kontrollü</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Araştırmalar</a:t>
            </a:r>
            <a:endParaRPr lang="tr-TR" dirty="0">
              <a:latin typeface="Times New Roman" panose="02020603050405020304" pitchFamily="18" charset="0"/>
              <a:ea typeface="Times New Roman" panose="02020603050405020304" pitchFamily="18" charset="0"/>
            </a:endParaRPr>
          </a:p>
          <a:p>
            <a:pPr algn="just">
              <a:lnSpc>
                <a:spcPct val="150000"/>
              </a:lnSpc>
              <a:spcAft>
                <a:spcPts val="0"/>
              </a:spcAft>
            </a:pPr>
            <a:r>
              <a:rPr lang="de-DE" dirty="0">
                <a:latin typeface="Times New Roman" panose="02020603050405020304" pitchFamily="18" charset="0"/>
                <a:ea typeface="Times New Roman" panose="02020603050405020304" pitchFamily="18" charset="0"/>
              </a:rPr>
              <a:t>	b- </a:t>
            </a:r>
            <a:r>
              <a:rPr lang="de-DE" dirty="0" err="1">
                <a:latin typeface="Times New Roman" panose="02020603050405020304" pitchFamily="18" charset="0"/>
                <a:ea typeface="Times New Roman" panose="02020603050405020304" pitchFamily="18" charset="0"/>
              </a:rPr>
              <a:t>Rasgele</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Kontrollü</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Araştırmalar</a:t>
            </a:r>
            <a:endParaRPr lang="tr-TR" dirty="0">
              <a:latin typeface="Times New Roman" panose="02020603050405020304" pitchFamily="18" charset="0"/>
              <a:ea typeface="Times New Roman" panose="02020603050405020304" pitchFamily="18" charset="0"/>
            </a:endParaRPr>
          </a:p>
          <a:p>
            <a:pPr algn="just">
              <a:lnSpc>
                <a:spcPct val="150000"/>
              </a:lnSpc>
              <a:spcAft>
                <a:spcPts val="0"/>
              </a:spcAft>
            </a:pPr>
            <a:r>
              <a:rPr lang="de-DE" dirty="0">
                <a:latin typeface="Times New Roman" panose="02020603050405020304" pitchFamily="18" charset="0"/>
                <a:ea typeface="Times New Roman" panose="02020603050405020304" pitchFamily="18" charset="0"/>
              </a:rPr>
              <a:t>	c- </a:t>
            </a:r>
            <a:r>
              <a:rPr lang="de-DE" dirty="0" err="1">
                <a:latin typeface="Times New Roman" panose="02020603050405020304" pitchFamily="18" charset="0"/>
                <a:ea typeface="Times New Roman" panose="02020603050405020304" pitchFamily="18" charset="0"/>
              </a:rPr>
              <a:t>Olgu-Kontrol</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Araştırması</a:t>
            </a:r>
            <a:endParaRPr lang="tr-TR" dirty="0">
              <a:latin typeface="Times New Roman" panose="02020603050405020304" pitchFamily="18" charset="0"/>
              <a:ea typeface="Times New Roman" panose="02020603050405020304" pitchFamily="18" charset="0"/>
            </a:endParaRPr>
          </a:p>
          <a:p>
            <a:pPr algn="just">
              <a:lnSpc>
                <a:spcPct val="150000"/>
              </a:lnSpc>
              <a:spcAft>
                <a:spcPts val="0"/>
              </a:spcAft>
            </a:pPr>
            <a:r>
              <a:rPr lang="de-DE" dirty="0">
                <a:latin typeface="Times New Roman" panose="02020603050405020304" pitchFamily="18" charset="0"/>
                <a:ea typeface="Times New Roman" panose="02020603050405020304" pitchFamily="18" charset="0"/>
              </a:rPr>
              <a:t>	d- </a:t>
            </a:r>
            <a:r>
              <a:rPr lang="de-DE" dirty="0" err="1">
                <a:latin typeface="Times New Roman" panose="02020603050405020304" pitchFamily="18" charset="0"/>
                <a:ea typeface="Times New Roman" panose="02020603050405020304" pitchFamily="18" charset="0"/>
              </a:rPr>
              <a:t>İçsel</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Kontrollü</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Araştırmalar</a:t>
            </a:r>
            <a:r>
              <a:rPr lang="de-DE" dirty="0">
                <a:latin typeface="Times New Roman" panose="02020603050405020304" pitchFamily="18" charset="0"/>
                <a:ea typeface="Times New Roman" panose="02020603050405020304" pitchFamily="18" charset="0"/>
              </a:rPr>
              <a:t> </a:t>
            </a:r>
            <a:endParaRPr lang="tr-TR" dirty="0">
              <a:effectLst/>
              <a:latin typeface="Times New Roman" panose="02020603050405020304" pitchFamily="18" charset="0"/>
              <a:ea typeface="Times New Roman" panose="02020603050405020304" pitchFamily="18" charset="0"/>
            </a:endParaRPr>
          </a:p>
        </p:txBody>
      </p:sp>
      <p:sp>
        <p:nvSpPr>
          <p:cNvPr id="6" name="Dikdörtgen 5"/>
          <p:cNvSpPr/>
          <p:nvPr/>
        </p:nvSpPr>
        <p:spPr>
          <a:xfrm>
            <a:off x="5702300" y="123736"/>
            <a:ext cx="4991100" cy="5493812"/>
          </a:xfrm>
          <a:prstGeom prst="rect">
            <a:avLst/>
          </a:prstGeom>
        </p:spPr>
        <p:txBody>
          <a:bodyPr wrap="square">
            <a:spAutoFit/>
          </a:bodyPr>
          <a:lstStyle/>
          <a:p>
            <a:pPr>
              <a:lnSpc>
                <a:spcPct val="150000"/>
              </a:lnSpc>
              <a:spcAft>
                <a:spcPts val="0"/>
              </a:spcAft>
            </a:pPr>
            <a:r>
              <a:rPr lang="tr-TR" b="1" dirty="0">
                <a:latin typeface="Times New Roman" panose="02020603050405020304" pitchFamily="18" charset="0"/>
                <a:ea typeface="Times New Roman" panose="02020603050405020304" pitchFamily="18" charset="0"/>
              </a:rPr>
              <a:t>9- Denemeye Dayalı </a:t>
            </a:r>
            <a:r>
              <a:rPr lang="tr-TR" b="1" dirty="0" err="1">
                <a:latin typeface="Times New Roman" panose="02020603050405020304" pitchFamily="18" charset="0"/>
                <a:ea typeface="Times New Roman" panose="02020603050405020304" pitchFamily="18" charset="0"/>
              </a:rPr>
              <a:t>Laboratuar</a:t>
            </a:r>
            <a:r>
              <a:rPr lang="tr-TR" b="1" dirty="0">
                <a:latin typeface="Times New Roman" panose="02020603050405020304" pitchFamily="18" charset="0"/>
                <a:ea typeface="Times New Roman" panose="02020603050405020304" pitchFamily="18" charset="0"/>
              </a:rPr>
              <a:t> Araştırmaları (Deneyler) Deneysel Araştırma;</a:t>
            </a:r>
          </a:p>
          <a:p>
            <a:pPr>
              <a:lnSpc>
                <a:spcPct val="150000"/>
              </a:lnSpc>
              <a:spcAft>
                <a:spcPts val="0"/>
              </a:spcAft>
            </a:pPr>
            <a:r>
              <a:rPr lang="tr-TR" dirty="0">
                <a:latin typeface="Times New Roman" panose="02020603050405020304" pitchFamily="18" charset="0"/>
                <a:ea typeface="Times New Roman" panose="02020603050405020304" pitchFamily="18" charset="0"/>
              </a:rPr>
              <a:t> Deneysel hatayı azaltmak için uygulanması gereken kuralları aşağıdaki gibi sayabiliriz;</a:t>
            </a:r>
          </a:p>
          <a:p>
            <a:pPr>
              <a:lnSpc>
                <a:spcPct val="150000"/>
              </a:lnSpc>
              <a:spcAft>
                <a:spcPts val="0"/>
              </a:spcAft>
              <a:tabLst>
                <a:tab pos="88900" algn="l"/>
                <a:tab pos="177800" algn="l"/>
                <a:tab pos="444500" algn="l"/>
              </a:tabLst>
            </a:pPr>
            <a:r>
              <a:rPr lang="tr-TR" dirty="0">
                <a:latin typeface="Times New Roman" panose="02020603050405020304" pitchFamily="18" charset="0"/>
                <a:ea typeface="Times New Roman" panose="02020603050405020304" pitchFamily="18" charset="0"/>
              </a:rPr>
              <a:t>	</a:t>
            </a:r>
            <a:r>
              <a:rPr lang="de-DE" dirty="0">
                <a:latin typeface="Times New Roman" panose="02020603050405020304" pitchFamily="18" charset="0"/>
                <a:ea typeface="Times New Roman" panose="02020603050405020304" pitchFamily="18" charset="0"/>
              </a:rPr>
              <a:t>a- </a:t>
            </a:r>
            <a:r>
              <a:rPr lang="de-DE" dirty="0" err="1">
                <a:latin typeface="Times New Roman" panose="02020603050405020304" pitchFamily="18" charset="0"/>
                <a:ea typeface="Times New Roman" panose="02020603050405020304" pitchFamily="18" charset="0"/>
              </a:rPr>
              <a:t>Türdeş</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deney</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birimi</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kullanma</a:t>
            </a:r>
            <a:endParaRPr lang="tr-TR" dirty="0">
              <a:latin typeface="Times New Roman" panose="02020603050405020304" pitchFamily="18" charset="0"/>
              <a:ea typeface="Times New Roman" panose="02020603050405020304" pitchFamily="18" charset="0"/>
            </a:endParaRPr>
          </a:p>
          <a:p>
            <a:pPr>
              <a:lnSpc>
                <a:spcPct val="150000"/>
              </a:lnSpc>
              <a:spcAft>
                <a:spcPts val="0"/>
              </a:spcAft>
              <a:tabLst>
                <a:tab pos="88900" algn="l"/>
                <a:tab pos="177800" algn="l"/>
                <a:tab pos="444500" algn="l"/>
              </a:tabLst>
            </a:pPr>
            <a:r>
              <a:rPr lang="de-DE" dirty="0">
                <a:latin typeface="Times New Roman" panose="02020603050405020304" pitchFamily="18" charset="0"/>
                <a:ea typeface="Times New Roman" panose="02020603050405020304" pitchFamily="18" charset="0"/>
              </a:rPr>
              <a:t>	b- </a:t>
            </a:r>
            <a:r>
              <a:rPr lang="de-DE" dirty="0" err="1">
                <a:latin typeface="Times New Roman" panose="02020603050405020304" pitchFamily="18" charset="0"/>
                <a:ea typeface="Times New Roman" panose="02020603050405020304" pitchFamily="18" charset="0"/>
              </a:rPr>
              <a:t>Rasgele</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dağıtım</a:t>
            </a:r>
            <a:endParaRPr lang="tr-TR" dirty="0">
              <a:latin typeface="Times New Roman" panose="02020603050405020304" pitchFamily="18" charset="0"/>
              <a:ea typeface="Times New Roman" panose="02020603050405020304" pitchFamily="18" charset="0"/>
            </a:endParaRPr>
          </a:p>
          <a:p>
            <a:pPr>
              <a:lnSpc>
                <a:spcPct val="150000"/>
              </a:lnSpc>
              <a:spcAft>
                <a:spcPts val="0"/>
              </a:spcAft>
              <a:tabLst>
                <a:tab pos="88900" algn="l"/>
                <a:tab pos="177800" algn="l"/>
                <a:tab pos="444500" algn="l"/>
              </a:tabLst>
            </a:pPr>
            <a:r>
              <a:rPr lang="de-DE" dirty="0">
                <a:latin typeface="Times New Roman" panose="02020603050405020304" pitchFamily="18" charset="0"/>
                <a:ea typeface="Times New Roman" panose="02020603050405020304" pitchFamily="18" charset="0"/>
              </a:rPr>
              <a:t>	c- </a:t>
            </a:r>
            <a:r>
              <a:rPr lang="de-DE" dirty="0" err="1">
                <a:latin typeface="Times New Roman" panose="02020603050405020304" pitchFamily="18" charset="0"/>
                <a:ea typeface="Times New Roman" panose="02020603050405020304" pitchFamily="18" charset="0"/>
              </a:rPr>
              <a:t>Eşleştirme</a:t>
            </a:r>
            <a:r>
              <a:rPr lang="de-DE" dirty="0">
                <a:latin typeface="Times New Roman" panose="02020603050405020304" pitchFamily="18" charset="0"/>
                <a:ea typeface="Times New Roman" panose="02020603050405020304" pitchFamily="18" charset="0"/>
              </a:rPr>
              <a:t> (Pairing)</a:t>
            </a:r>
            <a:endParaRPr lang="tr-TR" dirty="0">
              <a:latin typeface="Times New Roman" panose="02020603050405020304" pitchFamily="18" charset="0"/>
              <a:ea typeface="Times New Roman" panose="02020603050405020304" pitchFamily="18" charset="0"/>
            </a:endParaRPr>
          </a:p>
          <a:p>
            <a:pPr>
              <a:lnSpc>
                <a:spcPct val="150000"/>
              </a:lnSpc>
              <a:spcAft>
                <a:spcPts val="0"/>
              </a:spcAft>
              <a:tabLst>
                <a:tab pos="88900" algn="l"/>
                <a:tab pos="177800" algn="l"/>
                <a:tab pos="444500" algn="l"/>
              </a:tabLst>
            </a:pPr>
            <a:r>
              <a:rPr lang="de-DE" dirty="0">
                <a:latin typeface="Times New Roman" panose="02020603050405020304" pitchFamily="18" charset="0"/>
                <a:ea typeface="Times New Roman" panose="02020603050405020304" pitchFamily="18" charset="0"/>
              </a:rPr>
              <a:t>	d- </a:t>
            </a:r>
            <a:r>
              <a:rPr lang="de-DE" dirty="0" err="1">
                <a:latin typeface="Times New Roman" panose="02020603050405020304" pitchFamily="18" charset="0"/>
                <a:ea typeface="Times New Roman" panose="02020603050405020304" pitchFamily="18" charset="0"/>
              </a:rPr>
              <a:t>Denemelerin</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tekrarlama</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sayısını</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artırmak</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Replikasyon</a:t>
            </a:r>
            <a:r>
              <a:rPr lang="de-DE" dirty="0">
                <a:latin typeface="Times New Roman" panose="02020603050405020304" pitchFamily="18" charset="0"/>
                <a:ea typeface="Times New Roman" panose="02020603050405020304" pitchFamily="18" charset="0"/>
              </a:rPr>
              <a:t>)</a:t>
            </a:r>
            <a:endParaRPr lang="tr-TR" dirty="0">
              <a:latin typeface="Times New Roman" panose="02020603050405020304" pitchFamily="18" charset="0"/>
              <a:ea typeface="Times New Roman" panose="02020603050405020304" pitchFamily="18" charset="0"/>
            </a:endParaRPr>
          </a:p>
          <a:p>
            <a:pPr>
              <a:lnSpc>
                <a:spcPct val="150000"/>
              </a:lnSpc>
              <a:spcAft>
                <a:spcPts val="0"/>
              </a:spcAft>
              <a:tabLst>
                <a:tab pos="88900" algn="l"/>
                <a:tab pos="177800" algn="l"/>
                <a:tab pos="444500" algn="l"/>
              </a:tabLst>
            </a:pPr>
            <a:r>
              <a:rPr lang="de-DE" dirty="0">
                <a:latin typeface="Times New Roman" panose="02020603050405020304" pitchFamily="18" charset="0"/>
                <a:ea typeface="Times New Roman" panose="02020603050405020304" pitchFamily="18" charset="0"/>
              </a:rPr>
              <a:t>	e- </a:t>
            </a:r>
            <a:r>
              <a:rPr lang="de-DE" dirty="0" err="1">
                <a:latin typeface="Times New Roman" panose="02020603050405020304" pitchFamily="18" charset="0"/>
                <a:ea typeface="Times New Roman" panose="02020603050405020304" pitchFamily="18" charset="0"/>
              </a:rPr>
              <a:t>Kontrol</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kullanmak</a:t>
            </a:r>
            <a:endParaRPr lang="tr-TR" dirty="0">
              <a:latin typeface="Times New Roman" panose="02020603050405020304" pitchFamily="18" charset="0"/>
              <a:ea typeface="Times New Roman" panose="02020603050405020304" pitchFamily="18" charset="0"/>
            </a:endParaRPr>
          </a:p>
          <a:p>
            <a:pPr>
              <a:lnSpc>
                <a:spcPct val="150000"/>
              </a:lnSpc>
              <a:spcAft>
                <a:spcPts val="0"/>
              </a:spcAft>
              <a:tabLst>
                <a:tab pos="88900" algn="l"/>
                <a:tab pos="177800" algn="l"/>
                <a:tab pos="444500" algn="l"/>
              </a:tabLst>
            </a:pPr>
            <a:r>
              <a:rPr lang="de-DE" dirty="0">
                <a:latin typeface="Times New Roman" panose="02020603050405020304" pitchFamily="18" charset="0"/>
                <a:ea typeface="Times New Roman" panose="02020603050405020304" pitchFamily="18" charset="0"/>
              </a:rPr>
              <a:t>	f- </a:t>
            </a:r>
            <a:r>
              <a:rPr lang="de-DE" dirty="0" err="1">
                <a:latin typeface="Times New Roman" panose="02020603050405020304" pitchFamily="18" charset="0"/>
                <a:ea typeface="Times New Roman" panose="02020603050405020304" pitchFamily="18" charset="0"/>
              </a:rPr>
              <a:t>Dürüst</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davranma</a:t>
            </a:r>
            <a:endParaRPr lang="tr-TR" dirty="0">
              <a:latin typeface="Times New Roman" panose="02020603050405020304" pitchFamily="18" charset="0"/>
              <a:ea typeface="Times New Roman" panose="02020603050405020304" pitchFamily="18" charset="0"/>
            </a:endParaRPr>
          </a:p>
          <a:p>
            <a:pPr>
              <a:lnSpc>
                <a:spcPct val="150000"/>
              </a:lnSpc>
              <a:spcAft>
                <a:spcPts val="0"/>
              </a:spcAft>
              <a:tabLst>
                <a:tab pos="88900" algn="l"/>
                <a:tab pos="177800" algn="l"/>
                <a:tab pos="444500" algn="l"/>
              </a:tabLst>
            </a:pPr>
            <a:r>
              <a:rPr lang="de-DE"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g- Kör deney uygulamak</a:t>
            </a:r>
          </a:p>
          <a:p>
            <a:pPr>
              <a:lnSpc>
                <a:spcPct val="150000"/>
              </a:lnSpc>
              <a:spcAft>
                <a:spcPts val="0"/>
              </a:spcAft>
              <a:tabLst>
                <a:tab pos="88900" algn="l"/>
                <a:tab pos="177800" algn="l"/>
                <a:tab pos="444500" algn="l"/>
              </a:tabLst>
            </a:pPr>
            <a:r>
              <a:rPr lang="tr-TR" dirty="0">
                <a:latin typeface="Times New Roman" panose="02020603050405020304" pitchFamily="18" charset="0"/>
                <a:ea typeface="Times New Roman" panose="02020603050405020304" pitchFamily="18" charset="0"/>
              </a:rPr>
              <a:t>	</a:t>
            </a:r>
            <a:r>
              <a:rPr lang="de-DE" dirty="0">
                <a:latin typeface="Times New Roman" panose="02020603050405020304" pitchFamily="18" charset="0"/>
                <a:ea typeface="Times New Roman" panose="02020603050405020304" pitchFamily="18" charset="0"/>
              </a:rPr>
              <a:t>h- </a:t>
            </a:r>
            <a:r>
              <a:rPr lang="de-DE" dirty="0" err="1">
                <a:latin typeface="Times New Roman" panose="02020603050405020304" pitchFamily="18" charset="0"/>
                <a:ea typeface="Times New Roman" panose="02020603050405020304" pitchFamily="18" charset="0"/>
              </a:rPr>
              <a:t>Açık</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samimi</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bilgi</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toplama</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düzeni</a:t>
            </a: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98195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3775" y="618517"/>
            <a:ext cx="10364451" cy="854683"/>
          </a:xfrm>
        </p:spPr>
        <p:txBody>
          <a:bodyPr>
            <a:normAutofit fontScale="90000"/>
          </a:bodyPr>
          <a:lstStyle/>
          <a:p>
            <a:r>
              <a:rPr lang="tr-TR" sz="3200" b="1" dirty="0"/>
              <a:t>Sağlık Bilimlerinde Verilerin Toplanması</a:t>
            </a:r>
            <a:br>
              <a:rPr lang="tr-TR" b="1" i="1" dirty="0"/>
            </a:br>
            <a:endParaRPr lang="tr-TR" dirty="0"/>
          </a:p>
        </p:txBody>
      </p:sp>
      <p:sp>
        <p:nvSpPr>
          <p:cNvPr id="4" name="Dikdörtgen 3"/>
          <p:cNvSpPr/>
          <p:nvPr/>
        </p:nvSpPr>
        <p:spPr>
          <a:xfrm>
            <a:off x="698500" y="1045858"/>
            <a:ext cx="11493500" cy="6140142"/>
          </a:xfrm>
          <a:prstGeom prst="rect">
            <a:avLst/>
          </a:prstGeom>
        </p:spPr>
        <p:txBody>
          <a:bodyPr wrap="square">
            <a:spAutoFit/>
          </a:bodyPr>
          <a:lstStyle/>
          <a:p>
            <a:pPr algn="just">
              <a:lnSpc>
                <a:spcPct val="150000"/>
              </a:lnSpc>
              <a:spcAft>
                <a:spcPts val="0"/>
              </a:spcAft>
            </a:pPr>
            <a:r>
              <a:rPr lang="tr-TR" sz="2000" b="1" dirty="0">
                <a:latin typeface="Times New Roman" panose="02020603050405020304" pitchFamily="18" charset="0"/>
                <a:ea typeface="Times New Roman" panose="02020603050405020304" pitchFamily="18" charset="0"/>
              </a:rPr>
              <a:t>Bilimsel yöntemlere göre elde edilmiş ve kayıt altına alınmış sayısal değerlere VERİ adı verilir. </a:t>
            </a:r>
            <a:r>
              <a:rPr lang="tr-TR" sz="2000" dirty="0">
                <a:latin typeface="Times New Roman" panose="02020603050405020304" pitchFamily="18" charset="0"/>
                <a:ea typeface="Times New Roman" panose="02020603050405020304" pitchFamily="18" charset="0"/>
              </a:rPr>
              <a:t>Bir değerin veri olabilmesi için birimin incelenmesi, araştırma sonucu saptanmış ve kayıt edilerek belgelenmiş ve bir ölçü birimine sahip olması gerekir. Bu nedenle her sayı veri değildir.</a:t>
            </a:r>
          </a:p>
          <a:p>
            <a:pPr algn="just">
              <a:lnSpc>
                <a:spcPct val="150000"/>
              </a:lnSpc>
              <a:spcAft>
                <a:spcPts val="0"/>
              </a:spcAft>
            </a:pPr>
            <a:r>
              <a:rPr lang="tr-TR" sz="2000" dirty="0">
                <a:latin typeface="Times New Roman" panose="02020603050405020304" pitchFamily="18" charset="0"/>
                <a:ea typeface="Times New Roman" panose="02020603050405020304" pitchFamily="18" charset="0"/>
              </a:rPr>
              <a:t> 	</a:t>
            </a:r>
            <a:r>
              <a:rPr lang="tr-TR" sz="2000" i="1" u="sng" dirty="0">
                <a:latin typeface="Times New Roman" panose="02020603050405020304" pitchFamily="18" charset="0"/>
                <a:ea typeface="Times New Roman" panose="02020603050405020304" pitchFamily="18" charset="0"/>
              </a:rPr>
              <a:t>Verilerin toplanma amaçları</a:t>
            </a:r>
          </a:p>
          <a:p>
            <a:pPr marL="285750" indent="-285750" algn="just">
              <a:lnSpc>
                <a:spcPct val="150000"/>
              </a:lnSpc>
              <a:spcAft>
                <a:spcPts val="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rPr>
              <a:t>Sağlık alanındaki gereksinimlerin saptanması</a:t>
            </a:r>
          </a:p>
          <a:p>
            <a:pPr marL="285750" indent="-285750" algn="just">
              <a:lnSpc>
                <a:spcPct val="150000"/>
              </a:lnSpc>
              <a:spcAft>
                <a:spcPts val="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rPr>
              <a:t>Bir bölge ve ülkenin sağlık düzeyinin belirlenmesi</a:t>
            </a:r>
          </a:p>
          <a:p>
            <a:pPr marL="285750" lvl="0" indent="-285750" algn="just">
              <a:lnSpc>
                <a:spcPct val="150000"/>
              </a:lnSpc>
              <a:spcAft>
                <a:spcPts val="0"/>
              </a:spcAft>
              <a:buFont typeface="Arial" panose="020B0604020202020204" pitchFamily="34" charset="0"/>
              <a:buChar char="•"/>
              <a:tabLst>
                <a:tab pos="457200" algn="l"/>
              </a:tabLst>
            </a:pPr>
            <a:r>
              <a:rPr lang="tr-TR" dirty="0">
                <a:latin typeface="Times New Roman" panose="02020603050405020304" pitchFamily="18" charset="0"/>
                <a:ea typeface="Times New Roman" panose="02020603050405020304" pitchFamily="18" charset="0"/>
              </a:rPr>
              <a:t>Sağlık planlamasında önceliklerin saptanması</a:t>
            </a:r>
          </a:p>
          <a:p>
            <a:pPr marL="285750" lvl="0" indent="-285750" algn="just">
              <a:lnSpc>
                <a:spcPct val="150000"/>
              </a:lnSpc>
              <a:spcAft>
                <a:spcPts val="0"/>
              </a:spcAft>
              <a:buFont typeface="Arial" panose="020B0604020202020204" pitchFamily="34" charset="0"/>
              <a:buChar char="•"/>
              <a:tabLst>
                <a:tab pos="457200" algn="l"/>
              </a:tabLst>
            </a:pPr>
            <a:r>
              <a:rPr lang="tr-TR" dirty="0">
                <a:latin typeface="Times New Roman" panose="02020603050405020304" pitchFamily="18" charset="0"/>
                <a:ea typeface="Times New Roman" panose="02020603050405020304" pitchFamily="18" charset="0"/>
              </a:rPr>
              <a:t>Yeni tanı ve tedavi yöntemlerinin geliştirilmesi ve gerçekliğinin belirlenmesi</a:t>
            </a:r>
          </a:p>
          <a:p>
            <a:pPr marL="285750" lvl="0" indent="-285750" algn="just">
              <a:lnSpc>
                <a:spcPct val="150000"/>
              </a:lnSpc>
              <a:spcAft>
                <a:spcPts val="0"/>
              </a:spcAft>
              <a:buFont typeface="Arial" panose="020B0604020202020204" pitchFamily="34" charset="0"/>
              <a:buChar char="•"/>
              <a:tabLst>
                <a:tab pos="457200" algn="l"/>
              </a:tabLst>
            </a:pPr>
            <a:r>
              <a:rPr lang="tr-TR" dirty="0">
                <a:latin typeface="Times New Roman" panose="02020603050405020304" pitchFamily="18" charset="0"/>
                <a:ea typeface="Times New Roman" panose="02020603050405020304" pitchFamily="18" charset="0"/>
              </a:rPr>
              <a:t>Sağlık standartlarının geliştirilmesi</a:t>
            </a:r>
          </a:p>
          <a:p>
            <a:pPr marL="285750" lvl="0" indent="-285750" algn="just">
              <a:lnSpc>
                <a:spcPct val="150000"/>
              </a:lnSpc>
              <a:spcAft>
                <a:spcPts val="0"/>
              </a:spcAft>
              <a:buFont typeface="Arial" panose="020B0604020202020204" pitchFamily="34" charset="0"/>
              <a:buChar char="•"/>
              <a:tabLst>
                <a:tab pos="457200" algn="l"/>
              </a:tabLst>
            </a:pPr>
            <a:r>
              <a:rPr lang="tr-TR" dirty="0">
                <a:latin typeface="Times New Roman" panose="02020603050405020304" pitchFamily="18" charset="0"/>
                <a:ea typeface="Times New Roman" panose="02020603050405020304" pitchFamily="18" charset="0"/>
              </a:rPr>
              <a:t>Sağlığa yararlı biyolojik maddelerin bulunması, üretilmesi ve </a:t>
            </a:r>
            <a:r>
              <a:rPr lang="de-DE" dirty="0" err="1">
                <a:latin typeface="Times New Roman" panose="02020603050405020304" pitchFamily="18" charset="0"/>
                <a:ea typeface="Times New Roman" panose="02020603050405020304" pitchFamily="18" charset="0"/>
              </a:rPr>
              <a:t>hayvan</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ve</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insanlar</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üzerinde</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denenmesi</a:t>
            </a:r>
            <a:endParaRPr lang="tr-TR" dirty="0">
              <a:latin typeface="Times New Roman" panose="02020603050405020304" pitchFamily="18" charset="0"/>
              <a:ea typeface="Times New Roman" panose="02020603050405020304" pitchFamily="18" charset="0"/>
            </a:endParaRPr>
          </a:p>
          <a:p>
            <a:pPr marL="285750" lvl="0" indent="-285750" algn="just">
              <a:lnSpc>
                <a:spcPct val="150000"/>
              </a:lnSpc>
              <a:spcAft>
                <a:spcPts val="0"/>
              </a:spcAft>
              <a:buFont typeface="Arial" panose="020B0604020202020204" pitchFamily="34" charset="0"/>
              <a:buChar char="•"/>
              <a:tabLst>
                <a:tab pos="457200" algn="l"/>
              </a:tabLst>
            </a:pPr>
            <a:r>
              <a:rPr lang="de-DE" dirty="0" err="1">
                <a:latin typeface="Times New Roman" panose="02020603050405020304" pitchFamily="18" charset="0"/>
                <a:ea typeface="Times New Roman" panose="02020603050405020304" pitchFamily="18" charset="0"/>
              </a:rPr>
              <a:t>Yeni</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ve</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daha</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yararlı</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ilaçların</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geliştirilmesi</a:t>
            </a:r>
            <a:endParaRPr lang="tr-TR" dirty="0">
              <a:latin typeface="Times New Roman" panose="02020603050405020304" pitchFamily="18" charset="0"/>
              <a:ea typeface="Times New Roman" panose="02020603050405020304" pitchFamily="18" charset="0"/>
            </a:endParaRPr>
          </a:p>
          <a:p>
            <a:pPr marL="285750" lvl="0" indent="-285750" algn="just">
              <a:lnSpc>
                <a:spcPct val="150000"/>
              </a:lnSpc>
              <a:spcAft>
                <a:spcPts val="0"/>
              </a:spcAft>
              <a:buFont typeface="Arial" panose="020B0604020202020204" pitchFamily="34" charset="0"/>
              <a:buChar char="•"/>
              <a:tabLst>
                <a:tab pos="457200" algn="l"/>
              </a:tabLst>
            </a:pPr>
            <a:r>
              <a:rPr lang="de-DE" dirty="0" err="1">
                <a:latin typeface="Times New Roman" panose="02020603050405020304" pitchFamily="18" charset="0"/>
                <a:ea typeface="Times New Roman" panose="02020603050405020304" pitchFamily="18" charset="0"/>
              </a:rPr>
              <a:t>İlaçların</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değerlendirilmesi</a:t>
            </a:r>
            <a:endParaRPr lang="tr-TR" dirty="0">
              <a:latin typeface="Times New Roman" panose="02020603050405020304" pitchFamily="18" charset="0"/>
              <a:ea typeface="Times New Roman" panose="02020603050405020304" pitchFamily="18" charset="0"/>
            </a:endParaRPr>
          </a:p>
          <a:p>
            <a:pPr marL="285750" lvl="0" indent="-285750" algn="just">
              <a:lnSpc>
                <a:spcPct val="150000"/>
              </a:lnSpc>
              <a:spcAft>
                <a:spcPts val="0"/>
              </a:spcAft>
              <a:buFont typeface="Arial" panose="020B0604020202020204" pitchFamily="34" charset="0"/>
              <a:buChar char="•"/>
              <a:tabLst>
                <a:tab pos="457200" algn="l"/>
              </a:tabLst>
            </a:pPr>
            <a:r>
              <a:rPr lang="de-DE" dirty="0" err="1">
                <a:latin typeface="Times New Roman" panose="02020603050405020304" pitchFamily="18" charset="0"/>
                <a:ea typeface="Times New Roman" panose="02020603050405020304" pitchFamily="18" charset="0"/>
              </a:rPr>
              <a:t>Biyolojik</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ve</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tıbbi</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denemelerin</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sonuçlarının</a:t>
            </a:r>
            <a:r>
              <a:rPr lang="de-DE" dirty="0">
                <a:latin typeface="Times New Roman" panose="02020603050405020304" pitchFamily="18" charset="0"/>
                <a:ea typeface="Times New Roman" panose="02020603050405020304" pitchFamily="18" charset="0"/>
              </a:rPr>
              <a:t> </a:t>
            </a:r>
            <a:r>
              <a:rPr lang="de-DE" dirty="0" err="1">
                <a:latin typeface="Times New Roman" panose="02020603050405020304" pitchFamily="18" charset="0"/>
                <a:ea typeface="Times New Roman" panose="02020603050405020304" pitchFamily="18" charset="0"/>
              </a:rPr>
              <a:t>değerlendirilmesi</a:t>
            </a:r>
            <a:r>
              <a:rPr lang="de-DE" dirty="0">
                <a:latin typeface="Times New Roman" panose="02020603050405020304" pitchFamily="18" charset="0"/>
                <a:ea typeface="Times New Roman" panose="02020603050405020304" pitchFamily="18" charset="0"/>
              </a:rPr>
              <a:t>.</a:t>
            </a:r>
            <a:endParaRPr lang="tr-TR" dirty="0">
              <a:latin typeface="Times New Roman" panose="02020603050405020304" pitchFamily="18" charset="0"/>
              <a:ea typeface="Times New Roman" panose="02020603050405020304" pitchFamily="18" charset="0"/>
            </a:endParaRPr>
          </a:p>
          <a:p>
            <a:pPr marL="342900" lvl="0" indent="-342900" algn="just">
              <a:lnSpc>
                <a:spcPct val="150000"/>
              </a:lnSpc>
              <a:spcAft>
                <a:spcPts val="0"/>
              </a:spcAft>
              <a:buFont typeface="+mj-lt"/>
              <a:buAutoNum type="arabicPeriod"/>
              <a:tabLst>
                <a:tab pos="457200" algn="l"/>
              </a:tabLst>
            </a:pPr>
            <a:endParaRPr lang="tr-TR"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37851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de-DE" sz="3200" b="1" i="1" dirty="0" err="1">
                <a:latin typeface="Times New Roman" panose="02020603050405020304" pitchFamily="18" charset="0"/>
                <a:ea typeface="Times New Roman" panose="02020603050405020304" pitchFamily="18" charset="0"/>
              </a:rPr>
              <a:t>Toplanan</a:t>
            </a:r>
            <a:r>
              <a:rPr lang="de-DE" sz="3200" b="1" i="1" dirty="0">
                <a:latin typeface="Times New Roman" panose="02020603050405020304" pitchFamily="18" charset="0"/>
                <a:ea typeface="Times New Roman" panose="02020603050405020304" pitchFamily="18" charset="0"/>
              </a:rPr>
              <a:t> </a:t>
            </a:r>
            <a:r>
              <a:rPr lang="de-DE" sz="3200" b="1" i="1" dirty="0" err="1">
                <a:latin typeface="Times New Roman" panose="02020603050405020304" pitchFamily="18" charset="0"/>
                <a:ea typeface="Times New Roman" panose="02020603050405020304" pitchFamily="18" charset="0"/>
              </a:rPr>
              <a:t>ver</a:t>
            </a:r>
            <a:r>
              <a:rPr lang="tr-TR" sz="3200" b="1" i="1" dirty="0">
                <a:latin typeface="Times New Roman" panose="02020603050405020304" pitchFamily="18" charset="0"/>
                <a:ea typeface="Times New Roman" panose="02020603050405020304" pitchFamily="18" charset="0"/>
              </a:rPr>
              <a:t>i</a:t>
            </a:r>
            <a:r>
              <a:rPr lang="de-DE" sz="3200" b="1" i="1" dirty="0" err="1">
                <a:latin typeface="Times New Roman" panose="02020603050405020304" pitchFamily="18" charset="0"/>
                <a:ea typeface="Times New Roman" panose="02020603050405020304" pitchFamily="18" charset="0"/>
              </a:rPr>
              <a:t>ler</a:t>
            </a:r>
            <a:r>
              <a:rPr lang="tr-TR" sz="3200" b="1" i="1" dirty="0">
                <a:latin typeface="Times New Roman" panose="02020603050405020304" pitchFamily="18" charset="0"/>
                <a:ea typeface="Times New Roman" panose="02020603050405020304" pitchFamily="18" charset="0"/>
              </a:rPr>
              <a:t> 3 koşulu sağlamalıdır</a:t>
            </a:r>
            <a:br>
              <a:rPr lang="tr-TR" dirty="0">
                <a:latin typeface="Times New Roman" panose="02020603050405020304" pitchFamily="18" charset="0"/>
                <a:ea typeface="Times New Roman" panose="02020603050405020304" pitchFamily="18" charset="0"/>
              </a:rPr>
            </a:br>
            <a:endParaRPr lang="tr-TR" dirty="0"/>
          </a:p>
        </p:txBody>
      </p:sp>
      <p:sp>
        <p:nvSpPr>
          <p:cNvPr id="4" name="Dikdörtgen 3"/>
          <p:cNvSpPr/>
          <p:nvPr/>
        </p:nvSpPr>
        <p:spPr>
          <a:xfrm>
            <a:off x="1778626" y="2214694"/>
            <a:ext cx="9499600" cy="1953868"/>
          </a:xfrm>
          <a:prstGeom prst="rect">
            <a:avLst/>
          </a:prstGeom>
        </p:spPr>
        <p:txBody>
          <a:bodyPr wrap="square">
            <a:spAutoFit/>
          </a:bodyPr>
          <a:lstStyle/>
          <a:p>
            <a:pPr marL="457200" indent="-457200" algn="just">
              <a:lnSpc>
                <a:spcPct val="150000"/>
              </a:lnSpc>
              <a:spcAft>
                <a:spcPts val="0"/>
              </a:spcAft>
              <a:buFont typeface="+mj-lt"/>
              <a:buAutoNum type="arabicPeriod"/>
            </a:pPr>
            <a:r>
              <a:rPr lang="tr-TR" sz="2800" b="1" dirty="0">
                <a:latin typeface="Times New Roman" panose="02020603050405020304" pitchFamily="18" charset="0"/>
                <a:ea typeface="Times New Roman" panose="02020603050405020304" pitchFamily="18" charset="0"/>
              </a:rPr>
              <a:t>En az maliyetle elde edilmesi</a:t>
            </a:r>
          </a:p>
          <a:p>
            <a:pPr marL="457200" indent="-457200" algn="just">
              <a:lnSpc>
                <a:spcPct val="150000"/>
              </a:lnSpc>
              <a:spcAft>
                <a:spcPts val="0"/>
              </a:spcAft>
              <a:buFont typeface="+mj-lt"/>
              <a:buAutoNum type="arabicPeriod"/>
            </a:pPr>
            <a:r>
              <a:rPr lang="tr-TR" sz="2800" b="1" dirty="0">
                <a:latin typeface="Times New Roman" panose="02020603050405020304" pitchFamily="18" charset="0"/>
                <a:ea typeface="Times New Roman" panose="02020603050405020304" pitchFamily="18" charset="0"/>
              </a:rPr>
              <a:t>Doğruluk derecesinin yüksek olması</a:t>
            </a:r>
          </a:p>
          <a:p>
            <a:pPr marL="457200" indent="-457200" algn="just">
              <a:lnSpc>
                <a:spcPct val="150000"/>
              </a:lnSpc>
              <a:spcAft>
                <a:spcPts val="0"/>
              </a:spcAft>
              <a:buFont typeface="+mj-lt"/>
              <a:buAutoNum type="arabicPeriod"/>
            </a:pPr>
            <a:r>
              <a:rPr lang="tr-TR" sz="2800" b="1" dirty="0">
                <a:latin typeface="Times New Roman" panose="02020603050405020304" pitchFamily="18" charset="0"/>
                <a:ea typeface="Times New Roman" panose="02020603050405020304" pitchFamily="18" charset="0"/>
              </a:rPr>
              <a:t>Çabuk elde edilmesi </a:t>
            </a:r>
            <a:endParaRPr lang="tr-TR" sz="28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71076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53475" y="212117"/>
            <a:ext cx="10364451" cy="778483"/>
          </a:xfrm>
        </p:spPr>
        <p:txBody>
          <a:bodyPr>
            <a:normAutofit fontScale="90000"/>
          </a:bodyPr>
          <a:lstStyle/>
          <a:p>
            <a:pPr>
              <a:lnSpc>
                <a:spcPct val="150000"/>
              </a:lnSpc>
              <a:spcAft>
                <a:spcPts val="0"/>
              </a:spcAft>
            </a:pPr>
            <a:r>
              <a:rPr lang="tr-TR" b="1" u="sng" kern="0" dirty="0">
                <a:latin typeface="Times New Roman" panose="02020603050405020304" pitchFamily="18" charset="0"/>
              </a:rPr>
              <a:t>Veri Toplama Yöntemleri</a:t>
            </a:r>
            <a:endParaRPr lang="tr-TR" dirty="0"/>
          </a:p>
        </p:txBody>
      </p:sp>
      <p:sp>
        <p:nvSpPr>
          <p:cNvPr id="5" name="Dikdörtgen 4"/>
          <p:cNvSpPr/>
          <p:nvPr/>
        </p:nvSpPr>
        <p:spPr>
          <a:xfrm>
            <a:off x="1053475" y="1205637"/>
            <a:ext cx="10668626" cy="5028556"/>
          </a:xfrm>
          <a:prstGeom prst="rect">
            <a:avLst/>
          </a:prstGeom>
        </p:spPr>
        <p:txBody>
          <a:bodyPr wrap="square">
            <a:spAutoFit/>
          </a:bodyPr>
          <a:lstStyle/>
          <a:p>
            <a:pPr algn="just">
              <a:lnSpc>
                <a:spcPct val="150000"/>
              </a:lnSpc>
              <a:spcAft>
                <a:spcPts val="0"/>
              </a:spcAft>
            </a:pPr>
            <a:r>
              <a:rPr lang="tr-TR" dirty="0">
                <a:latin typeface="Times New Roman" panose="02020603050405020304" pitchFamily="18" charset="0"/>
                <a:ea typeface="Times New Roman" panose="02020603050405020304" pitchFamily="18" charset="0"/>
              </a:rPr>
              <a:t>Sağlık alanında veriler iki farklı yaklaşımla toplanmaktadır;</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1. </a:t>
            </a:r>
            <a:r>
              <a:rPr lang="tr-TR" i="1" u="sng" dirty="0">
                <a:latin typeface="Times New Roman" panose="02020603050405020304" pitchFamily="18" charset="0"/>
                <a:ea typeface="Times New Roman" panose="02020603050405020304" pitchFamily="18" charset="0"/>
              </a:rPr>
              <a:t>Sistematik Veri Toplama</a:t>
            </a:r>
            <a:r>
              <a:rPr lang="tr-TR" dirty="0">
                <a:latin typeface="Times New Roman" panose="02020603050405020304" pitchFamily="18" charset="0"/>
                <a:ea typeface="Times New Roman" panose="02020603050405020304" pitchFamily="18" charset="0"/>
              </a:rPr>
              <a:t> : Bir sağlık olayında birimlerin çeşitli özelliklerine ilişkin bilgilerin ortaya çıktığı yer ve zamanda belgelenmesi ve kayıt altına alınmasıdır.</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	a- Kayıtlar</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	b- Sayımlar</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	c- Özel Bildirimler</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2- </a:t>
            </a:r>
            <a:r>
              <a:rPr lang="tr-TR" i="1" u="sng" dirty="0">
                <a:latin typeface="Times New Roman" panose="02020603050405020304" pitchFamily="18" charset="0"/>
                <a:ea typeface="Times New Roman" panose="02020603050405020304" pitchFamily="18" charset="0"/>
              </a:rPr>
              <a:t>Özel Veri Toplama Yöntemleri</a:t>
            </a:r>
            <a:r>
              <a:rPr lang="tr-TR" dirty="0">
                <a:latin typeface="Times New Roman" panose="02020603050405020304" pitchFamily="18" charset="0"/>
                <a:ea typeface="Times New Roman" panose="02020603050405020304" pitchFamily="18" charset="0"/>
              </a:rPr>
              <a:t> : Sağlık alanında alınan kararların doğruluk, geçerlilik ve güvenirliliklerinin yüksek, güncel sorunlara cevap verebilecek tutarlılıkta ve yanılma paylarının çok düşük olması gerekir. Sistematik yöntemlerle yukarıdaki özellikleri taşıyan veri elde edilemez ise ya da toplanan veriler güncel sorunları irdeleme bakımından yeterli değilse araştırıcı bizzat kendisi ya da ekibi ile gerekli bilgileri elde etmek gereğini duyar. </a:t>
            </a:r>
          </a:p>
          <a:p>
            <a:pPr algn="just">
              <a:lnSpc>
                <a:spcPct val="150000"/>
              </a:lnSpc>
              <a:spcAft>
                <a:spcPts val="0"/>
              </a:spcAft>
            </a:pPr>
            <a:r>
              <a:rPr lang="tr-TR" dirty="0">
                <a:latin typeface="Times New Roman" panose="02020603050405020304" pitchFamily="18" charset="0"/>
                <a:ea typeface="Times New Roman" panose="02020603050405020304" pitchFamily="18" charset="0"/>
              </a:rPr>
              <a:t>Özel amaca yönelik verilerin toplanması için başvurulan yöntemlere Özel Veri Toplama Yöntemleri adı verilir. </a:t>
            </a:r>
          </a:p>
          <a:p>
            <a:pPr algn="just">
              <a:lnSpc>
                <a:spcPct val="150000"/>
              </a:lnSpc>
              <a:spcAft>
                <a:spcPts val="0"/>
              </a:spcAft>
            </a:pPr>
            <a:endParaRPr lang="tr-T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81159830"/>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TM04033925[[fn=Damla]]</Template>
  <TotalTime>256</TotalTime>
  <Words>872</Words>
  <Application>Microsoft Macintosh PowerPoint</Application>
  <PresentationFormat>Geniş ekran</PresentationFormat>
  <Paragraphs>91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Times New Roman</vt:lpstr>
      <vt:lpstr>Tw Cen MT</vt:lpstr>
      <vt:lpstr>Damla</vt:lpstr>
      <vt:lpstr>Anket hazırlama teknikleri</vt:lpstr>
      <vt:lpstr>araştırma</vt:lpstr>
      <vt:lpstr>Araştırmaların Temel özellikleri</vt:lpstr>
      <vt:lpstr>Araştırma türleri</vt:lpstr>
      <vt:lpstr>PowerPoint Sunusu</vt:lpstr>
      <vt:lpstr>PowerPoint Sunusu</vt:lpstr>
      <vt:lpstr>Sağlık Bilimlerinde Verilerin Toplanması </vt:lpstr>
      <vt:lpstr>Toplanan veriler 3 koşulu sağlamalıdır </vt:lpstr>
      <vt:lpstr>Veri Toplama Yöntemleri</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Anket hazırlama teknikleri</dc:title>
  <dc:creator>BİYOİSTATİSTİK</dc:creator>
  <cp:lastModifiedBy>Ali Alparslan Sayım</cp:lastModifiedBy>
  <cp:revision>38</cp:revision>
  <dcterms:created xsi:type="dcterms:W3CDTF">2020-10-08T19:27:51Z</dcterms:created>
  <dcterms:modified xsi:type="dcterms:W3CDTF">2025-09-02T20:03:52Z</dcterms:modified>
</cp:coreProperties>
</file>