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2"/>
  </p:notesMasterIdLst>
  <p:handoutMasterIdLst>
    <p:handoutMasterId r:id="rId13"/>
  </p:handoutMasterIdLst>
  <p:sldIdLst>
    <p:sldId id="668" r:id="rId4"/>
    <p:sldId id="609" r:id="rId5"/>
    <p:sldId id="669" r:id="rId6"/>
    <p:sldId id="670" r:id="rId7"/>
    <p:sldId id="671" r:id="rId8"/>
    <p:sldId id="672" r:id="rId9"/>
    <p:sldId id="673" r:id="rId10"/>
    <p:sldId id="674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 varScale="1">
        <p:scale>
          <a:sx n="83" d="100"/>
          <a:sy n="83" d="100"/>
        </p:scale>
        <p:origin x="-1668" y="-84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2/19/2020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2/19/2020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2/19/2020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2/19/2020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2/19/2020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2/19/2020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2/19/2020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2/19/2020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2/19/2020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2/19/2020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2/19/2020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2/19/2020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2/19/2020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2/19/2020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2/19/2020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2/19/2020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2/19/2020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2/19/2020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/>
              <a:t>GGY469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/>
              <a:t>Arazi Ekonomisi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Yeşim</a:t>
            </a:r>
            <a:r>
              <a:rPr lang="en-US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</a:p>
          <a:p>
            <a:pPr algn="ctr">
              <a:spcAft>
                <a:spcPts val="0"/>
              </a:spcAft>
            </a:pP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/>
              <a:t>Arazi: Yeryüzünün suyla kaplı olmayan alanları için kullanılmaktadır. 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/>
              <a:t> Land: yeryüzü, dünyanın yüzeyi, dünya yüzeyinin herhangi bir parçası ve bu parçanın gökyüzüne ve yeraltına doğru devam eden kısımları ile üzerindeki doğal parçaları (ağaçlar ve sular gibi) içerir. 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/>
              <a:t> İnsan yapımı şeyler bunun dışındadır.</a:t>
            </a: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80" y="188248"/>
            <a:ext cx="8517837" cy="636625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Kavramsal Yaklaşım/Çerçeve </a:t>
            </a:r>
            <a:endParaRPr lang="tr-TR" sz="2400" b="1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20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/>
              <a:t>Arazi: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/>
              <a:t> Coğrafyacılara göre, jeolojik ve jeomorfolojik sürecin bir ürünü olan peyzajdır. 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/>
              <a:t> Ekonomistler için, ekonomik üretim ve gelişimleri ortaya çıkarmak için işlenen ve korunan, sermaye ve emek üreten bir kaynaktır.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/>
              <a:t> Hukukçulara göre, dünyanın merkezinden gökyüzündeki sonsuzluğa kadar uzanan alanın hacmi ve bu hacim içerisindeki kullanım haklarının sahip olduğu alandır. 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/>
              <a:t> Pek çok bilim adamına göre arazi, su ile çevrili alanlar da dahil olmak üzere dünyanın yüzeyini saran yaşam alanı, mekânsal büyüklük olarak ifade edilmektedir.</a:t>
            </a: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80" y="188248"/>
            <a:ext cx="8517837" cy="636625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Kavramsal Yaklaşım/Çerçeve </a:t>
            </a:r>
            <a:endParaRPr lang="tr-TR" sz="2400" b="1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921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/>
              <a:t>Arazi; yeryüzü parçası, toprak ve </a:t>
            </a:r>
            <a:r>
              <a:rPr lang="tr-TR" dirty="0" err="1"/>
              <a:t>mekansal</a:t>
            </a:r>
            <a:r>
              <a:rPr lang="tr-TR" dirty="0"/>
              <a:t> alan gibi değişik şekillerde tanımlanmakta.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/>
              <a:t> Arazi; yeryüzünde yaşayan bütün canlılar için vazgeçilmez, en değerli kaynaklar arasında yer almakta.  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/>
              <a:t> Bütün canlıların  barınma, hayata tutunma ve yaşamsal faaliyetlerinin sürdürülebilirliği; toprak ve su kaynaklarından faydalanma yeteneklerine bağlıdır. 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/>
              <a:t> Araziler sınırlı kaynaklar olup, tükenme ve bozulma özelliği vardır/yoktur.</a:t>
            </a: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80" y="188248"/>
            <a:ext cx="8517837" cy="636625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Kavramsal Yaklaşım/Çerçeve </a:t>
            </a:r>
            <a:endParaRPr lang="tr-TR" sz="2400" b="1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820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 smtClean="0"/>
              <a:t>5403 Sayılı Toprak Koruma ve Arazi Kullanım Kanunu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/>
              <a:t>3402 Sayılı Kadastro Kanunu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/>
              <a:t>3083 Sayılı Kanun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/>
              <a:t>6831 Sayılı Kanun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/>
              <a:t>3194 Sayılı Kanun</a:t>
            </a:r>
          </a:p>
          <a:p>
            <a:pPr marL="0" indent="0"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None/>
              <a:defRPr/>
            </a:pPr>
            <a:endParaRPr lang="tr-TR" dirty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80" y="188248"/>
            <a:ext cx="8517837" cy="636625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de-DE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Türk </a:t>
            </a:r>
            <a:r>
              <a:rPr lang="de-DE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Hukuk</a:t>
            </a:r>
            <a:r>
              <a:rPr lang="de-DE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Sisteminde</a:t>
            </a:r>
            <a:r>
              <a:rPr lang="de-DE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Durum</a:t>
            </a:r>
            <a:r>
              <a:rPr lang="de-DE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Analizi</a:t>
            </a:r>
            <a:endParaRPr lang="tr-TR" sz="2400" b="1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76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numCol="2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/>
              <a:t>5403 Sayılı Toprak Koruma ve Arazi Kullanım Kanunu: 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/>
              <a:t>Toprak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/>
              <a:t>Arazi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/>
              <a:t>Tarım arazisi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/>
              <a:t>Mutlak tarım arazisi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/>
              <a:t>Özel ürün arazisi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/>
              <a:t>Dikili tarım arazisi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/>
              <a:t>Marjinal tarım arazisi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/>
              <a:t>Yeter büyüklükte tarımsal arazi </a:t>
            </a:r>
            <a:r>
              <a:rPr lang="tr-TR" dirty="0" smtClean="0"/>
              <a:t>parseli</a:t>
            </a:r>
            <a:endParaRPr lang="tr-TR" dirty="0"/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 smtClean="0"/>
              <a:t>Yeter </a:t>
            </a:r>
            <a:r>
              <a:rPr lang="tr-TR" dirty="0"/>
              <a:t>gelirli tarımsal işletme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/>
              <a:t>Sulu tarım </a:t>
            </a:r>
            <a:r>
              <a:rPr lang="tr-TR" dirty="0" smtClean="0"/>
              <a:t>arazisi</a:t>
            </a:r>
            <a:endParaRPr lang="tr-TR" dirty="0"/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endParaRPr lang="tr-TR" dirty="0"/>
          </a:p>
          <a:p>
            <a:pPr marL="0" indent="0"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None/>
              <a:defRPr/>
            </a:pPr>
            <a:endParaRPr lang="tr-TR" dirty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80" y="188248"/>
            <a:ext cx="8517837" cy="636625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de-DE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Türk </a:t>
            </a:r>
            <a:r>
              <a:rPr lang="de-DE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Hukuk</a:t>
            </a:r>
            <a:r>
              <a:rPr lang="de-DE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Sisteminde</a:t>
            </a:r>
            <a:r>
              <a:rPr lang="de-DE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Durum</a:t>
            </a:r>
            <a:r>
              <a:rPr lang="de-DE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Analizi</a:t>
            </a:r>
            <a:endParaRPr lang="tr-TR" sz="2400" b="1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24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numCol="1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b="1" dirty="0" smtClean="0"/>
              <a:t> 5403 </a:t>
            </a:r>
            <a:r>
              <a:rPr lang="tr-TR" b="1" dirty="0"/>
              <a:t>Sayılı Toprak Koruma ve Arazi Kullanım Kanunu: 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endParaRPr lang="tr-TR" b="1" dirty="0"/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 smtClean="0"/>
              <a:t> Toprak</a:t>
            </a:r>
            <a:r>
              <a:rPr lang="tr-TR" dirty="0"/>
              <a:t>: Mineral ve organik maddelerin parçalanarak ayrışması sonucu oluşan, yeryüzünü ince bir tabaka halinde kaplayan, canlı ve doğal kaynağı, 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endParaRPr lang="tr-TR" dirty="0"/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 smtClean="0"/>
              <a:t> Arazi</a:t>
            </a:r>
            <a:r>
              <a:rPr lang="tr-TR" dirty="0"/>
              <a:t>: Toprak, iklim, topografya, ana materyal, hidroloji ve canlıların değişik oranda etkisi altında bulunan yeryüzü parçasını ifade etmektedir.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313080" y="188248"/>
            <a:ext cx="8517837" cy="636625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de-DE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Türk </a:t>
            </a:r>
            <a:r>
              <a:rPr lang="de-DE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Hukuk</a:t>
            </a:r>
            <a:r>
              <a:rPr lang="de-DE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Sisteminde</a:t>
            </a:r>
            <a:r>
              <a:rPr lang="de-DE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Durum</a:t>
            </a:r>
            <a:r>
              <a:rPr lang="de-DE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Analizi</a:t>
            </a:r>
            <a:endParaRPr lang="tr-TR" sz="2400" b="1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08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numCol="1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b="1" dirty="0"/>
              <a:t> 5403 Sayılı Toprak Koruma ve Arazi Kullanım Kanunu: 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endParaRPr lang="tr-TR" b="1" dirty="0"/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b="1" dirty="0"/>
              <a:t> </a:t>
            </a:r>
            <a:r>
              <a:rPr lang="tr-TR" dirty="0"/>
              <a:t>Mutlak tarım arazisi: Bitkisel üretimde; toprağın fiziksel, kimyasal ve biyolojik özelliklerinin kombinasyonu yöre ortalamasında ürün alınabilmesi için sınırlayıcı olmayan, </a:t>
            </a:r>
            <a:r>
              <a:rPr lang="tr-TR" dirty="0" err="1"/>
              <a:t>topografik</a:t>
            </a:r>
            <a:r>
              <a:rPr lang="tr-TR" dirty="0"/>
              <a:t> sınırlamaları yok veya çok az olan; ülkesel, bölgesel veya yerel önemi bulunan, hâlihazır tarımsal üretimde kullanılan veya bu amaçla kullanıma elverişli olan arazileri,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buClr>
                <a:srgbClr val="160093"/>
              </a:buClr>
              <a:buFont typeface="Courier New" panose="02070309020205020404" pitchFamily="49" charset="0"/>
              <a:buChar char="o"/>
              <a:defRPr/>
            </a:pPr>
            <a:r>
              <a:rPr lang="tr-TR" dirty="0"/>
              <a:t> Özel ürün arazisi: Mutlak tarım arazileri dışında kalan, toprak ve </a:t>
            </a:r>
            <a:r>
              <a:rPr lang="tr-TR" dirty="0" err="1"/>
              <a:t>topografik</a:t>
            </a:r>
            <a:r>
              <a:rPr lang="tr-TR" dirty="0"/>
              <a:t> sınırlamaları nedeniyle yöreye adapte olmuş bitki türlerinin tamamının tarımının yapılamadığı ancak özel bitkisel ürünlerin yetiştiriciliği ile su ürünleri yetiştiriciliğinin ve avcılığının yapılabildiği, ülkesel, bölgesel veya yerel önemi bulunan </a:t>
            </a:r>
            <a:r>
              <a:rPr lang="tr-TR" dirty="0" smtClean="0"/>
              <a:t>arazileri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313080" y="188248"/>
            <a:ext cx="8517837" cy="636625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de-DE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Türk </a:t>
            </a:r>
            <a:r>
              <a:rPr lang="de-DE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Hukuk</a:t>
            </a:r>
            <a:r>
              <a:rPr lang="de-DE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Sisteminde</a:t>
            </a:r>
            <a:r>
              <a:rPr lang="de-DE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Durum</a:t>
            </a:r>
            <a:r>
              <a:rPr lang="de-DE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Analizi</a:t>
            </a:r>
            <a:endParaRPr lang="tr-TR" sz="2400" b="1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04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25648</TotalTime>
  <Words>476</Words>
  <Application>Microsoft Office PowerPoint</Application>
  <PresentationFormat>Ekran Gösterisi (4:3)</PresentationFormat>
  <Paragraphs>85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asus</cp:lastModifiedBy>
  <cp:revision>950</cp:revision>
  <cp:lastPrinted>2016-10-24T07:53:35Z</cp:lastPrinted>
  <dcterms:created xsi:type="dcterms:W3CDTF">2016-09-18T09:35:24Z</dcterms:created>
  <dcterms:modified xsi:type="dcterms:W3CDTF">2020-02-19T11:28:05Z</dcterms:modified>
</cp:coreProperties>
</file>