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openxmlformats.org/officeDocument/2006/relationships/metadata/thumbnail" Target="docProps/thumbnail0.jpeg"/></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32"/>
  </p:notesMasterIdLst>
  <p:handoutMasterIdLst>
    <p:handoutMasterId r:id="rId33"/>
  </p:handoutMasterIdLst>
  <p:sldIdLst>
    <p:sldId id="520" r:id="rId2"/>
    <p:sldId id="516" r:id="rId3"/>
    <p:sldId id="454" r:id="rId4"/>
    <p:sldId id="500" r:id="rId5"/>
    <p:sldId id="499" r:id="rId6"/>
    <p:sldId id="485" r:id="rId7"/>
    <p:sldId id="517" r:id="rId8"/>
    <p:sldId id="518" r:id="rId9"/>
    <p:sldId id="486" r:id="rId10"/>
    <p:sldId id="487" r:id="rId11"/>
    <p:sldId id="488" r:id="rId12"/>
    <p:sldId id="519" r:id="rId13"/>
    <p:sldId id="489" r:id="rId14"/>
    <p:sldId id="490" r:id="rId15"/>
    <p:sldId id="491" r:id="rId16"/>
    <p:sldId id="492" r:id="rId17"/>
    <p:sldId id="493" r:id="rId18"/>
    <p:sldId id="495" r:id="rId19"/>
    <p:sldId id="494" r:id="rId20"/>
    <p:sldId id="496" r:id="rId21"/>
    <p:sldId id="497" r:id="rId22"/>
    <p:sldId id="506" r:id="rId23"/>
    <p:sldId id="507" r:id="rId24"/>
    <p:sldId id="508" r:id="rId25"/>
    <p:sldId id="510" r:id="rId26"/>
    <p:sldId id="512" r:id="rId27"/>
    <p:sldId id="513" r:id="rId28"/>
    <p:sldId id="514" r:id="rId29"/>
    <p:sldId id="521" r:id="rId30"/>
    <p:sldId id="484"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C0C0C"/>
    <a:srgbClr val="FD891D"/>
    <a:srgbClr val="FC541A"/>
    <a:srgbClr val="EBEBEB"/>
    <a:srgbClr val="376092"/>
    <a:srgbClr val="7F7F7F"/>
    <a:srgbClr val="825809"/>
    <a:srgbClr val="FFFFFF"/>
    <a:srgbClr val="4D822A"/>
    <a:srgbClr val="ABB1B0"/>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711" autoAdjust="0"/>
    <p:restoredTop sz="71808" autoAdjust="0"/>
  </p:normalViewPr>
  <p:slideViewPr>
    <p:cSldViewPr snapToGrid="0">
      <p:cViewPr varScale="1">
        <p:scale>
          <a:sx n="115" d="100"/>
          <a:sy n="115" d="100"/>
        </p:scale>
        <p:origin x="2160" y="108"/>
      </p:cViewPr>
      <p:guideLst>
        <p:guide orient="horz" pos="2160"/>
        <p:guide pos="2880"/>
      </p:guideLst>
    </p:cSldViewPr>
  </p:slideViewPr>
  <p:notesTextViewPr>
    <p:cViewPr>
      <p:scale>
        <a:sx n="1" d="1"/>
        <a:sy n="1" d="1"/>
      </p:scale>
      <p:origin x="0" y="0"/>
    </p:cViewPr>
  </p:notesTextViewPr>
  <p:sorterViewPr>
    <p:cViewPr>
      <p:scale>
        <a:sx n="50" d="100"/>
        <a:sy n="50" d="100"/>
      </p:scale>
      <p:origin x="0" y="0"/>
    </p:cViewPr>
  </p:sorterViewPr>
  <p:notesViewPr>
    <p:cSldViewPr snapToGrid="0">
      <p:cViewPr varScale="1">
        <p:scale>
          <a:sx n="82" d="100"/>
          <a:sy n="82" d="100"/>
        </p:scale>
        <p:origin x="-3216"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sz="1000" smtClean="0">
                <a:latin typeface="Arial" pitchFamily="34" charset="0"/>
                <a:cs typeface="Arial" pitchFamily="34" charset="0"/>
              </a:rPr>
              <a:t>© Duarte Design, Inc. 2009</a:t>
            </a:r>
            <a:endParaRPr lang="en-US" sz="100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F37EAF2-1DE3-4AC2-BC82-3EF63BED91BD}" type="slidenum">
              <a:rPr lang="en-US" smtClean="0"/>
              <a:t>‹#›</a:t>
            </a:fld>
            <a:endParaRPr lang="en-US"/>
          </a:p>
        </p:txBody>
      </p:sp>
    </p:spTree>
    <p:extLst>
      <p:ext uri="{BB962C8B-B14F-4D97-AF65-F5344CB8AC3E}">
        <p14:creationId xmlns:p14="http://schemas.microsoft.com/office/powerpoint/2010/main" val="2707393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1A8ED9-A90F-43A0-A471-4F79F54F87D6}" type="slidenum">
              <a:rPr lang="en-US" smtClean="0"/>
              <a:t>‹#›</a:t>
            </a:fld>
            <a:endParaRPr lang="en-US"/>
          </a:p>
        </p:txBody>
      </p:sp>
      <p:sp>
        <p:nvSpPr>
          <p:cNvPr id="9" name="Footer Placeholder 8"/>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sz="1000" smtClean="0">
                <a:solidFill>
                  <a:prstClr val="black"/>
                </a:solidFill>
                <a:latin typeface="Arial" pitchFamily="34" charset="0"/>
                <a:cs typeface="Arial" pitchFamily="34" charset="0"/>
              </a:rPr>
              <a:t>© Duarte Design, Inc. 2009</a:t>
            </a:r>
            <a:endParaRPr lang="en-US"/>
          </a:p>
        </p:txBody>
      </p:sp>
    </p:spTree>
    <p:extLst>
      <p:ext uri="{BB962C8B-B14F-4D97-AF65-F5344CB8AC3E}">
        <p14:creationId xmlns:p14="http://schemas.microsoft.com/office/powerpoint/2010/main" val="2484090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To view this presentation, first, turn up your volume and second,</a:t>
            </a:r>
            <a:r>
              <a:rPr lang="en-US" baseline="0" smtClean="0"/>
              <a:t> launch the self-running slide show.</a:t>
            </a:r>
            <a:endParaRPr lang="en-US"/>
          </a:p>
        </p:txBody>
      </p:sp>
      <p:sp>
        <p:nvSpPr>
          <p:cNvPr id="4" name="Slide Number Placeholder 3"/>
          <p:cNvSpPr>
            <a:spLocks noGrp="1"/>
          </p:cNvSpPr>
          <p:nvPr>
            <p:ph type="sldNum" sz="quarter" idx="10"/>
          </p:nvPr>
        </p:nvSpPr>
        <p:spPr/>
        <p:txBody>
          <a:bodyPr/>
          <a:lstStyle/>
          <a:p>
            <a:fld id="{4DB4DFB0-44CD-4632-8FEA-E6F62CCD500F}"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9962863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391024" y="2130425"/>
            <a:ext cx="4067175" cy="1470025"/>
          </a:xfrm>
        </p:spPr>
        <p:txBody>
          <a:bodyPr/>
          <a:lstStyle>
            <a:lvl1pPr algn="l">
              <a:defRPr>
                <a:solidFill>
                  <a:schemeClr val="bg1"/>
                </a:solidFill>
              </a:defRPr>
            </a:lvl1pPr>
          </a:lstStyle>
          <a:p>
            <a:r>
              <a:rPr lang="tr-TR" smtClean="0"/>
              <a:t>Click to edit Master title style</a:t>
            </a:r>
            <a:endParaRPr lang="en-US"/>
          </a:p>
        </p:txBody>
      </p:sp>
      <p:sp>
        <p:nvSpPr>
          <p:cNvPr id="3" name="Subtitle 2"/>
          <p:cNvSpPr>
            <a:spLocks noGrp="1"/>
          </p:cNvSpPr>
          <p:nvPr>
            <p:ph type="subTitle" idx="1"/>
          </p:nvPr>
        </p:nvSpPr>
        <p:spPr>
          <a:xfrm>
            <a:off x="4391024" y="3886200"/>
            <a:ext cx="3381376" cy="1752600"/>
          </a:xfr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pic>
        <p:nvPicPr>
          <p:cNvPr id="7" name="Picture 2"/>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0" y="124571"/>
            <a:ext cx="4619625" cy="4486275"/>
          </a:xfrm>
          <a:prstGeom prst="rect">
            <a:avLst/>
          </a:prstGeom>
          <a:noFill/>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DD2693C-57C3-4914-8E69-D777D6AA2CC8}" type="datetimeFigureOut">
              <a:rPr lang="en-US" smtClean="0"/>
              <a:t>10/25/2021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259C21E-1789-4DE4-A292-CBB5A0C2C9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DD2693C-57C3-4914-8E69-D777D6AA2CC8}" type="datetimeFigureOut">
              <a:rPr lang="en-US" smtClean="0"/>
              <a:t>10/25/2021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259C21E-1789-4DE4-A292-CBB5A0C2C9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DD2693C-57C3-4914-8E69-D777D6AA2CC8}" type="datetimeFigureOut">
              <a:rPr lang="en-US" smtClean="0"/>
              <a:t>10/25/2021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259C21E-1789-4DE4-A292-CBB5A0C2C9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DD2693C-57C3-4914-8E69-D777D6AA2CC8}" type="datetimeFigureOut">
              <a:rPr lang="en-US" smtClean="0"/>
              <a:t>10/25/2021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259C21E-1789-4DE4-A292-CBB5A0C2C9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DD2693C-57C3-4914-8E69-D777D6AA2CC8}" type="datetimeFigureOut">
              <a:rPr lang="en-US" smtClean="0"/>
              <a:t>10/25/2021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259C21E-1789-4DE4-A292-CBB5A0C2C9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4DD2693C-57C3-4914-8E69-D777D6AA2CC8}" type="datetimeFigureOut">
              <a:rPr lang="en-US" smtClean="0"/>
              <a:t>10/25/2021</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2259C21E-1789-4DE4-A292-CBB5A0C2C9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4DD2693C-57C3-4914-8E69-D777D6AA2CC8}" type="datetimeFigureOut">
              <a:rPr lang="en-US" smtClean="0"/>
              <a:t>10/25/2021</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2259C21E-1789-4DE4-A292-CBB5A0C2C9F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4DD2693C-57C3-4914-8E69-D777D6AA2CC8}" type="datetimeFigureOut">
              <a:rPr lang="en-US" smtClean="0"/>
              <a:t>10/25/2021</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2259C21E-1789-4DE4-A292-CBB5A0C2C9F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DD2693C-57C3-4914-8E69-D777D6AA2CC8}" type="datetimeFigureOut">
              <a:rPr lang="en-US" smtClean="0"/>
              <a:t>10/25/2021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259C21E-1789-4DE4-A292-CBB5A0C2C9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DD2693C-57C3-4914-8E69-D777D6AA2CC8}" type="datetimeFigureOut">
              <a:rPr lang="en-US" smtClean="0"/>
              <a:t>10/25/2021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259C21E-1789-4DE4-A292-CBB5A0C2C9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3"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spcBef>
          <a:spcPct val="0"/>
        </a:spcBef>
        <a:buNone/>
        <a:defRPr sz="4000" kern="1200">
          <a:solidFill>
            <a:schemeClr val="bg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a:buChar char="•"/>
        <a:defRPr sz="2800" kern="1200">
          <a:solidFill>
            <a:schemeClr val="bg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a:buChar char="–"/>
        <a:defRPr sz="2400" kern="1200">
          <a:solidFill>
            <a:schemeClr val="bg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a:buChar char="•"/>
        <a:defRPr sz="2000" kern="1200">
          <a:solidFill>
            <a:schemeClr val="bg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a:buChar char="–"/>
        <a:defRPr sz="1800" kern="1200">
          <a:solidFill>
            <a:schemeClr val="bg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a:buChar char="»"/>
        <a:defRPr sz="18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p:spPr>
      </p:pic>
      <p:pic>
        <p:nvPicPr>
          <p:cNvPr id="26" name="Picture 2"/>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0" y="124571"/>
            <a:ext cx="4619625" cy="4486275"/>
          </a:xfrm>
          <a:prstGeom prst="rect">
            <a:avLst/>
          </a:prstGeom>
          <a:noFill/>
        </p:spPr>
      </p:pic>
      <p:sp>
        <p:nvSpPr>
          <p:cNvPr id="23" name="Rectangle 210"/>
          <p:cNvSpPr txBox="1">
            <a:spLocks noChangeArrowheads="1"/>
          </p:cNvSpPr>
          <p:nvPr/>
        </p:nvSpPr>
        <p:spPr bwMode="auto">
          <a:xfrm>
            <a:off x="293878" y="3429000"/>
            <a:ext cx="8850122" cy="724845"/>
          </a:xfrm>
          <a:prstGeom prst="rect">
            <a:avLst/>
          </a:prstGeom>
          <a:noFill/>
          <a:ln w="9525">
            <a:noFill/>
            <a:miter lim="800000"/>
            <a:headEnd/>
            <a:tailEnd/>
          </a:ln>
          <a:effectLst/>
        </p:spPr>
        <p:txBody>
          <a:bodyPr wrap="square" lIns="0" rIns="0">
            <a:prstTxWarp prst="textNoShape">
              <a:avLst/>
            </a:prstTxWarp>
            <a:noAutofit/>
          </a:bodyPr>
          <a:lstStyle/>
          <a:p>
            <a:pPr algn="ctr">
              <a:lnSpc>
                <a:spcPct val="114000"/>
              </a:lnSpc>
            </a:pPr>
            <a:r>
              <a:rPr lang="tr-TR" sz="3200" dirty="0" smtClean="0">
                <a:solidFill>
                  <a:srgbClr val="FFFF00"/>
                </a:solidFill>
                <a:latin typeface="Arial" pitchFamily="34" charset="0"/>
                <a:ea typeface="Arial" charset="0"/>
                <a:cs typeface="Arial" pitchFamily="34" charset="0"/>
              </a:rPr>
              <a:t>GELİŞİMSEL</a:t>
            </a:r>
            <a:r>
              <a:rPr lang="en-US" sz="3200" dirty="0" smtClean="0">
                <a:solidFill>
                  <a:srgbClr val="FFFF00"/>
                </a:solidFill>
                <a:latin typeface="Arial" pitchFamily="34" charset="0"/>
                <a:ea typeface="Arial" charset="0"/>
                <a:cs typeface="Arial" pitchFamily="34" charset="0"/>
              </a:rPr>
              <a:t> TANI</a:t>
            </a:r>
            <a:r>
              <a:rPr lang="tr-TR" sz="3200" dirty="0" smtClean="0">
                <a:solidFill>
                  <a:srgbClr val="FFFF00"/>
                </a:solidFill>
                <a:latin typeface="Arial" pitchFamily="34" charset="0"/>
                <a:ea typeface="Arial" charset="0"/>
                <a:cs typeface="Arial" pitchFamily="34" charset="0"/>
              </a:rPr>
              <a:t> </a:t>
            </a:r>
            <a:r>
              <a:rPr lang="en-US" sz="3200" dirty="0" smtClean="0">
                <a:solidFill>
                  <a:srgbClr val="FFFF00"/>
                </a:solidFill>
                <a:latin typeface="Arial" pitchFamily="34" charset="0"/>
                <a:ea typeface="Arial" charset="0"/>
                <a:cs typeface="Arial" pitchFamily="34" charset="0"/>
              </a:rPr>
              <a:t>VE</a:t>
            </a:r>
            <a:r>
              <a:rPr lang="tr-TR" sz="3200" dirty="0" smtClean="0">
                <a:solidFill>
                  <a:srgbClr val="FFFF00"/>
                </a:solidFill>
                <a:latin typeface="Arial" pitchFamily="34" charset="0"/>
                <a:ea typeface="Arial" charset="0"/>
                <a:cs typeface="Arial" pitchFamily="34" charset="0"/>
              </a:rPr>
              <a:t> </a:t>
            </a:r>
            <a:r>
              <a:rPr lang="en-US" sz="3200" dirty="0" smtClean="0">
                <a:solidFill>
                  <a:srgbClr val="FFFF00"/>
                </a:solidFill>
                <a:latin typeface="Arial" pitchFamily="34" charset="0"/>
                <a:ea typeface="Arial" charset="0"/>
                <a:cs typeface="Arial" pitchFamily="34" charset="0"/>
              </a:rPr>
              <a:t>DEĞERLENDİRME</a:t>
            </a:r>
            <a:r>
              <a:rPr lang="en-US" sz="2200" dirty="0" smtClean="0">
                <a:solidFill>
                  <a:srgbClr val="FFFF00"/>
                </a:solidFill>
                <a:latin typeface="Arial" pitchFamily="34" charset="0"/>
                <a:ea typeface="Arial" charset="0"/>
                <a:cs typeface="Arial" pitchFamily="34" charset="0"/>
              </a:rPr>
              <a:t/>
            </a:r>
            <a:br>
              <a:rPr lang="en-US" sz="2200" dirty="0" smtClean="0">
                <a:solidFill>
                  <a:srgbClr val="FFFF00"/>
                </a:solidFill>
                <a:latin typeface="Arial" pitchFamily="34" charset="0"/>
                <a:ea typeface="Arial" charset="0"/>
                <a:cs typeface="Arial" pitchFamily="34" charset="0"/>
              </a:rPr>
            </a:br>
            <a:endParaRPr lang="en-US" sz="2200" dirty="0">
              <a:solidFill>
                <a:srgbClr val="FFFF00"/>
              </a:solidFill>
              <a:latin typeface="Arial" pitchFamily="34" charset="0"/>
              <a:ea typeface="Arial" charset="0"/>
              <a:cs typeface="Arial" pitchFamily="34" charset="0"/>
            </a:endParaRPr>
          </a:p>
        </p:txBody>
      </p:sp>
      <p:sp>
        <p:nvSpPr>
          <p:cNvPr id="9" name="Rectangle 8"/>
          <p:cNvSpPr/>
          <p:nvPr/>
        </p:nvSpPr>
        <p:spPr>
          <a:xfrm>
            <a:off x="5860880" y="4395402"/>
            <a:ext cx="3188747" cy="430887"/>
          </a:xfrm>
          <a:prstGeom prst="rect">
            <a:avLst/>
          </a:prstGeom>
        </p:spPr>
        <p:txBody>
          <a:bodyPr wrap="square">
            <a:spAutoFit/>
          </a:bodyPr>
          <a:lstStyle/>
          <a:p>
            <a:pPr algn="ctr"/>
            <a:r>
              <a:rPr lang="en-US" sz="2200" dirty="0" smtClean="0">
                <a:solidFill>
                  <a:srgbClr val="FFFF00"/>
                </a:solidFill>
                <a:latin typeface="Arial" pitchFamily="34" charset="0"/>
                <a:ea typeface="Arial" charset="0"/>
                <a:cs typeface="Arial" pitchFamily="34" charset="0"/>
              </a:rPr>
              <a:t>Aysel Köksal Akyol</a:t>
            </a:r>
            <a:endParaRPr lang="en-US" sz="36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val="1147199638"/>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470" y="396908"/>
            <a:ext cx="8510703" cy="1143000"/>
          </a:xfrm>
        </p:spPr>
        <p:txBody>
          <a:bodyPr>
            <a:normAutofit/>
          </a:bodyPr>
          <a:lstStyle/>
          <a:p>
            <a:pPr algn="ctr"/>
            <a:r>
              <a:rPr lang="tr-TR" sz="2800" b="1" dirty="0"/>
              <a:t>GELİŞİMSEL DEĞERLENDİRMENİN İLKELERİ  </a:t>
            </a:r>
            <a:r>
              <a:rPr lang="en-US" sz="2800" dirty="0"/>
              <a:t/>
            </a:r>
            <a:br>
              <a:rPr lang="en-US" sz="2800" dirty="0"/>
            </a:br>
            <a:endParaRPr lang="en-US" sz="2800" dirty="0"/>
          </a:p>
        </p:txBody>
      </p:sp>
      <p:sp>
        <p:nvSpPr>
          <p:cNvPr id="3" name="Content Placeholder 2"/>
          <p:cNvSpPr>
            <a:spLocks noGrp="1"/>
          </p:cNvSpPr>
          <p:nvPr>
            <p:ph idx="1"/>
          </p:nvPr>
        </p:nvSpPr>
        <p:spPr>
          <a:xfrm>
            <a:off x="565266" y="1781322"/>
            <a:ext cx="7800456" cy="4112401"/>
          </a:xfrm>
        </p:spPr>
        <p:txBody>
          <a:bodyPr>
            <a:noAutofit/>
          </a:bodyPr>
          <a:lstStyle/>
          <a:p>
            <a:r>
              <a:rPr lang="tr-TR" dirty="0"/>
              <a:t>Doğrudan çocukla yapılan değerlendirmelerde, </a:t>
            </a:r>
            <a:r>
              <a:rPr lang="tr-TR" dirty="0" smtClean="0">
                <a:solidFill>
                  <a:srgbClr val="FFFF00"/>
                </a:solidFill>
              </a:rPr>
              <a:t>«</a:t>
            </a:r>
            <a:r>
              <a:rPr lang="tr-TR" dirty="0">
                <a:solidFill>
                  <a:srgbClr val="FFFF00"/>
                </a:solidFill>
              </a:rPr>
              <a:t>D</a:t>
            </a:r>
            <a:r>
              <a:rPr lang="tr-TR" dirty="0" smtClean="0">
                <a:solidFill>
                  <a:srgbClr val="FFFF00"/>
                </a:solidFill>
              </a:rPr>
              <a:t>eğerlendirmenin </a:t>
            </a:r>
            <a:r>
              <a:rPr lang="tr-TR" dirty="0">
                <a:solidFill>
                  <a:srgbClr val="FFFF00"/>
                </a:solidFill>
              </a:rPr>
              <a:t>kendisi çocuğa yeni öğrenme </a:t>
            </a:r>
            <a:r>
              <a:rPr lang="tr-TR" dirty="0" smtClean="0">
                <a:solidFill>
                  <a:srgbClr val="FFFF00"/>
                </a:solidFill>
              </a:rPr>
              <a:t>olanakları» </a:t>
            </a:r>
            <a:r>
              <a:rPr lang="tr-TR" dirty="0" smtClean="0"/>
              <a:t>sağlamalıdır. </a:t>
            </a:r>
          </a:p>
          <a:p>
            <a:endParaRPr lang="tr-TR" dirty="0" smtClean="0"/>
          </a:p>
          <a:p>
            <a:r>
              <a:rPr lang="tr-TR" dirty="0" smtClean="0"/>
              <a:t>Çocuğun, </a:t>
            </a:r>
            <a:r>
              <a:rPr lang="tr-TR" dirty="0" smtClean="0">
                <a:solidFill>
                  <a:srgbClr val="FFFF00"/>
                </a:solidFill>
              </a:rPr>
              <a:t>öğrenme </a:t>
            </a:r>
            <a:r>
              <a:rPr lang="tr-TR" dirty="0">
                <a:solidFill>
                  <a:srgbClr val="FFFF00"/>
                </a:solidFill>
              </a:rPr>
              <a:t>deneyimi sırasında ve daha sonrasında </a:t>
            </a:r>
            <a:r>
              <a:rPr lang="tr-TR" dirty="0">
                <a:solidFill>
                  <a:srgbClr val="92D050"/>
                </a:solidFill>
              </a:rPr>
              <a:t>motivasyonunun kırılmamasına; merak, cesaret ve özgüveninin olumsuz etkilenmemesine </a:t>
            </a:r>
            <a:r>
              <a:rPr lang="tr-TR" dirty="0"/>
              <a:t>dikkat </a:t>
            </a:r>
            <a:r>
              <a:rPr lang="tr-TR" dirty="0" smtClean="0"/>
              <a:t>edilmelidir.</a:t>
            </a:r>
            <a:endParaRPr lang="en-US" dirty="0"/>
          </a:p>
        </p:txBody>
      </p:sp>
    </p:spTree>
    <p:extLst>
      <p:ext uri="{BB962C8B-B14F-4D97-AF65-F5344CB8AC3E}">
        <p14:creationId xmlns:p14="http://schemas.microsoft.com/office/powerpoint/2010/main" val="1681976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0268" y="2149718"/>
            <a:ext cx="8275192" cy="2394572"/>
          </a:xfrm>
        </p:spPr>
        <p:txBody>
          <a:bodyPr>
            <a:normAutofit/>
          </a:bodyPr>
          <a:lstStyle/>
          <a:p>
            <a:pPr>
              <a:lnSpc>
                <a:spcPct val="120000"/>
              </a:lnSpc>
            </a:pPr>
            <a:r>
              <a:rPr lang="tr-TR" dirty="0"/>
              <a:t>Aile de sürece dahil edildiğinden, değerlendirme kapsamında sunulan yeni öğrenme olanaklarının aile </a:t>
            </a:r>
            <a:r>
              <a:rPr lang="tr-TR" dirty="0" smtClean="0"/>
              <a:t>tarafından fark edilmesi </a:t>
            </a:r>
            <a:r>
              <a:rPr lang="tr-TR" dirty="0"/>
              <a:t>sağlanmalı ve ev ortamında kullanılması önerilmelidir</a:t>
            </a:r>
            <a:r>
              <a:rPr lang="tr-TR" dirty="0" smtClean="0"/>
              <a:t>.</a:t>
            </a:r>
            <a:endParaRPr lang="en-US" dirty="0"/>
          </a:p>
        </p:txBody>
      </p:sp>
      <p:sp>
        <p:nvSpPr>
          <p:cNvPr id="6" name="Title 1"/>
          <p:cNvSpPr>
            <a:spLocks noGrp="1"/>
          </p:cNvSpPr>
          <p:nvPr>
            <p:ph type="title"/>
          </p:nvPr>
        </p:nvSpPr>
        <p:spPr>
          <a:xfrm>
            <a:off x="445860" y="614845"/>
            <a:ext cx="8229600" cy="1143000"/>
          </a:xfrm>
        </p:spPr>
        <p:txBody>
          <a:bodyPr>
            <a:normAutofit fontScale="90000"/>
          </a:bodyPr>
          <a:lstStyle/>
          <a:p>
            <a:r>
              <a:rPr lang="tr-TR" sz="3100" b="1" dirty="0"/>
              <a:t>GELİŞİMSEL DEĞERLENDİRMENİN İLKELERİ  </a:t>
            </a:r>
            <a:r>
              <a:rPr lang="en-US" dirty="0"/>
              <a:t/>
            </a:r>
            <a:br>
              <a:rPr lang="en-US" dirty="0"/>
            </a:br>
            <a:endParaRPr lang="en-US" dirty="0"/>
          </a:p>
        </p:txBody>
      </p:sp>
    </p:spTree>
    <p:extLst>
      <p:ext uri="{BB962C8B-B14F-4D97-AF65-F5344CB8AC3E}">
        <p14:creationId xmlns:p14="http://schemas.microsoft.com/office/powerpoint/2010/main" val="18089765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endParaRPr lang="tr-TR" dirty="0" smtClean="0"/>
          </a:p>
          <a:p>
            <a:r>
              <a:rPr lang="tr-TR" dirty="0" smtClean="0"/>
              <a:t>Çocuğun değerlendirilmesinde </a:t>
            </a:r>
            <a:r>
              <a:rPr lang="tr-TR" dirty="0" smtClean="0">
                <a:solidFill>
                  <a:srgbClr val="FFFF00"/>
                </a:solidFill>
              </a:rPr>
              <a:t>çoklu yöntemler </a:t>
            </a:r>
            <a:r>
              <a:rPr lang="tr-TR" dirty="0" smtClean="0"/>
              <a:t>kullanılmalıdır. </a:t>
            </a:r>
            <a:endParaRPr lang="tr-TR" dirty="0"/>
          </a:p>
          <a:p>
            <a:r>
              <a:rPr lang="tr-TR" dirty="0" smtClean="0"/>
              <a:t>Bir </a:t>
            </a:r>
            <a:r>
              <a:rPr lang="tr-TR" dirty="0"/>
              <a:t>kez uygulanan tek bir testin, çocuğun </a:t>
            </a:r>
            <a:r>
              <a:rPr lang="tr-TR" dirty="0" smtClean="0"/>
              <a:t>becerileri </a:t>
            </a:r>
            <a:r>
              <a:rPr lang="tr-TR" dirty="0"/>
              <a:t>hakkında doğru bilgi vermesi </a:t>
            </a:r>
            <a:r>
              <a:rPr lang="tr-TR" dirty="0" smtClean="0"/>
              <a:t>mümkün </a:t>
            </a:r>
            <a:r>
              <a:rPr lang="tr-TR" dirty="0"/>
              <a:t>değildir. </a:t>
            </a:r>
            <a:endParaRPr lang="tr-TR" dirty="0" smtClean="0"/>
          </a:p>
          <a:p>
            <a:r>
              <a:rPr lang="tr-TR" dirty="0" smtClean="0"/>
              <a:t>Standardize </a:t>
            </a:r>
            <a:r>
              <a:rPr lang="tr-TR" dirty="0"/>
              <a:t>testlere alternatif olarak </a:t>
            </a:r>
            <a:r>
              <a:rPr lang="tr-TR" dirty="0" smtClean="0"/>
              <a:t>«gözlem</a:t>
            </a:r>
            <a:r>
              <a:rPr lang="tr-TR" dirty="0"/>
              <a:t>, </a:t>
            </a:r>
            <a:r>
              <a:rPr lang="tr-TR" dirty="0" smtClean="0"/>
              <a:t>gelişim dosyaları (</a:t>
            </a:r>
            <a:r>
              <a:rPr lang="tr-TR" dirty="0" err="1" smtClean="0"/>
              <a:t>portfolyo</a:t>
            </a:r>
            <a:r>
              <a:rPr lang="tr-TR" dirty="0" smtClean="0"/>
              <a:t>), görüşme» gibi farklı yöntemlerin kullanılması önemlidir. </a:t>
            </a:r>
            <a:endParaRPr lang="tr-TR" dirty="0"/>
          </a:p>
        </p:txBody>
      </p:sp>
      <p:sp>
        <p:nvSpPr>
          <p:cNvPr id="4" name="Title 1"/>
          <p:cNvSpPr>
            <a:spLocks noGrp="1"/>
          </p:cNvSpPr>
          <p:nvPr>
            <p:ph type="title"/>
          </p:nvPr>
        </p:nvSpPr>
        <p:spPr>
          <a:xfrm>
            <a:off x="199505" y="274638"/>
            <a:ext cx="8487295" cy="639762"/>
          </a:xfrm>
        </p:spPr>
        <p:txBody>
          <a:bodyPr>
            <a:normAutofit fontScale="90000"/>
          </a:bodyPr>
          <a:lstStyle/>
          <a:p>
            <a:r>
              <a:rPr lang="tr-TR" sz="3100" b="1" dirty="0"/>
              <a:t>GELİŞİMSEL DEĞERLENDİRMENİN İLKELERİ  </a:t>
            </a:r>
            <a:endParaRPr lang="en-US" dirty="0"/>
          </a:p>
        </p:txBody>
      </p:sp>
    </p:spTree>
    <p:extLst>
      <p:ext uri="{BB962C8B-B14F-4D97-AF65-F5344CB8AC3E}">
        <p14:creationId xmlns:p14="http://schemas.microsoft.com/office/powerpoint/2010/main" val="590702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5860" y="2396331"/>
            <a:ext cx="8251873" cy="3378826"/>
          </a:xfrm>
        </p:spPr>
        <p:txBody>
          <a:bodyPr>
            <a:normAutofit/>
          </a:bodyPr>
          <a:lstStyle/>
          <a:p>
            <a:r>
              <a:rPr lang="tr-TR" dirty="0" smtClean="0"/>
              <a:t>Değerlendirmede;</a:t>
            </a:r>
          </a:p>
          <a:p>
            <a:pPr lvl="1">
              <a:buFont typeface="Courier New"/>
              <a:buChar char="o"/>
            </a:pPr>
            <a:r>
              <a:rPr lang="tr-TR" dirty="0" smtClean="0"/>
              <a:t> </a:t>
            </a:r>
            <a:r>
              <a:rPr lang="tr-TR" dirty="0"/>
              <a:t>çocuğu ve aileyi tanımaya yönelik </a:t>
            </a:r>
            <a:r>
              <a:rPr lang="tr-TR" dirty="0" smtClean="0"/>
              <a:t>öykü alma, </a:t>
            </a:r>
          </a:p>
          <a:p>
            <a:pPr lvl="1">
              <a:buFont typeface="Courier New"/>
              <a:buChar char="o"/>
            </a:pPr>
            <a:r>
              <a:rPr lang="tr-TR" dirty="0" smtClean="0"/>
              <a:t>serbest oyunda gözlem,</a:t>
            </a:r>
          </a:p>
          <a:p>
            <a:pPr lvl="1">
              <a:buFont typeface="Courier New"/>
              <a:buChar char="o"/>
            </a:pPr>
            <a:r>
              <a:rPr lang="tr-TR" dirty="0" smtClean="0"/>
              <a:t>standardize </a:t>
            </a:r>
            <a:r>
              <a:rPr lang="tr-TR" dirty="0"/>
              <a:t>değerlendirme araçları gibi </a:t>
            </a:r>
            <a:r>
              <a:rPr lang="tr-TR" dirty="0" smtClean="0"/>
              <a:t>birden </a:t>
            </a:r>
            <a:r>
              <a:rPr lang="tr-TR" dirty="0"/>
              <a:t>fazla yöntem kullanılabilir. </a:t>
            </a:r>
            <a:endParaRPr lang="tr-TR" dirty="0" smtClean="0"/>
          </a:p>
        </p:txBody>
      </p:sp>
      <p:sp>
        <p:nvSpPr>
          <p:cNvPr id="6" name="Title 1"/>
          <p:cNvSpPr>
            <a:spLocks noGrp="1"/>
          </p:cNvSpPr>
          <p:nvPr>
            <p:ph type="title"/>
          </p:nvPr>
        </p:nvSpPr>
        <p:spPr>
          <a:xfrm>
            <a:off x="445860" y="614845"/>
            <a:ext cx="8229600" cy="1143000"/>
          </a:xfrm>
        </p:spPr>
        <p:txBody>
          <a:bodyPr>
            <a:normAutofit fontScale="90000"/>
          </a:bodyPr>
          <a:lstStyle/>
          <a:p>
            <a:r>
              <a:rPr lang="tr-TR" sz="3100" b="1" dirty="0"/>
              <a:t>GELİŞİMSEL DEĞERLENDİRMENİN İLKELERİ  </a:t>
            </a:r>
            <a:r>
              <a:rPr lang="en-US" dirty="0"/>
              <a:t/>
            </a:r>
            <a:br>
              <a:rPr lang="en-US" dirty="0"/>
            </a:br>
            <a:endParaRPr lang="en-US" dirty="0"/>
          </a:p>
        </p:txBody>
      </p:sp>
    </p:spTree>
    <p:extLst>
      <p:ext uri="{BB962C8B-B14F-4D97-AF65-F5344CB8AC3E}">
        <p14:creationId xmlns:p14="http://schemas.microsoft.com/office/powerpoint/2010/main" val="3855145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0501" y="2019789"/>
            <a:ext cx="8229600" cy="3661664"/>
          </a:xfrm>
        </p:spPr>
        <p:txBody>
          <a:bodyPr/>
          <a:lstStyle/>
          <a:p>
            <a:pPr marL="342900" lvl="1" indent="-342900">
              <a:buFont typeface="Arial" panose="020B0604020202020204" pitchFamily="34" charset="0"/>
              <a:buChar char="•"/>
            </a:pPr>
            <a:r>
              <a:rPr lang="tr-TR" dirty="0"/>
              <a:t>Gelişim ve davranışın ayrılmaz </a:t>
            </a:r>
            <a:r>
              <a:rPr lang="tr-TR" dirty="0" smtClean="0"/>
              <a:t>olduğu unutulmamalı;</a:t>
            </a:r>
            <a:r>
              <a:rPr lang="tr-TR" dirty="0"/>
              <a:t> </a:t>
            </a:r>
            <a:endParaRPr lang="tr-TR" dirty="0" smtClean="0"/>
          </a:p>
          <a:p>
            <a:pPr marL="342900" lvl="1" indent="-342900">
              <a:buFont typeface="Wingdings" charset="2"/>
              <a:buChar char="ü"/>
            </a:pPr>
            <a:endParaRPr lang="tr-TR" dirty="0"/>
          </a:p>
          <a:p>
            <a:pPr lvl="1">
              <a:buFont typeface="Courier New"/>
              <a:buChar char="o"/>
            </a:pPr>
            <a:r>
              <a:rPr lang="en-US" dirty="0"/>
              <a:t>H</a:t>
            </a:r>
            <a:r>
              <a:rPr lang="tr-TR" dirty="0"/>
              <a:t>er ikisi de genetik ve çevresel deneyimlere bağlı</a:t>
            </a:r>
          </a:p>
          <a:p>
            <a:pPr lvl="1">
              <a:buFont typeface="Courier New"/>
              <a:buChar char="o"/>
            </a:pPr>
            <a:r>
              <a:rPr lang="tr-TR" dirty="0" smtClean="0"/>
              <a:t>Her ikisinde de beynin </a:t>
            </a:r>
            <a:r>
              <a:rPr lang="tr-TR" dirty="0"/>
              <a:t>olgunlaşması önemli</a:t>
            </a:r>
          </a:p>
          <a:p>
            <a:pPr marL="342900" lvl="1" indent="-342900">
              <a:buFont typeface="Wingdings" charset="2"/>
              <a:buChar char="ü"/>
            </a:pPr>
            <a:endParaRPr lang="tr-TR" dirty="0" smtClean="0"/>
          </a:p>
          <a:p>
            <a:pPr marL="342900" lvl="1" indent="-342900">
              <a:buFont typeface="Arial" panose="020B0604020202020204" pitchFamily="34" charset="0"/>
              <a:buChar char="•"/>
            </a:pPr>
            <a:r>
              <a:rPr lang="tr-TR" dirty="0" smtClean="0"/>
              <a:t>Bu nedenlerle de, </a:t>
            </a:r>
            <a:r>
              <a:rPr lang="tr-TR" b="1" u="sng" dirty="0" smtClean="0">
                <a:solidFill>
                  <a:srgbClr val="FFFF00"/>
                </a:solidFill>
              </a:rPr>
              <a:t>davranış gözlemi </a:t>
            </a:r>
            <a:r>
              <a:rPr lang="tr-TR" dirty="0"/>
              <a:t>tüm gelişim değerlendirmesinin ve izleminin bir bileşeni </a:t>
            </a:r>
            <a:r>
              <a:rPr lang="tr-TR" dirty="0">
                <a:solidFill>
                  <a:srgbClr val="FFFFFF"/>
                </a:solidFill>
              </a:rPr>
              <a:t>olmalıdır. </a:t>
            </a:r>
            <a:endParaRPr lang="en-US" dirty="0">
              <a:solidFill>
                <a:srgbClr val="FFFFFF"/>
              </a:solidFill>
            </a:endParaRPr>
          </a:p>
        </p:txBody>
      </p:sp>
      <p:sp>
        <p:nvSpPr>
          <p:cNvPr id="5" name="Title 1"/>
          <p:cNvSpPr>
            <a:spLocks noGrp="1"/>
          </p:cNvSpPr>
          <p:nvPr>
            <p:ph type="title"/>
          </p:nvPr>
        </p:nvSpPr>
        <p:spPr>
          <a:xfrm>
            <a:off x="445860" y="614845"/>
            <a:ext cx="8229600" cy="1143000"/>
          </a:xfrm>
        </p:spPr>
        <p:txBody>
          <a:bodyPr>
            <a:normAutofit fontScale="90000"/>
          </a:bodyPr>
          <a:lstStyle/>
          <a:p>
            <a:r>
              <a:rPr lang="tr-TR" sz="3100" b="1" dirty="0"/>
              <a:t>GELİŞİMSEL DEĞERLENDİRMENİN İLKELERİ  </a:t>
            </a:r>
            <a:r>
              <a:rPr lang="en-US" dirty="0"/>
              <a:t/>
            </a:r>
            <a:br>
              <a:rPr lang="en-US" dirty="0"/>
            </a:br>
            <a:endParaRPr lang="en-US" dirty="0"/>
          </a:p>
        </p:txBody>
      </p:sp>
    </p:spTree>
    <p:extLst>
      <p:ext uri="{BB962C8B-B14F-4D97-AF65-F5344CB8AC3E}">
        <p14:creationId xmlns:p14="http://schemas.microsoft.com/office/powerpoint/2010/main" val="3585904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45364"/>
            <a:ext cx="8229600" cy="3880799"/>
          </a:xfrm>
        </p:spPr>
        <p:txBody>
          <a:bodyPr/>
          <a:lstStyle/>
          <a:p>
            <a:r>
              <a:rPr lang="tr-TR" dirty="0"/>
              <a:t>Çocuğun </a:t>
            </a:r>
            <a:r>
              <a:rPr lang="tr-TR" dirty="0" smtClean="0"/>
              <a:t>eğitim </a:t>
            </a:r>
            <a:r>
              <a:rPr lang="tr-TR" dirty="0"/>
              <a:t>hizmeti alması durumunda, bu eğitim kurumunda onunla ilgilenen kişilerden de görüş alınmalıdır. </a:t>
            </a:r>
            <a:endParaRPr lang="tr-TR" dirty="0" smtClean="0"/>
          </a:p>
          <a:p>
            <a:r>
              <a:rPr lang="tr-TR" dirty="0" smtClean="0"/>
              <a:t>Gerektiğinde, </a:t>
            </a:r>
            <a:r>
              <a:rPr lang="tr-TR" dirty="0"/>
              <a:t>çocuğun değerlendirme ortamı dışında </a:t>
            </a:r>
            <a:r>
              <a:rPr lang="tr-TR" b="1" u="sng" dirty="0">
                <a:solidFill>
                  <a:srgbClr val="FFFF00"/>
                </a:solidFill>
              </a:rPr>
              <a:t>ev ortamı ve </a:t>
            </a:r>
            <a:r>
              <a:rPr lang="tr-TR" b="1" u="sng" dirty="0" smtClean="0">
                <a:solidFill>
                  <a:srgbClr val="FFFF00"/>
                </a:solidFill>
              </a:rPr>
              <a:t>okulunda </a:t>
            </a:r>
            <a:r>
              <a:rPr lang="tr-TR" dirty="0" smtClean="0"/>
              <a:t>da </a:t>
            </a:r>
            <a:r>
              <a:rPr lang="tr-TR" dirty="0"/>
              <a:t>gözlemlenmesi çocuk ve etkileşimde bulunduğu bireyler ve çevresi hakkında daha kapsamlı bilgi edinilmesini </a:t>
            </a:r>
            <a:r>
              <a:rPr lang="tr-TR" dirty="0" smtClean="0"/>
              <a:t>sağlar.</a:t>
            </a:r>
            <a:endParaRPr lang="en-US" dirty="0"/>
          </a:p>
        </p:txBody>
      </p:sp>
      <p:sp>
        <p:nvSpPr>
          <p:cNvPr id="5" name="Title 1"/>
          <p:cNvSpPr>
            <a:spLocks noGrp="1"/>
          </p:cNvSpPr>
          <p:nvPr>
            <p:ph type="title"/>
          </p:nvPr>
        </p:nvSpPr>
        <p:spPr>
          <a:xfrm>
            <a:off x="445860" y="614845"/>
            <a:ext cx="8229600" cy="1143000"/>
          </a:xfrm>
        </p:spPr>
        <p:txBody>
          <a:bodyPr>
            <a:normAutofit fontScale="90000"/>
          </a:bodyPr>
          <a:lstStyle/>
          <a:p>
            <a:r>
              <a:rPr lang="tr-TR" sz="3100" b="1" dirty="0"/>
              <a:t>GELİŞİMSEL DEĞERLENDİRMENİN İLKELERİ  </a:t>
            </a:r>
            <a:r>
              <a:rPr lang="en-US" dirty="0"/>
              <a:t/>
            </a:r>
            <a:br>
              <a:rPr lang="en-US" dirty="0"/>
            </a:br>
            <a:endParaRPr lang="en-US" dirty="0"/>
          </a:p>
        </p:txBody>
      </p:sp>
    </p:spTree>
    <p:extLst>
      <p:ext uri="{BB962C8B-B14F-4D97-AF65-F5344CB8AC3E}">
        <p14:creationId xmlns:p14="http://schemas.microsoft.com/office/powerpoint/2010/main" val="25894012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74427"/>
            <a:ext cx="8229600" cy="4525963"/>
          </a:xfrm>
        </p:spPr>
        <p:txBody>
          <a:bodyPr>
            <a:normAutofit/>
          </a:bodyPr>
          <a:lstStyle/>
          <a:p>
            <a:r>
              <a:rPr lang="tr-TR" dirty="0"/>
              <a:t>Değerlendirmede kullanılacak aracın seçimi ve uygulanması </a:t>
            </a:r>
            <a:r>
              <a:rPr lang="tr-TR" dirty="0" smtClean="0"/>
              <a:t>eğitim </a:t>
            </a:r>
            <a:r>
              <a:rPr lang="tr-TR" dirty="0"/>
              <a:t>almış bir uzman tarafından yapılmalıdır. </a:t>
            </a:r>
            <a:endParaRPr lang="tr-TR" dirty="0" smtClean="0"/>
          </a:p>
          <a:p>
            <a:r>
              <a:rPr lang="tr-TR" b="1" u="sng" dirty="0" smtClean="0">
                <a:solidFill>
                  <a:srgbClr val="FFFF00"/>
                </a:solidFill>
              </a:rPr>
              <a:t>Uzmanın </a:t>
            </a:r>
            <a:r>
              <a:rPr lang="tr-TR" b="1" u="sng" dirty="0">
                <a:solidFill>
                  <a:srgbClr val="FFFF00"/>
                </a:solidFill>
              </a:rPr>
              <a:t>değerlendirme aracını bilmesi </a:t>
            </a:r>
            <a:r>
              <a:rPr lang="tr-TR" b="1" u="sng" dirty="0" smtClean="0">
                <a:solidFill>
                  <a:srgbClr val="FFFF00"/>
                </a:solidFill>
              </a:rPr>
              <a:t>tek başına yeterli </a:t>
            </a:r>
            <a:r>
              <a:rPr lang="tr-TR" b="1" u="sng" dirty="0">
                <a:solidFill>
                  <a:srgbClr val="FFFF00"/>
                </a:solidFill>
              </a:rPr>
              <a:t>değildir. </a:t>
            </a:r>
            <a:endParaRPr lang="tr-TR" b="1" u="sng" dirty="0" smtClean="0">
              <a:solidFill>
                <a:srgbClr val="FFFF00"/>
              </a:solidFill>
            </a:endParaRPr>
          </a:p>
          <a:p>
            <a:r>
              <a:rPr lang="tr-TR" dirty="0" smtClean="0"/>
              <a:t>Aynı </a:t>
            </a:r>
            <a:r>
              <a:rPr lang="tr-TR" dirty="0"/>
              <a:t>zamanda, </a:t>
            </a:r>
            <a:r>
              <a:rPr lang="tr-TR" dirty="0">
                <a:solidFill>
                  <a:srgbClr val="FFFF00"/>
                </a:solidFill>
              </a:rPr>
              <a:t>çocuğun davranışlarını, oyun becerilerini, gelişim alanlardaki işlevlerini ve gelişimsel zorluklarını gözlemlemek konusunda deneyim kazanmış </a:t>
            </a:r>
            <a:r>
              <a:rPr lang="tr-TR" dirty="0" smtClean="0"/>
              <a:t>olmalıdır.</a:t>
            </a:r>
            <a:endParaRPr lang="en-US" dirty="0"/>
          </a:p>
        </p:txBody>
      </p:sp>
      <p:sp>
        <p:nvSpPr>
          <p:cNvPr id="5" name="Title 1"/>
          <p:cNvSpPr>
            <a:spLocks noGrp="1"/>
          </p:cNvSpPr>
          <p:nvPr>
            <p:ph type="title"/>
          </p:nvPr>
        </p:nvSpPr>
        <p:spPr>
          <a:xfrm>
            <a:off x="445860" y="614845"/>
            <a:ext cx="8229600" cy="1143000"/>
          </a:xfrm>
        </p:spPr>
        <p:txBody>
          <a:bodyPr>
            <a:normAutofit fontScale="90000"/>
          </a:bodyPr>
          <a:lstStyle/>
          <a:p>
            <a:r>
              <a:rPr lang="tr-TR" sz="3100" b="1" dirty="0"/>
              <a:t>GELİŞİMSEL DEĞERLENDİRMENİN İLKELERİ  </a:t>
            </a:r>
            <a:r>
              <a:rPr lang="en-US" dirty="0"/>
              <a:t/>
            </a:r>
            <a:br>
              <a:rPr lang="en-US" dirty="0"/>
            </a:br>
            <a:endParaRPr lang="en-US" dirty="0"/>
          </a:p>
        </p:txBody>
      </p:sp>
    </p:spTree>
    <p:extLst>
      <p:ext uri="{BB962C8B-B14F-4D97-AF65-F5344CB8AC3E}">
        <p14:creationId xmlns:p14="http://schemas.microsoft.com/office/powerpoint/2010/main" val="16857459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tr-TR" dirty="0"/>
              <a:t>Gelişimsel zorlukların birçok nedeni olabileceğinden, sadece gelişimsel zorluk olup olmadığını belirlemeyi amaçlayan </a:t>
            </a:r>
            <a:r>
              <a:rPr lang="tr-TR" b="1" dirty="0">
                <a:solidFill>
                  <a:srgbClr val="FFFF00"/>
                </a:solidFill>
              </a:rPr>
              <a:t>tarama </a:t>
            </a:r>
            <a:r>
              <a:rPr lang="tr-TR" b="1" dirty="0" smtClean="0">
                <a:solidFill>
                  <a:srgbClr val="FFFF00"/>
                </a:solidFill>
              </a:rPr>
              <a:t>araçları </a:t>
            </a:r>
            <a:r>
              <a:rPr lang="tr-TR" dirty="0" smtClean="0"/>
              <a:t> önemlidir.</a:t>
            </a:r>
          </a:p>
          <a:p>
            <a:r>
              <a:rPr lang="tr-TR" b="1" dirty="0" smtClean="0">
                <a:solidFill>
                  <a:srgbClr val="FFFF00"/>
                </a:solidFill>
              </a:rPr>
              <a:t>Ancak; </a:t>
            </a:r>
            <a:r>
              <a:rPr lang="tr-TR" dirty="0"/>
              <a:t>müdahale, tedavi ve destek noktasında </a:t>
            </a:r>
            <a:r>
              <a:rPr lang="tr-TR" dirty="0">
                <a:solidFill>
                  <a:srgbClr val="FFFF00"/>
                </a:solidFill>
              </a:rPr>
              <a:t>yol gösterici </a:t>
            </a:r>
            <a:r>
              <a:rPr lang="tr-TR" dirty="0" smtClean="0"/>
              <a:t>değildir. </a:t>
            </a:r>
          </a:p>
          <a:p>
            <a:r>
              <a:rPr lang="tr-TR" dirty="0" smtClean="0"/>
              <a:t>Tarama yöntemi;</a:t>
            </a:r>
          </a:p>
          <a:p>
            <a:pPr lvl="1">
              <a:buFont typeface="Courier New" panose="02070309020205020404" pitchFamily="49" charset="0"/>
              <a:buChar char="o"/>
            </a:pPr>
            <a:r>
              <a:rPr lang="tr-TR" dirty="0" smtClean="0"/>
              <a:t>çocuğun </a:t>
            </a:r>
            <a:r>
              <a:rPr lang="tr-TR" dirty="0"/>
              <a:t>daha </a:t>
            </a:r>
            <a:r>
              <a:rPr lang="tr-TR" dirty="0" smtClean="0"/>
              <a:t>derinlemesine </a:t>
            </a:r>
            <a:r>
              <a:rPr lang="tr-TR" dirty="0"/>
              <a:t>incelenip incelenmeyeceğini belirlemek için yapılan, </a:t>
            </a:r>
            <a:endParaRPr lang="tr-TR" dirty="0" smtClean="0"/>
          </a:p>
          <a:p>
            <a:pPr lvl="1">
              <a:buFont typeface="Courier New"/>
              <a:buChar char="o"/>
            </a:pPr>
            <a:r>
              <a:rPr lang="tr-TR" dirty="0" smtClean="0"/>
              <a:t>başlangıç </a:t>
            </a:r>
            <a:r>
              <a:rPr lang="tr-TR" dirty="0"/>
              <a:t>aşamasında yapılması gereken, </a:t>
            </a:r>
            <a:endParaRPr lang="tr-TR" dirty="0" smtClean="0"/>
          </a:p>
          <a:p>
            <a:pPr lvl="1">
              <a:buFont typeface="Courier New"/>
              <a:buChar char="o"/>
            </a:pPr>
            <a:r>
              <a:rPr lang="tr-TR" dirty="0" smtClean="0"/>
              <a:t>kapsamlı </a:t>
            </a:r>
            <a:r>
              <a:rPr lang="tr-TR" dirty="0"/>
              <a:t>değerlendirmelere göre daha kısa sürede tamamlanan bir ön değerlendirme niteliğindedir.</a:t>
            </a:r>
            <a:r>
              <a:rPr lang="en-US" dirty="0"/>
              <a:t> </a:t>
            </a:r>
          </a:p>
        </p:txBody>
      </p:sp>
      <p:sp>
        <p:nvSpPr>
          <p:cNvPr id="5" name="Title 1"/>
          <p:cNvSpPr>
            <a:spLocks noGrp="1"/>
          </p:cNvSpPr>
          <p:nvPr>
            <p:ph type="title"/>
          </p:nvPr>
        </p:nvSpPr>
        <p:spPr>
          <a:xfrm>
            <a:off x="445860" y="614845"/>
            <a:ext cx="8229600" cy="1143000"/>
          </a:xfrm>
        </p:spPr>
        <p:txBody>
          <a:bodyPr>
            <a:normAutofit fontScale="90000"/>
          </a:bodyPr>
          <a:lstStyle/>
          <a:p>
            <a:r>
              <a:rPr lang="tr-TR" sz="3100" b="1" dirty="0"/>
              <a:t>GELİŞİMSEL DEĞERLENDİRMENİN İLKELERİ  </a:t>
            </a:r>
            <a:r>
              <a:rPr lang="en-US" dirty="0"/>
              <a:t/>
            </a:r>
            <a:br>
              <a:rPr lang="en-US" dirty="0"/>
            </a:br>
            <a:endParaRPr lang="en-US" dirty="0"/>
          </a:p>
        </p:txBody>
      </p:sp>
    </p:spTree>
    <p:extLst>
      <p:ext uri="{BB962C8B-B14F-4D97-AF65-F5344CB8AC3E}">
        <p14:creationId xmlns:p14="http://schemas.microsoft.com/office/powerpoint/2010/main" val="201157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08448"/>
            <a:ext cx="8229600" cy="4525963"/>
          </a:xfrm>
        </p:spPr>
        <p:txBody>
          <a:bodyPr/>
          <a:lstStyle/>
          <a:p>
            <a:r>
              <a:rPr lang="tr-TR" dirty="0"/>
              <a:t>Tarama araçları, hızlı sonuçlandırılmalarına ve daha az deneyim gerektirmelerine karşın; </a:t>
            </a:r>
            <a:endParaRPr lang="tr-TR" dirty="0" smtClean="0"/>
          </a:p>
          <a:p>
            <a:pPr lvl="1">
              <a:buFont typeface="Courier New"/>
              <a:buChar char="o"/>
            </a:pPr>
            <a:r>
              <a:rPr lang="tr-TR" dirty="0" smtClean="0">
                <a:solidFill>
                  <a:srgbClr val="FFFF00"/>
                </a:solidFill>
              </a:rPr>
              <a:t>İzlemi </a:t>
            </a:r>
            <a:r>
              <a:rPr lang="tr-TR" dirty="0">
                <a:solidFill>
                  <a:srgbClr val="FFFF00"/>
                </a:solidFill>
              </a:rPr>
              <a:t>de içinde barındıran gelişimsel değerlendirmelere göre </a:t>
            </a:r>
            <a:r>
              <a:rPr lang="tr-TR" dirty="0"/>
              <a:t>tanıyı ve zorluk düzeyini yakalamada güvenirlik açısından daha az </a:t>
            </a:r>
            <a:r>
              <a:rPr lang="tr-TR" dirty="0" smtClean="0"/>
              <a:t>etkilidir.</a:t>
            </a:r>
          </a:p>
          <a:p>
            <a:pPr lvl="1">
              <a:buFont typeface="Courier New"/>
              <a:buChar char="o"/>
            </a:pPr>
            <a:r>
              <a:rPr lang="tr-TR" dirty="0"/>
              <a:t>H</a:t>
            </a:r>
            <a:r>
              <a:rPr lang="tr-TR" dirty="0" smtClean="0"/>
              <a:t>izmet </a:t>
            </a:r>
            <a:r>
              <a:rPr lang="tr-TR" dirty="0"/>
              <a:t>gereksinimi olan </a:t>
            </a:r>
            <a:r>
              <a:rPr lang="tr-TR" dirty="0">
                <a:solidFill>
                  <a:srgbClr val="FFFFFF"/>
                </a:solidFill>
              </a:rPr>
              <a:t>çocuğun gözden kaçırılmasına neden </a:t>
            </a:r>
            <a:r>
              <a:rPr lang="tr-TR" dirty="0" smtClean="0">
                <a:solidFill>
                  <a:srgbClr val="FFFFFF"/>
                </a:solidFill>
              </a:rPr>
              <a:t>olabilmektedir. </a:t>
            </a:r>
            <a:endParaRPr lang="en-US" dirty="0">
              <a:solidFill>
                <a:srgbClr val="FFFFFF"/>
              </a:solidFill>
            </a:endParaRPr>
          </a:p>
        </p:txBody>
      </p:sp>
      <p:sp>
        <p:nvSpPr>
          <p:cNvPr id="5" name="Title 1"/>
          <p:cNvSpPr>
            <a:spLocks noGrp="1"/>
          </p:cNvSpPr>
          <p:nvPr>
            <p:ph type="title"/>
          </p:nvPr>
        </p:nvSpPr>
        <p:spPr>
          <a:xfrm>
            <a:off x="445860" y="614845"/>
            <a:ext cx="8229600" cy="1143000"/>
          </a:xfrm>
        </p:spPr>
        <p:txBody>
          <a:bodyPr>
            <a:normAutofit fontScale="90000"/>
          </a:bodyPr>
          <a:lstStyle/>
          <a:p>
            <a:r>
              <a:rPr lang="tr-TR" sz="3100" b="1" dirty="0"/>
              <a:t>GELİŞİMSEL DEĞERLENDİRMENİN İLKELERİ  </a:t>
            </a:r>
            <a:r>
              <a:rPr lang="en-US" dirty="0"/>
              <a:t/>
            </a:r>
            <a:br>
              <a:rPr lang="en-US" dirty="0"/>
            </a:br>
            <a:endParaRPr lang="en-US" dirty="0"/>
          </a:p>
        </p:txBody>
      </p:sp>
    </p:spTree>
    <p:extLst>
      <p:ext uri="{BB962C8B-B14F-4D97-AF65-F5344CB8AC3E}">
        <p14:creationId xmlns:p14="http://schemas.microsoft.com/office/powerpoint/2010/main" val="27972620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7605" y="1994316"/>
            <a:ext cx="8187214" cy="3913941"/>
          </a:xfrm>
        </p:spPr>
        <p:txBody>
          <a:bodyPr>
            <a:normAutofit/>
          </a:bodyPr>
          <a:lstStyle/>
          <a:p>
            <a:pPr>
              <a:lnSpc>
                <a:spcPct val="120000"/>
              </a:lnSpc>
            </a:pPr>
            <a:r>
              <a:rPr lang="tr-TR" dirty="0"/>
              <a:t>Ailesi ya da öğretmeni tarafından gelişimi ile ilgili kaygı duyulan ya da tanı almış bir </a:t>
            </a:r>
            <a:r>
              <a:rPr lang="tr-TR" dirty="0" smtClean="0"/>
              <a:t>çocuk;</a:t>
            </a:r>
          </a:p>
          <a:p>
            <a:pPr lvl="1">
              <a:lnSpc>
                <a:spcPct val="120000"/>
              </a:lnSpc>
              <a:buFont typeface="Courier New"/>
              <a:buChar char="o"/>
            </a:pPr>
            <a:r>
              <a:rPr lang="tr-TR" sz="2800" dirty="0" smtClean="0"/>
              <a:t>deneyimli </a:t>
            </a:r>
            <a:r>
              <a:rPr lang="tr-TR" sz="2800" dirty="0"/>
              <a:t>uzmanlar tarafından ayrıntılı olarak </a:t>
            </a:r>
            <a:r>
              <a:rPr lang="tr-TR" sz="2800" dirty="0">
                <a:solidFill>
                  <a:srgbClr val="FFFF00"/>
                </a:solidFill>
              </a:rPr>
              <a:t>değerlendirilmeli, izlenmeli </a:t>
            </a:r>
            <a:r>
              <a:rPr lang="tr-TR" sz="2800" dirty="0"/>
              <a:t>ve zorluklarına yönelik </a:t>
            </a:r>
            <a:r>
              <a:rPr lang="tr-TR" sz="2800" dirty="0">
                <a:solidFill>
                  <a:srgbClr val="FFFF00"/>
                </a:solidFill>
              </a:rPr>
              <a:t>destek programlara </a:t>
            </a:r>
            <a:r>
              <a:rPr lang="tr-TR" sz="2800" dirty="0"/>
              <a:t>yönlendirilmelidir </a:t>
            </a:r>
            <a:endParaRPr lang="en-US" sz="2800" dirty="0"/>
          </a:p>
        </p:txBody>
      </p:sp>
      <p:sp>
        <p:nvSpPr>
          <p:cNvPr id="5" name="Title 1"/>
          <p:cNvSpPr>
            <a:spLocks noGrp="1"/>
          </p:cNvSpPr>
          <p:nvPr>
            <p:ph type="title"/>
          </p:nvPr>
        </p:nvSpPr>
        <p:spPr>
          <a:xfrm>
            <a:off x="445860" y="614845"/>
            <a:ext cx="8229600" cy="1143000"/>
          </a:xfrm>
        </p:spPr>
        <p:txBody>
          <a:bodyPr>
            <a:normAutofit fontScale="90000"/>
          </a:bodyPr>
          <a:lstStyle/>
          <a:p>
            <a:r>
              <a:rPr lang="tr-TR" sz="3100" b="1" dirty="0"/>
              <a:t>GELİŞİMSEL DEĞERLENDİRMENİN İLKELERİ  </a:t>
            </a:r>
            <a:r>
              <a:rPr lang="en-US" dirty="0"/>
              <a:t/>
            </a:r>
            <a:br>
              <a:rPr lang="en-US" dirty="0"/>
            </a:br>
            <a:endParaRPr lang="en-US" dirty="0"/>
          </a:p>
        </p:txBody>
      </p:sp>
    </p:spTree>
    <p:extLst>
      <p:ext uri="{BB962C8B-B14F-4D97-AF65-F5344CB8AC3E}">
        <p14:creationId xmlns:p14="http://schemas.microsoft.com/office/powerpoint/2010/main" val="4026674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916085"/>
            <a:ext cx="8271422" cy="3229494"/>
          </a:xfrm>
        </p:spPr>
        <p:txBody>
          <a:bodyPr>
            <a:normAutofit/>
          </a:bodyPr>
          <a:lstStyle/>
          <a:p>
            <a:r>
              <a:rPr lang="tr-TR" dirty="0"/>
              <a:t>Değerlendirme, </a:t>
            </a:r>
            <a:r>
              <a:rPr lang="tr-TR" dirty="0">
                <a:solidFill>
                  <a:srgbClr val="FFFF00"/>
                </a:solidFill>
              </a:rPr>
              <a:t>belirli bir amaca yönelik </a:t>
            </a:r>
            <a:r>
              <a:rPr lang="tr-TR" dirty="0" smtClean="0"/>
              <a:t>olmalıdır.  </a:t>
            </a:r>
          </a:p>
          <a:p>
            <a:r>
              <a:rPr lang="tr-TR" dirty="0" smtClean="0"/>
              <a:t>Standart testlere bakıldığında bir amaç için geliştirildiği görülür. </a:t>
            </a:r>
          </a:p>
          <a:p>
            <a:r>
              <a:rPr lang="tr-TR" dirty="0" smtClean="0"/>
              <a:t>Belirlenen amaca yönelik de çalışmalar planlanmalıdır. </a:t>
            </a:r>
          </a:p>
        </p:txBody>
      </p:sp>
      <p:sp>
        <p:nvSpPr>
          <p:cNvPr id="5" name="Title 1"/>
          <p:cNvSpPr>
            <a:spLocks noGrp="1"/>
          </p:cNvSpPr>
          <p:nvPr>
            <p:ph type="title"/>
          </p:nvPr>
        </p:nvSpPr>
        <p:spPr>
          <a:xfrm>
            <a:off x="457200" y="249238"/>
            <a:ext cx="8429625" cy="598487"/>
          </a:xfrm>
        </p:spPr>
        <p:txBody>
          <a:bodyPr>
            <a:normAutofit fontScale="90000"/>
          </a:bodyPr>
          <a:lstStyle/>
          <a:p>
            <a:r>
              <a:rPr lang="tr-TR" sz="3100" b="1" dirty="0"/>
              <a:t>GELİŞİMSEL DEĞERLENDİRMENİN İLKELERİ  </a:t>
            </a:r>
            <a:endParaRPr lang="en-US" dirty="0"/>
          </a:p>
        </p:txBody>
      </p:sp>
    </p:spTree>
    <p:extLst>
      <p:ext uri="{BB962C8B-B14F-4D97-AF65-F5344CB8AC3E}">
        <p14:creationId xmlns:p14="http://schemas.microsoft.com/office/powerpoint/2010/main" val="3950519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tr-TR" dirty="0"/>
              <a:t>Değerlendirme sonucunda verilen geri </a:t>
            </a:r>
            <a:r>
              <a:rPr lang="tr-TR" dirty="0" smtClean="0"/>
              <a:t>bildirimlerde;</a:t>
            </a:r>
          </a:p>
          <a:p>
            <a:pPr lvl="1">
              <a:buFont typeface="Courier New"/>
              <a:buChar char="o"/>
            </a:pPr>
            <a:r>
              <a:rPr lang="tr-TR" dirty="0" smtClean="0"/>
              <a:t>gelişimin </a:t>
            </a:r>
            <a:r>
              <a:rPr lang="tr-TR" dirty="0">
                <a:solidFill>
                  <a:srgbClr val="FFFF00"/>
                </a:solidFill>
              </a:rPr>
              <a:t>indekslerle, katsayılarla, puanlarla, yüzdeliklerle ya da yaş eşdeğerlikleri şeklinde sayısal sonuçlara</a:t>
            </a:r>
            <a:r>
              <a:rPr lang="tr-TR" dirty="0"/>
              <a:t> indirgenmesi</a:t>
            </a:r>
            <a:r>
              <a:rPr lang="tr-TR" dirty="0" smtClean="0"/>
              <a:t>,</a:t>
            </a:r>
          </a:p>
          <a:p>
            <a:pPr lvl="2">
              <a:buFont typeface="Courier New"/>
              <a:buChar char="o"/>
            </a:pPr>
            <a:r>
              <a:rPr lang="tr-TR" dirty="0" smtClean="0"/>
              <a:t>bu </a:t>
            </a:r>
            <a:r>
              <a:rPr lang="tr-TR" dirty="0"/>
              <a:t>teknik bilgileri yorumlama konusunda yeterli düzeyde bilgi sahibi olmayan </a:t>
            </a:r>
            <a:r>
              <a:rPr lang="tr-TR" dirty="0">
                <a:solidFill>
                  <a:srgbClr val="FFFF00"/>
                </a:solidFill>
              </a:rPr>
              <a:t>ailelerin değerlendirmenin sadece sayısal değerine odaklanmasına</a:t>
            </a:r>
            <a:r>
              <a:rPr lang="tr-TR" dirty="0"/>
              <a:t> neden </a:t>
            </a:r>
            <a:r>
              <a:rPr lang="tr-TR" dirty="0" smtClean="0"/>
              <a:t>olmaktadır.</a:t>
            </a:r>
          </a:p>
          <a:p>
            <a:pPr lvl="1">
              <a:buFont typeface="Courier New"/>
              <a:buChar char="o"/>
            </a:pPr>
            <a:r>
              <a:rPr lang="tr-TR" dirty="0" smtClean="0"/>
              <a:t>Bunun </a:t>
            </a:r>
            <a:r>
              <a:rPr lang="tr-TR" dirty="0"/>
              <a:t>sonucunda ise, aile ile gelişimi destekleme konusunda işbirliğine gidilmekte zorlanılmaktadır </a:t>
            </a:r>
            <a:endParaRPr lang="en-US" dirty="0"/>
          </a:p>
        </p:txBody>
      </p:sp>
      <p:sp>
        <p:nvSpPr>
          <p:cNvPr id="5" name="Title 1"/>
          <p:cNvSpPr>
            <a:spLocks noGrp="1"/>
          </p:cNvSpPr>
          <p:nvPr>
            <p:ph type="title"/>
          </p:nvPr>
        </p:nvSpPr>
        <p:spPr>
          <a:xfrm>
            <a:off x="445860" y="614845"/>
            <a:ext cx="8229600" cy="1143000"/>
          </a:xfrm>
        </p:spPr>
        <p:txBody>
          <a:bodyPr>
            <a:normAutofit fontScale="90000"/>
          </a:bodyPr>
          <a:lstStyle/>
          <a:p>
            <a:r>
              <a:rPr lang="tr-TR" sz="3100" b="1" dirty="0"/>
              <a:t>GELİŞİMSEL DEĞERLENDİRMENİN İLKELERİ  </a:t>
            </a:r>
            <a:r>
              <a:rPr lang="en-US" dirty="0"/>
              <a:t/>
            </a:r>
            <a:br>
              <a:rPr lang="en-US" dirty="0"/>
            </a:br>
            <a:endParaRPr lang="en-US" dirty="0"/>
          </a:p>
        </p:txBody>
      </p:sp>
    </p:spTree>
    <p:extLst>
      <p:ext uri="{BB962C8B-B14F-4D97-AF65-F5344CB8AC3E}">
        <p14:creationId xmlns:p14="http://schemas.microsoft.com/office/powerpoint/2010/main" val="42040872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8987" y="2521075"/>
            <a:ext cx="8229600" cy="3234682"/>
          </a:xfrm>
        </p:spPr>
        <p:txBody>
          <a:bodyPr/>
          <a:lstStyle/>
          <a:p>
            <a:r>
              <a:rPr lang="tr-TR" dirty="0"/>
              <a:t>Değerlendirme sonuçları, değerlendirme hangi amaçla yapıldı ise, bu amaca uygun şekilde aile ve/veya eğitimci ile paylaşılmalıdır. </a:t>
            </a:r>
            <a:endParaRPr lang="tr-TR" dirty="0" smtClean="0"/>
          </a:p>
          <a:p>
            <a:r>
              <a:rPr lang="tr-TR" dirty="0" smtClean="0"/>
              <a:t>Değerlendirmenin </a:t>
            </a:r>
            <a:r>
              <a:rPr lang="tr-TR" dirty="0"/>
              <a:t>sonunda, varsa ailenin soruları yanıtlanmalı, daha sonra aile ile birlikte, değerlendirme sonuçları dikkate alınarak </a:t>
            </a:r>
            <a:r>
              <a:rPr lang="tr-TR" dirty="0">
                <a:solidFill>
                  <a:srgbClr val="FFFF00"/>
                </a:solidFill>
              </a:rPr>
              <a:t>izlem süreci ve erken müdahale planı </a:t>
            </a:r>
            <a:r>
              <a:rPr lang="tr-TR" dirty="0" smtClean="0"/>
              <a:t>oluşturulmalıdır</a:t>
            </a:r>
            <a:r>
              <a:rPr lang="en-US" dirty="0" smtClean="0"/>
              <a:t>.</a:t>
            </a:r>
            <a:endParaRPr lang="en-US" dirty="0"/>
          </a:p>
        </p:txBody>
      </p:sp>
      <p:sp>
        <p:nvSpPr>
          <p:cNvPr id="5" name="Title 1"/>
          <p:cNvSpPr>
            <a:spLocks noGrp="1"/>
          </p:cNvSpPr>
          <p:nvPr>
            <p:ph type="title"/>
          </p:nvPr>
        </p:nvSpPr>
        <p:spPr>
          <a:xfrm>
            <a:off x="241069" y="614845"/>
            <a:ext cx="8661862" cy="706879"/>
          </a:xfrm>
        </p:spPr>
        <p:txBody>
          <a:bodyPr>
            <a:normAutofit fontScale="90000"/>
          </a:bodyPr>
          <a:lstStyle/>
          <a:p>
            <a:r>
              <a:rPr lang="tr-TR" sz="3100" b="1" dirty="0"/>
              <a:t>GELİŞİMSEL DEĞERLENDİRMENİN İLKELERİ  </a:t>
            </a:r>
            <a:endParaRPr lang="en-US" dirty="0"/>
          </a:p>
        </p:txBody>
      </p:sp>
    </p:spTree>
    <p:extLst>
      <p:ext uri="{BB962C8B-B14F-4D97-AF65-F5344CB8AC3E}">
        <p14:creationId xmlns:p14="http://schemas.microsoft.com/office/powerpoint/2010/main" val="2475403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197033"/>
            <a:ext cx="8229600" cy="5378333"/>
          </a:xfrm>
        </p:spPr>
        <p:txBody>
          <a:bodyPr>
            <a:noAutofit/>
          </a:bodyPr>
          <a:lstStyle/>
          <a:p>
            <a:r>
              <a:rPr lang="tr-TR" sz="2400" dirty="0">
                <a:solidFill>
                  <a:srgbClr val="FFFF00"/>
                </a:solidFill>
              </a:rPr>
              <a:t>Esnek süreçler </a:t>
            </a:r>
            <a:r>
              <a:rPr lang="tr-TR" sz="2400" dirty="0" smtClean="0"/>
              <a:t>uygulanmalıdır.</a:t>
            </a:r>
            <a:endParaRPr lang="tr-TR" sz="2400" dirty="0"/>
          </a:p>
          <a:p>
            <a:r>
              <a:rPr lang="tr-TR" sz="2400" dirty="0" smtClean="0"/>
              <a:t>Özellikle de küçük </a:t>
            </a:r>
            <a:r>
              <a:rPr lang="tr-TR" sz="2400" dirty="0"/>
              <a:t>çocukların </a:t>
            </a:r>
            <a:r>
              <a:rPr lang="tr-TR" sz="2400" dirty="0" smtClean="0"/>
              <a:t>değerlendirme süreçleri </a:t>
            </a:r>
            <a:r>
              <a:rPr lang="tr-TR" sz="2400" dirty="0"/>
              <a:t>esnek olmalıdır. </a:t>
            </a:r>
            <a:endParaRPr lang="tr-TR" sz="2400" dirty="0" smtClean="0"/>
          </a:p>
          <a:p>
            <a:r>
              <a:rPr lang="tr-TR" sz="2400" dirty="0" smtClean="0"/>
              <a:t>Yorgunluk</a:t>
            </a:r>
            <a:r>
              <a:rPr lang="tr-TR" sz="2400" dirty="0"/>
              <a:t>, açlık, hastalık ve mizaç gibi değişkenler, küçük bir çocuğun beceri ve </a:t>
            </a:r>
            <a:r>
              <a:rPr lang="tr-TR" sz="2400" dirty="0" smtClean="0"/>
              <a:t>yeteneklerinin görülmesine engel olabilir. </a:t>
            </a:r>
          </a:p>
          <a:p>
            <a:r>
              <a:rPr lang="tr-TR" sz="2400" dirty="0" smtClean="0"/>
              <a:t>Günün </a:t>
            </a:r>
            <a:r>
              <a:rPr lang="tr-TR" sz="2400" dirty="0"/>
              <a:t>saati, ortam, test materyalleri </a:t>
            </a:r>
            <a:r>
              <a:rPr lang="tr-TR" sz="2400" dirty="0" smtClean="0"/>
              <a:t>gibi faktörler performansı </a:t>
            </a:r>
            <a:r>
              <a:rPr lang="tr-TR" sz="2400" dirty="0"/>
              <a:t>etkiler. </a:t>
            </a:r>
            <a:endParaRPr lang="tr-TR" sz="2400" dirty="0" smtClean="0"/>
          </a:p>
          <a:p>
            <a:r>
              <a:rPr lang="tr-TR" sz="2400" dirty="0" smtClean="0"/>
              <a:t>Çocuk </a:t>
            </a:r>
            <a:r>
              <a:rPr lang="tr-TR" sz="2400" dirty="0"/>
              <a:t>ne kadar küçük olursa, o </a:t>
            </a:r>
            <a:r>
              <a:rPr lang="tr-TR" sz="2400" dirty="0" smtClean="0"/>
              <a:t>kadar çok sorun yaşanır; </a:t>
            </a:r>
            <a:r>
              <a:rPr lang="tr-TR" sz="2400" dirty="0"/>
              <a:t>uykuya dalma olasılığı artar, </a:t>
            </a:r>
            <a:r>
              <a:rPr lang="tr-TR" sz="2400" dirty="0" smtClean="0"/>
              <a:t>yönergelere </a:t>
            </a:r>
            <a:r>
              <a:rPr lang="tr-TR" sz="2400" dirty="0"/>
              <a:t>uymayı reddeder veya dikkati dağılır. </a:t>
            </a:r>
            <a:endParaRPr lang="tr-TR" sz="2400" dirty="0" smtClean="0"/>
          </a:p>
          <a:p>
            <a:r>
              <a:rPr lang="tr-TR" sz="2400" dirty="0" smtClean="0"/>
              <a:t>Uzmanlar</a:t>
            </a:r>
            <a:r>
              <a:rPr lang="tr-TR" sz="2400" dirty="0"/>
              <a:t>, </a:t>
            </a:r>
            <a:r>
              <a:rPr lang="tr-TR" sz="2400" dirty="0" smtClean="0"/>
              <a:t>alternatif </a:t>
            </a:r>
            <a:r>
              <a:rPr lang="tr-TR" sz="2400" dirty="0"/>
              <a:t>süreçleri keşfetmeye </a:t>
            </a:r>
            <a:r>
              <a:rPr lang="tr-TR" sz="2400" dirty="0" smtClean="0"/>
              <a:t>ve </a:t>
            </a:r>
            <a:r>
              <a:rPr lang="tr-TR" sz="2400" dirty="0"/>
              <a:t>yeniden planlamaya hazır </a:t>
            </a:r>
            <a:r>
              <a:rPr lang="tr-TR" sz="2400" dirty="0" smtClean="0"/>
              <a:t>olmalıdırlar.</a:t>
            </a:r>
            <a:endParaRPr lang="tr-TR" sz="2400" dirty="0"/>
          </a:p>
        </p:txBody>
      </p:sp>
      <p:sp>
        <p:nvSpPr>
          <p:cNvPr id="4" name="Title 1"/>
          <p:cNvSpPr>
            <a:spLocks noGrp="1"/>
          </p:cNvSpPr>
          <p:nvPr>
            <p:ph type="title"/>
          </p:nvPr>
        </p:nvSpPr>
        <p:spPr>
          <a:xfrm>
            <a:off x="457200" y="0"/>
            <a:ext cx="8686800" cy="1143000"/>
          </a:xfrm>
        </p:spPr>
        <p:txBody>
          <a:bodyPr>
            <a:normAutofit/>
          </a:bodyPr>
          <a:lstStyle/>
          <a:p>
            <a:r>
              <a:rPr lang="tr-TR" sz="2800" b="1" dirty="0"/>
              <a:t>GELİŞİMSEL DEĞERLENDİRMENİN İLKELERİ  </a:t>
            </a:r>
            <a:endParaRPr lang="en-US" sz="2800" dirty="0"/>
          </a:p>
        </p:txBody>
      </p:sp>
    </p:spTree>
    <p:extLst>
      <p:ext uri="{BB962C8B-B14F-4D97-AF65-F5344CB8AC3E}">
        <p14:creationId xmlns:p14="http://schemas.microsoft.com/office/powerpoint/2010/main" val="21939395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2014" y="2373285"/>
            <a:ext cx="7955280" cy="2198716"/>
          </a:xfrm>
        </p:spPr>
        <p:txBody>
          <a:bodyPr>
            <a:normAutofit lnSpcReduction="10000"/>
          </a:bodyPr>
          <a:lstStyle/>
          <a:p>
            <a:r>
              <a:rPr lang="tr-TR" dirty="0"/>
              <a:t>Değerlendirme, </a:t>
            </a:r>
            <a:r>
              <a:rPr lang="tr-TR" dirty="0">
                <a:solidFill>
                  <a:srgbClr val="FFFF00"/>
                </a:solidFill>
              </a:rPr>
              <a:t>çocuklar için anlamlı </a:t>
            </a:r>
            <a:r>
              <a:rPr lang="tr-TR" dirty="0" smtClean="0"/>
              <a:t>olmalıdır.</a:t>
            </a:r>
            <a:endParaRPr lang="tr-TR" dirty="0"/>
          </a:p>
          <a:p>
            <a:r>
              <a:rPr lang="tr-TR" dirty="0" smtClean="0"/>
              <a:t>Değerlendirme</a:t>
            </a:r>
            <a:r>
              <a:rPr lang="tr-TR" dirty="0"/>
              <a:t>, çocuğun doğal ortamında gerçekleştirildiğinde ve günlük öğrenme deneyimlerinin bir parçası olduğunda çocuklar için anlamlı hale </a:t>
            </a:r>
            <a:r>
              <a:rPr lang="tr-TR" dirty="0" smtClean="0"/>
              <a:t>gelir. </a:t>
            </a:r>
            <a:endParaRPr lang="tr-TR" dirty="0"/>
          </a:p>
        </p:txBody>
      </p:sp>
      <p:sp>
        <p:nvSpPr>
          <p:cNvPr id="4" name="Title 1"/>
          <p:cNvSpPr>
            <a:spLocks noGrp="1"/>
          </p:cNvSpPr>
          <p:nvPr>
            <p:ph type="title"/>
          </p:nvPr>
        </p:nvSpPr>
        <p:spPr>
          <a:xfrm>
            <a:off x="191193" y="274638"/>
            <a:ext cx="8495607" cy="673013"/>
          </a:xfrm>
        </p:spPr>
        <p:txBody>
          <a:bodyPr>
            <a:normAutofit fontScale="90000"/>
          </a:bodyPr>
          <a:lstStyle/>
          <a:p>
            <a:r>
              <a:rPr lang="tr-TR" sz="3100" b="1" dirty="0"/>
              <a:t>GELİŞİMSEL DEĞERLENDİRMENİN İLKELERİ  </a:t>
            </a:r>
            <a:endParaRPr lang="en-US" dirty="0"/>
          </a:p>
        </p:txBody>
      </p:sp>
    </p:spTree>
    <p:extLst>
      <p:ext uri="{BB962C8B-B14F-4D97-AF65-F5344CB8AC3E}">
        <p14:creationId xmlns:p14="http://schemas.microsoft.com/office/powerpoint/2010/main" val="42020951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74073" y="2572791"/>
            <a:ext cx="8212975" cy="2148840"/>
          </a:xfrm>
        </p:spPr>
        <p:txBody>
          <a:bodyPr>
            <a:normAutofit/>
          </a:bodyPr>
          <a:lstStyle/>
          <a:p>
            <a:r>
              <a:rPr lang="tr-TR" dirty="0"/>
              <a:t>Değerlendirme, </a:t>
            </a:r>
            <a:r>
              <a:rPr lang="tr-TR" dirty="0">
                <a:solidFill>
                  <a:srgbClr val="FFFF00"/>
                </a:solidFill>
              </a:rPr>
              <a:t>çocukların yararına </a:t>
            </a:r>
            <a:r>
              <a:rPr lang="tr-TR" dirty="0" smtClean="0">
                <a:solidFill>
                  <a:srgbClr val="FFFF00"/>
                </a:solidFill>
              </a:rPr>
              <a:t>olmalıdır.</a:t>
            </a:r>
            <a:endParaRPr lang="tr-TR" dirty="0">
              <a:solidFill>
                <a:srgbClr val="FFFF00"/>
              </a:solidFill>
            </a:endParaRPr>
          </a:p>
          <a:p>
            <a:r>
              <a:rPr lang="tr-TR" dirty="0" smtClean="0"/>
              <a:t>Değerlendirme</a:t>
            </a:r>
            <a:r>
              <a:rPr lang="tr-TR" dirty="0"/>
              <a:t>, </a:t>
            </a:r>
            <a:r>
              <a:rPr lang="tr-TR" dirty="0" smtClean="0"/>
              <a:t>çocuklara </a:t>
            </a:r>
            <a:r>
              <a:rPr lang="tr-TR" dirty="0"/>
              <a:t>kendi öğrenmeleri ve gelişimleri hakkında geribildirim </a:t>
            </a:r>
            <a:r>
              <a:rPr lang="tr-TR" dirty="0" smtClean="0"/>
              <a:t>vermelidir. </a:t>
            </a:r>
          </a:p>
        </p:txBody>
      </p:sp>
      <p:sp>
        <p:nvSpPr>
          <p:cNvPr id="4" name="Title 1"/>
          <p:cNvSpPr>
            <a:spLocks noGrp="1"/>
          </p:cNvSpPr>
          <p:nvPr>
            <p:ph type="title"/>
          </p:nvPr>
        </p:nvSpPr>
        <p:spPr>
          <a:xfrm>
            <a:off x="241069" y="614845"/>
            <a:ext cx="8661862" cy="706879"/>
          </a:xfrm>
        </p:spPr>
        <p:txBody>
          <a:bodyPr>
            <a:normAutofit fontScale="90000"/>
          </a:bodyPr>
          <a:lstStyle/>
          <a:p>
            <a:r>
              <a:rPr lang="tr-TR" sz="3100" b="1" dirty="0"/>
              <a:t>GELİŞİMSEL DEĞERLENDİRMENİN İLKELERİ  </a:t>
            </a:r>
            <a:endParaRPr lang="en-US" dirty="0"/>
          </a:p>
        </p:txBody>
      </p:sp>
    </p:spTree>
    <p:extLst>
      <p:ext uri="{BB962C8B-B14F-4D97-AF65-F5344CB8AC3E}">
        <p14:creationId xmlns:p14="http://schemas.microsoft.com/office/powerpoint/2010/main" val="20810095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31767" y="1990900"/>
            <a:ext cx="8229600" cy="3271058"/>
          </a:xfrm>
        </p:spPr>
        <p:txBody>
          <a:bodyPr>
            <a:normAutofit/>
          </a:bodyPr>
          <a:lstStyle/>
          <a:p>
            <a:r>
              <a:rPr lang="tr-TR" dirty="0"/>
              <a:t>Değerlendirme, </a:t>
            </a:r>
            <a:r>
              <a:rPr lang="tr-TR" dirty="0">
                <a:solidFill>
                  <a:srgbClr val="FFFF00"/>
                </a:solidFill>
              </a:rPr>
              <a:t>tanıdık yetişkinler </a:t>
            </a:r>
            <a:r>
              <a:rPr lang="tr-TR" dirty="0"/>
              <a:t>tarafından </a:t>
            </a:r>
            <a:r>
              <a:rPr lang="tr-TR" dirty="0" smtClean="0"/>
              <a:t>gerçekleştirilmelidir.</a:t>
            </a:r>
            <a:endParaRPr lang="tr-TR" dirty="0"/>
          </a:p>
          <a:p>
            <a:r>
              <a:rPr lang="tr-TR" dirty="0" smtClean="0"/>
              <a:t>Yabancı bir uzman tarafından değerlendirilen </a:t>
            </a:r>
            <a:r>
              <a:rPr lang="tr-TR" dirty="0"/>
              <a:t>çocuklar gergin ve endişeli </a:t>
            </a:r>
            <a:r>
              <a:rPr lang="tr-TR" dirty="0" smtClean="0"/>
              <a:t>olabilir; </a:t>
            </a:r>
            <a:r>
              <a:rPr lang="tr-TR" dirty="0"/>
              <a:t>güçlü yönlerini ve becerilerini </a:t>
            </a:r>
            <a:r>
              <a:rPr lang="tr-TR" dirty="0" smtClean="0"/>
              <a:t>yansıtan yanıtlar veremeyebilirler</a:t>
            </a:r>
            <a:r>
              <a:rPr lang="tr-TR" dirty="0"/>
              <a:t>. </a:t>
            </a:r>
            <a:endParaRPr lang="tr-TR" dirty="0" smtClean="0"/>
          </a:p>
          <a:p>
            <a:pPr marL="0" indent="0">
              <a:buNone/>
            </a:pPr>
            <a:endParaRPr lang="tr-TR" dirty="0"/>
          </a:p>
          <a:p>
            <a:endParaRPr lang="tr-TR" dirty="0"/>
          </a:p>
        </p:txBody>
      </p:sp>
      <p:sp>
        <p:nvSpPr>
          <p:cNvPr id="4" name="Title 1"/>
          <p:cNvSpPr>
            <a:spLocks noGrp="1"/>
          </p:cNvSpPr>
          <p:nvPr>
            <p:ph type="title"/>
          </p:nvPr>
        </p:nvSpPr>
        <p:spPr>
          <a:xfrm>
            <a:off x="141288" y="390525"/>
            <a:ext cx="8845550" cy="690563"/>
          </a:xfrm>
        </p:spPr>
        <p:txBody>
          <a:bodyPr>
            <a:normAutofit/>
          </a:bodyPr>
          <a:lstStyle/>
          <a:p>
            <a:r>
              <a:rPr lang="tr-TR" sz="3100" b="1" dirty="0"/>
              <a:t>GELİŞİMSEL DEĞERLENDİRMENİN İLKELERİ  </a:t>
            </a:r>
            <a:endParaRPr lang="en-US" dirty="0"/>
          </a:p>
        </p:txBody>
      </p:sp>
    </p:spTree>
    <p:extLst>
      <p:ext uri="{BB962C8B-B14F-4D97-AF65-F5344CB8AC3E}">
        <p14:creationId xmlns:p14="http://schemas.microsoft.com/office/powerpoint/2010/main" val="38350729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5389" y="1932710"/>
            <a:ext cx="8113222" cy="2930236"/>
          </a:xfrm>
        </p:spPr>
        <p:txBody>
          <a:bodyPr>
            <a:normAutofit/>
          </a:bodyPr>
          <a:lstStyle/>
          <a:p>
            <a:r>
              <a:rPr lang="tr-TR" dirty="0" smtClean="0"/>
              <a:t>Gelişimsel </a:t>
            </a:r>
            <a:r>
              <a:rPr lang="tr-TR" dirty="0"/>
              <a:t>değerlendirme, çocuğun </a:t>
            </a:r>
            <a:r>
              <a:rPr lang="tr-TR" dirty="0">
                <a:solidFill>
                  <a:srgbClr val="FFFF00"/>
                </a:solidFill>
              </a:rPr>
              <a:t>yaşına uygun, geçerli ve güvenilir araçlarla </a:t>
            </a:r>
            <a:r>
              <a:rPr lang="tr-TR" dirty="0"/>
              <a:t>yapılmalıdır </a:t>
            </a:r>
            <a:endParaRPr lang="tr-TR" dirty="0" smtClean="0"/>
          </a:p>
          <a:p>
            <a:r>
              <a:rPr lang="tr-TR" dirty="0" smtClean="0"/>
              <a:t>Uzmanlar </a:t>
            </a:r>
            <a:r>
              <a:rPr lang="tr-TR" dirty="0"/>
              <a:t>tarafından çocuğun becerilerini sergileyebileceği rahat </a:t>
            </a:r>
            <a:r>
              <a:rPr lang="tr-TR" dirty="0" smtClean="0"/>
              <a:t>ortamlarda uygulanmalıdır. </a:t>
            </a:r>
            <a:endParaRPr lang="tr-TR" dirty="0"/>
          </a:p>
        </p:txBody>
      </p:sp>
      <p:sp>
        <p:nvSpPr>
          <p:cNvPr id="4" name="Title 1"/>
          <p:cNvSpPr>
            <a:spLocks noGrp="1"/>
          </p:cNvSpPr>
          <p:nvPr>
            <p:ph type="title"/>
          </p:nvPr>
        </p:nvSpPr>
        <p:spPr>
          <a:xfrm>
            <a:off x="228701" y="498994"/>
            <a:ext cx="8686598" cy="639849"/>
          </a:xfrm>
        </p:spPr>
        <p:txBody>
          <a:bodyPr>
            <a:normAutofit fontScale="90000"/>
          </a:bodyPr>
          <a:lstStyle/>
          <a:p>
            <a:r>
              <a:rPr lang="tr-TR" sz="3100" b="1" dirty="0"/>
              <a:t>GELİŞİMSEL DEĞERLENDİRMENİN İLKELERİ  </a:t>
            </a:r>
            <a:endParaRPr lang="en-US" dirty="0"/>
          </a:p>
        </p:txBody>
      </p:sp>
    </p:spTree>
    <p:extLst>
      <p:ext uri="{BB962C8B-B14F-4D97-AF65-F5344CB8AC3E}">
        <p14:creationId xmlns:p14="http://schemas.microsoft.com/office/powerpoint/2010/main" val="24663533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10000"/>
          </a:bodyPr>
          <a:lstStyle/>
          <a:p>
            <a:r>
              <a:rPr lang="tr-TR" dirty="0"/>
              <a:t>Değerlendirme, </a:t>
            </a:r>
            <a:r>
              <a:rPr lang="tr-TR" dirty="0">
                <a:solidFill>
                  <a:srgbClr val="FFFF00"/>
                </a:solidFill>
              </a:rPr>
              <a:t>süreç </a:t>
            </a:r>
            <a:r>
              <a:rPr lang="tr-TR" dirty="0" smtClean="0">
                <a:solidFill>
                  <a:srgbClr val="FFFF00"/>
                </a:solidFill>
              </a:rPr>
              <a:t>çerisinde tekrarlanmalıdır</a:t>
            </a:r>
            <a:r>
              <a:rPr lang="tr-TR" dirty="0" smtClean="0"/>
              <a:t>. </a:t>
            </a:r>
            <a:endParaRPr lang="tr-TR" dirty="0"/>
          </a:p>
          <a:p>
            <a:r>
              <a:rPr lang="tr-TR" dirty="0" smtClean="0"/>
              <a:t>Sadece </a:t>
            </a:r>
            <a:r>
              <a:rPr lang="tr-TR" dirty="0"/>
              <a:t>yıllık olarak yapılan </a:t>
            </a:r>
            <a:r>
              <a:rPr lang="tr-TR" dirty="0" smtClean="0"/>
              <a:t>değerlendirmelerin </a:t>
            </a:r>
            <a:r>
              <a:rPr lang="tr-TR" dirty="0"/>
              <a:t>bir çocuğun gelişimini doğru olarak temsil etmesi </a:t>
            </a:r>
            <a:r>
              <a:rPr lang="tr-TR" dirty="0" smtClean="0"/>
              <a:t>mümkün değildir</a:t>
            </a:r>
            <a:r>
              <a:rPr lang="tr-TR" dirty="0"/>
              <a:t>. </a:t>
            </a:r>
            <a:endParaRPr lang="tr-TR" dirty="0" smtClean="0"/>
          </a:p>
          <a:p>
            <a:r>
              <a:rPr lang="tr-TR" dirty="0" smtClean="0"/>
              <a:t>Bir gözlem </a:t>
            </a:r>
            <a:r>
              <a:rPr lang="tr-TR" dirty="0"/>
              <a:t>ile sınırlı bir değerlendirme, çocuğun becerilerini doğru bir şekilde </a:t>
            </a:r>
            <a:r>
              <a:rPr lang="tr-TR" dirty="0" smtClean="0"/>
              <a:t>yansıtmayabilir. Çocuğun </a:t>
            </a:r>
            <a:r>
              <a:rPr lang="tr-TR" dirty="0"/>
              <a:t>belirli bir saatteki </a:t>
            </a:r>
            <a:r>
              <a:rPr lang="tr-TR" dirty="0" smtClean="0"/>
              <a:t>performansı çeşitli </a:t>
            </a:r>
            <a:r>
              <a:rPr lang="tr-TR" dirty="0"/>
              <a:t>faktörlere bağlıdır. </a:t>
            </a:r>
            <a:endParaRPr lang="tr-TR" dirty="0" smtClean="0"/>
          </a:p>
          <a:p>
            <a:r>
              <a:rPr lang="tr-TR" dirty="0" smtClean="0"/>
              <a:t>Değerlendirmeler</a:t>
            </a:r>
            <a:r>
              <a:rPr lang="tr-TR" dirty="0"/>
              <a:t>, düzenli ve periyodik olarak yapılmalıdır. </a:t>
            </a:r>
            <a:endParaRPr lang="tr-TR" dirty="0" smtClean="0"/>
          </a:p>
          <a:p>
            <a:r>
              <a:rPr lang="tr-TR" dirty="0" smtClean="0"/>
              <a:t>Süreç </a:t>
            </a:r>
            <a:r>
              <a:rPr lang="tr-TR" dirty="0"/>
              <a:t>içinde tekrarlanan çoklu değerlendirmeler, her bir çocuğun bütüncül olarak değerlendirilmesine katkıda bulunur.</a:t>
            </a:r>
          </a:p>
        </p:txBody>
      </p:sp>
      <p:sp>
        <p:nvSpPr>
          <p:cNvPr id="4" name="Title 1"/>
          <p:cNvSpPr>
            <a:spLocks noGrp="1"/>
          </p:cNvSpPr>
          <p:nvPr>
            <p:ph type="title"/>
          </p:nvPr>
        </p:nvSpPr>
        <p:spPr>
          <a:xfrm>
            <a:off x="241069" y="614845"/>
            <a:ext cx="8661862" cy="706879"/>
          </a:xfrm>
        </p:spPr>
        <p:txBody>
          <a:bodyPr>
            <a:normAutofit fontScale="90000"/>
          </a:bodyPr>
          <a:lstStyle/>
          <a:p>
            <a:r>
              <a:rPr lang="tr-TR" sz="3100" b="1" dirty="0"/>
              <a:t>GELİŞİMSEL DEĞERLENDİRMENİN İLKELERİ  </a:t>
            </a:r>
            <a:endParaRPr lang="en-US" dirty="0"/>
          </a:p>
        </p:txBody>
      </p:sp>
    </p:spTree>
    <p:extLst>
      <p:ext uri="{BB962C8B-B14F-4D97-AF65-F5344CB8AC3E}">
        <p14:creationId xmlns:p14="http://schemas.microsoft.com/office/powerpoint/2010/main" val="15001757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15636" y="1600201"/>
            <a:ext cx="8424950" cy="4875414"/>
          </a:xfrm>
        </p:spPr>
        <p:txBody>
          <a:bodyPr>
            <a:normAutofit fontScale="92500"/>
          </a:bodyPr>
          <a:lstStyle/>
          <a:p>
            <a:r>
              <a:rPr lang="tr-TR" dirty="0"/>
              <a:t>Değerlendirme, </a:t>
            </a:r>
            <a:r>
              <a:rPr lang="tr-TR" dirty="0">
                <a:solidFill>
                  <a:srgbClr val="FFFF00"/>
                </a:solidFill>
              </a:rPr>
              <a:t>çocuğun yaşına </a:t>
            </a:r>
            <a:r>
              <a:rPr lang="tr-TR" dirty="0"/>
              <a:t>uygun </a:t>
            </a:r>
            <a:r>
              <a:rPr lang="tr-TR" dirty="0" smtClean="0"/>
              <a:t>olmalıdır.</a:t>
            </a:r>
            <a:endParaRPr lang="tr-TR" dirty="0"/>
          </a:p>
          <a:p>
            <a:r>
              <a:rPr lang="tr-TR" dirty="0" smtClean="0"/>
              <a:t>Küçük </a:t>
            </a:r>
            <a:r>
              <a:rPr lang="tr-TR" dirty="0"/>
              <a:t>çocukların değerlendirilmesi, büyük çocukların ve yetişkinlerin </a:t>
            </a:r>
            <a:r>
              <a:rPr lang="tr-TR" dirty="0" smtClean="0"/>
              <a:t>değerlendirilmesinden </a:t>
            </a:r>
            <a:r>
              <a:rPr lang="tr-TR" dirty="0"/>
              <a:t>çok farklıdır. </a:t>
            </a:r>
            <a:endParaRPr lang="tr-TR" dirty="0" smtClean="0"/>
          </a:p>
          <a:p>
            <a:r>
              <a:rPr lang="tr-TR" dirty="0" smtClean="0"/>
              <a:t>Küçük </a:t>
            </a:r>
            <a:r>
              <a:rPr lang="tr-TR" dirty="0"/>
              <a:t>çocukların neleri bildikleri ve yapabilecekleri geleneksel kağıt-kalem değerlendirmeleri dışındaki yollarla ortaya konabilir</a:t>
            </a:r>
            <a:r>
              <a:rPr lang="tr-TR" dirty="0" smtClean="0"/>
              <a:t>.</a:t>
            </a:r>
          </a:p>
          <a:p>
            <a:r>
              <a:rPr lang="tr-TR" dirty="0">
                <a:solidFill>
                  <a:srgbClr val="FFFF00"/>
                </a:solidFill>
              </a:rPr>
              <a:t>Küçük yaşın sınırlılıkları </a:t>
            </a:r>
            <a:r>
              <a:rPr lang="tr-TR" dirty="0"/>
              <a:t>göz önüne alınmalıdır.</a:t>
            </a:r>
          </a:p>
          <a:p>
            <a:r>
              <a:rPr lang="tr-TR" dirty="0"/>
              <a:t>Çocuk ne kadar küçük ise, değerlendirme süreçlerinden güvenilir ve geçerli sonuçlar elde etmek de o kadar zordur. </a:t>
            </a:r>
          </a:p>
          <a:p>
            <a:endParaRPr lang="tr-TR" dirty="0"/>
          </a:p>
        </p:txBody>
      </p:sp>
      <p:sp>
        <p:nvSpPr>
          <p:cNvPr id="4" name="Title 1"/>
          <p:cNvSpPr>
            <a:spLocks noGrp="1"/>
          </p:cNvSpPr>
          <p:nvPr>
            <p:ph type="title"/>
          </p:nvPr>
        </p:nvSpPr>
        <p:spPr>
          <a:xfrm>
            <a:off x="241069" y="614845"/>
            <a:ext cx="8661862" cy="706879"/>
          </a:xfrm>
        </p:spPr>
        <p:txBody>
          <a:bodyPr>
            <a:normAutofit fontScale="90000"/>
          </a:bodyPr>
          <a:lstStyle/>
          <a:p>
            <a:r>
              <a:rPr lang="tr-TR" sz="3100" b="1" dirty="0"/>
              <a:t>GELİŞİMSEL DEĞERLENDİRMENİN İLKELERİ  </a:t>
            </a:r>
            <a:endParaRPr lang="en-US" dirty="0"/>
          </a:p>
        </p:txBody>
      </p:sp>
    </p:spTree>
    <p:extLst>
      <p:ext uri="{BB962C8B-B14F-4D97-AF65-F5344CB8AC3E}">
        <p14:creationId xmlns:p14="http://schemas.microsoft.com/office/powerpoint/2010/main" val="2448000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a:t>Gelişimsel Değerlendirmenin İlkleri Örnek Olay</a:t>
            </a:r>
            <a:r>
              <a:rPr lang="tr-TR" sz="2800" dirty="0"/>
              <a:t/>
            </a:r>
            <a:br>
              <a:rPr lang="tr-TR" sz="2800" dirty="0"/>
            </a:br>
            <a:endParaRPr lang="tr-TR" sz="2800" dirty="0"/>
          </a:p>
        </p:txBody>
      </p:sp>
      <p:sp>
        <p:nvSpPr>
          <p:cNvPr id="3" name="İçerik Yer Tutucusu 2"/>
          <p:cNvSpPr>
            <a:spLocks noGrp="1"/>
          </p:cNvSpPr>
          <p:nvPr>
            <p:ph idx="1"/>
          </p:nvPr>
        </p:nvSpPr>
        <p:spPr>
          <a:xfrm>
            <a:off x="241069" y="1097280"/>
            <a:ext cx="8445731" cy="5103698"/>
          </a:xfrm>
        </p:spPr>
        <p:txBody>
          <a:bodyPr>
            <a:normAutofit fontScale="47500" lnSpcReduction="20000"/>
          </a:bodyPr>
          <a:lstStyle/>
          <a:p>
            <a:pPr marL="0" indent="0">
              <a:buNone/>
            </a:pPr>
            <a:r>
              <a:rPr lang="tr-TR" b="1" dirty="0"/>
              <a:t> </a:t>
            </a:r>
            <a:endParaRPr lang="tr-TR" dirty="0"/>
          </a:p>
          <a:p>
            <a:r>
              <a:rPr lang="tr-TR" sz="3400" i="1" dirty="0"/>
              <a:t>“Ankara da bir hastanede çocuk gelişimci olarak görev yapmaktayım. Sabah kliniğe geldiğimde Nöroloji doktorunun bir çocuğun gelişimsel değerlendirmesi için bir çocuk yönlendirdiğini sistemden gördüm. Aile kapıyı çaldığında anlayamadığım bir dilde konuşmaya başladı. Jest ve mimiklerinden içeriye girmek için izin istediklerini anladım ve elimle içeri buyur ettim. En arkadan giren genç çocuk kırık bir aksanla Türkçe konuşarak Hatay’ın Reyhanlı ilçesinde yaşadıklarını, aslen Suriye uyruklu olduklarını, küçük kardeşini Reyhanlı’da bir doktorun sevk etmesi ile buradaki nöroloji kliniğine getirdiklerini, akşama için ise geri dönüş biletlerinin olduğunu söyledi. Nöroloji doktorun da bana gönderdiğini söyledi. Doktorun gönderdiği formu aldım. Doktorun notlarını okudum. Gence teşekkür ettim ve küçük çocuğun kimliğini istedim. Çocuğun kimliğini aldıktan sonra yaşını hesapladım. Gelişim değerlendirme aracımın malzemelerini çıkardım ve çocuğu yanıma alarak gelişim değerlendirmesini daha önce sertifikasını almış olduğum bir gelişim değerlendirme aracını kullanarak yapmaya başladım. Uygulama yaklaşık olarak 15 dakika sürdü. Uygulama bittikten sonra gence raporu 15 dakika içerisinde hazırlayacağımı ve sistem üzerinden bana yönlendirilen doktora sistem üzerinden göndereceğimi söyledim. 15 dakika sonra sıralarını bekleyerek doktorla görüşebileceklerini ilettim. Bunun ardından genç ve ailesi odadan ayrıldılar.”</a:t>
            </a:r>
            <a:endParaRPr lang="tr-TR" sz="3400" dirty="0"/>
          </a:p>
          <a:p>
            <a:pPr marL="0" indent="0">
              <a:buNone/>
            </a:pPr>
            <a:endParaRPr lang="tr-TR" sz="3400" dirty="0"/>
          </a:p>
          <a:p>
            <a:r>
              <a:rPr lang="tr-TR" sz="3400" dirty="0">
                <a:solidFill>
                  <a:schemeClr val="accent2">
                    <a:lumMod val="40000"/>
                    <a:lumOff val="60000"/>
                  </a:schemeClr>
                </a:solidFill>
              </a:rPr>
              <a:t>Az önce öyküsünü okumuş olduğunuz gelişim değerlendirme sürecinde gelişimsel değerlendirmenin ilkelerinden hangileri uygulanmış, hangileri uygulanmamıştır? Gelişimsel değerlendirmenin ilkelerinden uygulanmayan kısımların uygulanma imkânı var mıdır? Siz bu uygulamayı yapan çocuk gelişimcisi olsanız, süreci gelişimsel değerlendirmenin ilkeleri bağlamında, ancak koşulları da dikkate alarak gerçekçi bir şekilde nasıl yürütürdünüz? </a:t>
            </a:r>
          </a:p>
          <a:p>
            <a:endParaRPr lang="tr-TR" sz="3400" dirty="0"/>
          </a:p>
        </p:txBody>
      </p:sp>
    </p:spTree>
    <p:extLst>
      <p:ext uri="{BB962C8B-B14F-4D97-AF65-F5344CB8AC3E}">
        <p14:creationId xmlns:p14="http://schemas.microsoft.com/office/powerpoint/2010/main" val="3769059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175" y="450946"/>
            <a:ext cx="8477195" cy="1143000"/>
          </a:xfrm>
        </p:spPr>
        <p:txBody>
          <a:bodyPr>
            <a:normAutofit fontScale="90000"/>
          </a:bodyPr>
          <a:lstStyle/>
          <a:p>
            <a:r>
              <a:rPr lang="tr-TR" dirty="0" smtClean="0"/>
              <a:t/>
            </a:r>
            <a:br>
              <a:rPr lang="tr-TR" dirty="0" smtClean="0"/>
            </a:br>
            <a:r>
              <a:rPr lang="tr-TR" sz="3100" b="1" dirty="0" smtClean="0"/>
              <a:t>GELİŞİMSEL </a:t>
            </a:r>
            <a:r>
              <a:rPr lang="tr-TR" sz="3100" b="1" dirty="0"/>
              <a:t>DEĞERLENDİRMENİN İLKELERİ  </a:t>
            </a:r>
            <a:r>
              <a:rPr lang="en-US" dirty="0"/>
              <a:t/>
            </a:r>
            <a:br>
              <a:rPr lang="en-US" dirty="0"/>
            </a:br>
            <a:endParaRPr lang="en-US" dirty="0"/>
          </a:p>
        </p:txBody>
      </p:sp>
      <p:sp>
        <p:nvSpPr>
          <p:cNvPr id="3" name="Content Placeholder 2"/>
          <p:cNvSpPr>
            <a:spLocks noGrp="1"/>
          </p:cNvSpPr>
          <p:nvPr>
            <p:ph idx="1"/>
          </p:nvPr>
        </p:nvSpPr>
        <p:spPr>
          <a:xfrm>
            <a:off x="503175" y="2928815"/>
            <a:ext cx="8183625" cy="1692951"/>
          </a:xfrm>
        </p:spPr>
        <p:txBody>
          <a:bodyPr>
            <a:normAutofit/>
          </a:bodyPr>
          <a:lstStyle/>
          <a:p>
            <a:r>
              <a:rPr lang="tr-TR" dirty="0"/>
              <a:t>Çocuğun </a:t>
            </a:r>
            <a:r>
              <a:rPr lang="tr-TR" dirty="0">
                <a:solidFill>
                  <a:srgbClr val="FF0000"/>
                </a:solidFill>
              </a:rPr>
              <a:t>tüm gelişim alanları </a:t>
            </a:r>
            <a:r>
              <a:rPr lang="tr-TR" dirty="0"/>
              <a:t>ve aynı zamanda bunları etkileyen süreçleri değerlendirilmelidir</a:t>
            </a:r>
            <a:r>
              <a:rPr lang="tr-TR" dirty="0" smtClean="0"/>
              <a:t>.</a:t>
            </a:r>
            <a:endParaRPr lang="tr-TR" dirty="0"/>
          </a:p>
        </p:txBody>
      </p:sp>
    </p:spTree>
    <p:extLst>
      <p:ext uri="{BB962C8B-B14F-4D97-AF65-F5344CB8AC3E}">
        <p14:creationId xmlns:p14="http://schemas.microsoft.com/office/powerpoint/2010/main" val="34182077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671" y="2681662"/>
            <a:ext cx="8229600" cy="1143000"/>
          </a:xfrm>
        </p:spPr>
        <p:txBody>
          <a:bodyPr/>
          <a:lstStyle/>
          <a:p>
            <a:pPr algn="ctr"/>
            <a:r>
              <a:rPr lang="tr-TR" dirty="0" smtClean="0">
                <a:solidFill>
                  <a:srgbClr val="FFFF00"/>
                </a:solidFill>
              </a:rPr>
              <a:t>Bugünlük bu kadar </a:t>
            </a:r>
            <a:r>
              <a:rPr lang="en-US" dirty="0" smtClean="0">
                <a:solidFill>
                  <a:srgbClr val="FFFF00"/>
                </a:solidFill>
                <a:sym typeface="Wingdings"/>
              </a:rPr>
              <a:t> </a:t>
            </a:r>
            <a:endParaRPr lang="en-US" dirty="0">
              <a:solidFill>
                <a:srgbClr val="FFFF00"/>
              </a:solidFill>
            </a:endParaRPr>
          </a:p>
        </p:txBody>
      </p:sp>
    </p:spTree>
    <p:extLst>
      <p:ext uri="{BB962C8B-B14F-4D97-AF65-F5344CB8AC3E}">
        <p14:creationId xmlns:p14="http://schemas.microsoft.com/office/powerpoint/2010/main" val="28067505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tr-TR" sz="3100" b="1" dirty="0"/>
              <a:t>GELİŞİMSEL DEĞERLENDİRMENİN İLKELERİ  </a:t>
            </a:r>
            <a:r>
              <a:rPr lang="en-US" dirty="0"/>
              <a:t/>
            </a:r>
            <a:br>
              <a:rPr lang="en-US" dirty="0"/>
            </a:br>
            <a:endParaRPr lang="en-US" dirty="0"/>
          </a:p>
        </p:txBody>
      </p:sp>
      <p:sp>
        <p:nvSpPr>
          <p:cNvPr id="6" name="Dikdörtgen 5"/>
          <p:cNvSpPr/>
          <p:nvPr/>
        </p:nvSpPr>
        <p:spPr>
          <a:xfrm>
            <a:off x="593124" y="2503930"/>
            <a:ext cx="8204511" cy="1077218"/>
          </a:xfrm>
          <a:prstGeom prst="rect">
            <a:avLst/>
          </a:prstGeom>
        </p:spPr>
        <p:txBody>
          <a:bodyPr wrap="square">
            <a:spAutoFit/>
          </a:bodyPr>
          <a:lstStyle/>
          <a:p>
            <a:pPr marL="457200" indent="-457200">
              <a:buFont typeface="Arial" panose="020B0604020202020204" pitchFamily="34" charset="0"/>
              <a:buChar char="•"/>
            </a:pPr>
            <a:r>
              <a:rPr lang="tr-TR" sz="3200" dirty="0">
                <a:solidFill>
                  <a:schemeClr val="bg1"/>
                </a:solidFill>
              </a:rPr>
              <a:t>“Aile merkezli bütüncül değerlendirme” yaklaşımı benimsenmelidir.</a:t>
            </a:r>
          </a:p>
        </p:txBody>
      </p:sp>
    </p:spTree>
    <p:extLst>
      <p:ext uri="{BB962C8B-B14F-4D97-AF65-F5344CB8AC3E}">
        <p14:creationId xmlns:p14="http://schemas.microsoft.com/office/powerpoint/2010/main" val="3316170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5463"/>
            <a:ext cx="8229600" cy="1143000"/>
          </a:xfrm>
        </p:spPr>
        <p:txBody>
          <a:bodyPr>
            <a:normAutofit fontScale="90000"/>
          </a:bodyPr>
          <a:lstStyle/>
          <a:p>
            <a:r>
              <a:rPr lang="tr-TR" sz="3100" b="1" dirty="0"/>
              <a:t>GELİŞİMSEL DEĞERLENDİRMENİN İLKELERİ  </a:t>
            </a:r>
            <a:r>
              <a:rPr lang="en-US" dirty="0"/>
              <a:t/>
            </a:r>
            <a:br>
              <a:rPr lang="en-US" dirty="0"/>
            </a:br>
            <a:endParaRPr lang="en-US" dirty="0"/>
          </a:p>
        </p:txBody>
      </p:sp>
      <p:sp>
        <p:nvSpPr>
          <p:cNvPr id="3" name="Content Placeholder 2"/>
          <p:cNvSpPr>
            <a:spLocks noGrp="1"/>
          </p:cNvSpPr>
          <p:nvPr>
            <p:ph idx="1"/>
          </p:nvPr>
        </p:nvSpPr>
        <p:spPr>
          <a:xfrm>
            <a:off x="457200" y="2235412"/>
            <a:ext cx="8134003" cy="3824565"/>
          </a:xfrm>
        </p:spPr>
        <p:txBody>
          <a:bodyPr>
            <a:normAutofit fontScale="92500" lnSpcReduction="10000"/>
          </a:bodyPr>
          <a:lstStyle/>
          <a:p>
            <a:r>
              <a:rPr lang="tr-TR" dirty="0"/>
              <a:t>Aile merkezli bütüncül değerlendirmede </a:t>
            </a:r>
            <a:r>
              <a:rPr lang="tr-TR" dirty="0">
                <a:solidFill>
                  <a:srgbClr val="FFFF00"/>
                </a:solidFill>
              </a:rPr>
              <a:t>risk </a:t>
            </a:r>
            <a:r>
              <a:rPr lang="tr-TR" dirty="0" smtClean="0">
                <a:solidFill>
                  <a:srgbClr val="FFFF00"/>
                </a:solidFill>
              </a:rPr>
              <a:t>etmenleri ve </a:t>
            </a:r>
            <a:r>
              <a:rPr lang="tr-TR" dirty="0">
                <a:solidFill>
                  <a:srgbClr val="FFFF00"/>
                </a:solidFill>
              </a:rPr>
              <a:t>ailenin bu etmenleri azaltma stratejileri</a:t>
            </a:r>
            <a:r>
              <a:rPr lang="tr-TR" dirty="0"/>
              <a:t> </a:t>
            </a:r>
            <a:r>
              <a:rPr lang="tr-TR" dirty="0" smtClean="0"/>
              <a:t>ele alınmalıdır. </a:t>
            </a:r>
          </a:p>
          <a:p>
            <a:r>
              <a:rPr lang="tr-TR" dirty="0" smtClean="0"/>
              <a:t>Ailelere </a:t>
            </a:r>
            <a:r>
              <a:rPr lang="tr-TR" dirty="0"/>
              <a:t>çocuklarının gelişimiyle ilgili bilgi paylaşma fırsatı tanımalıdır.</a:t>
            </a:r>
          </a:p>
          <a:p>
            <a:r>
              <a:rPr lang="tr-TR" dirty="0"/>
              <a:t>Çocuğun geçmişi, kültürü, eğilimi ve yetenekleri hakkında bilgi toplamak açısından ailenin bakış açısını öğrenmek özellikle önemlidir</a:t>
            </a:r>
            <a:r>
              <a:rPr lang="tr-TR" dirty="0" smtClean="0"/>
              <a:t>.</a:t>
            </a:r>
          </a:p>
          <a:p>
            <a:r>
              <a:rPr lang="tr-TR" dirty="0" smtClean="0"/>
              <a:t>Ailenin </a:t>
            </a:r>
            <a:r>
              <a:rPr lang="tr-TR" sz="2400" dirty="0"/>
              <a:t>bu amaçla gösterdiği </a:t>
            </a:r>
            <a:r>
              <a:rPr lang="tr-TR" sz="2400" dirty="0">
                <a:solidFill>
                  <a:srgbClr val="FFFF00"/>
                </a:solidFill>
              </a:rPr>
              <a:t>çabalar cesaretlendirilmelidir. </a:t>
            </a:r>
            <a:endParaRPr lang="en-US" sz="2400" dirty="0">
              <a:solidFill>
                <a:srgbClr val="FFFF00"/>
              </a:solidFill>
            </a:endParaRPr>
          </a:p>
          <a:p>
            <a:endParaRPr lang="en-US" dirty="0"/>
          </a:p>
        </p:txBody>
      </p:sp>
    </p:spTree>
    <p:extLst>
      <p:ext uri="{BB962C8B-B14F-4D97-AF65-F5344CB8AC3E}">
        <p14:creationId xmlns:p14="http://schemas.microsoft.com/office/powerpoint/2010/main" val="3429993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860" y="490102"/>
            <a:ext cx="8229600" cy="1143000"/>
          </a:xfrm>
        </p:spPr>
        <p:txBody>
          <a:bodyPr>
            <a:normAutofit fontScale="90000"/>
          </a:bodyPr>
          <a:lstStyle/>
          <a:p>
            <a:r>
              <a:rPr lang="tr-TR" sz="3100" b="1" dirty="0"/>
              <a:t>GELİŞİMSEL DEĞERLENDİRMENİN İLKELERİ  </a:t>
            </a:r>
            <a:r>
              <a:rPr lang="en-US" dirty="0"/>
              <a:t/>
            </a:r>
            <a:br>
              <a:rPr lang="en-US" dirty="0"/>
            </a:br>
            <a:endParaRPr lang="en-US" dirty="0"/>
          </a:p>
        </p:txBody>
      </p:sp>
      <p:sp>
        <p:nvSpPr>
          <p:cNvPr id="3" name="Content Placeholder 2"/>
          <p:cNvSpPr>
            <a:spLocks noGrp="1"/>
          </p:cNvSpPr>
          <p:nvPr>
            <p:ph idx="1"/>
          </p:nvPr>
        </p:nvSpPr>
        <p:spPr>
          <a:xfrm>
            <a:off x="598516" y="2235320"/>
            <a:ext cx="8237844" cy="2685815"/>
          </a:xfrm>
        </p:spPr>
        <p:txBody>
          <a:bodyPr>
            <a:normAutofit/>
          </a:bodyPr>
          <a:lstStyle/>
          <a:p>
            <a:r>
              <a:rPr lang="tr-TR" dirty="0"/>
              <a:t>Gelişim değerlendirilirken </a:t>
            </a:r>
            <a:r>
              <a:rPr lang="tr-TR" dirty="0">
                <a:solidFill>
                  <a:srgbClr val="FFFF00"/>
                </a:solidFill>
              </a:rPr>
              <a:t>bireysel farklılıklar </a:t>
            </a:r>
            <a:r>
              <a:rPr lang="tr-TR" dirty="0"/>
              <a:t>dikkate alınmalıdır</a:t>
            </a:r>
            <a:r>
              <a:rPr lang="tr-TR" dirty="0" smtClean="0"/>
              <a:t>.</a:t>
            </a:r>
          </a:p>
          <a:p>
            <a:endParaRPr lang="tr-TR" dirty="0"/>
          </a:p>
          <a:p>
            <a:r>
              <a:rPr lang="tr-TR" dirty="0" smtClean="0">
                <a:solidFill>
                  <a:srgbClr val="FFFF00"/>
                </a:solidFill>
              </a:rPr>
              <a:t>Her çocuk da biriciktir. </a:t>
            </a:r>
          </a:p>
          <a:p>
            <a:pPr marL="0" indent="0">
              <a:buNone/>
            </a:pPr>
            <a:endParaRPr lang="en-US" dirty="0">
              <a:solidFill>
                <a:srgbClr val="FFFF00"/>
              </a:solidFill>
            </a:endParaRPr>
          </a:p>
        </p:txBody>
      </p:sp>
    </p:spTree>
    <p:extLst>
      <p:ext uri="{BB962C8B-B14F-4D97-AF65-F5344CB8AC3E}">
        <p14:creationId xmlns:p14="http://schemas.microsoft.com/office/powerpoint/2010/main" val="2114297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r>
              <a:rPr lang="tr-TR" dirty="0"/>
              <a:t>Gelişim değerlendirilirken </a:t>
            </a:r>
            <a:r>
              <a:rPr lang="tr-TR" dirty="0">
                <a:solidFill>
                  <a:srgbClr val="FFFF00"/>
                </a:solidFill>
              </a:rPr>
              <a:t>kültürel </a:t>
            </a:r>
            <a:r>
              <a:rPr lang="tr-TR" dirty="0" smtClean="0">
                <a:solidFill>
                  <a:srgbClr val="FFFF00"/>
                </a:solidFill>
              </a:rPr>
              <a:t>farklılıkların olduğu</a:t>
            </a:r>
            <a:r>
              <a:rPr lang="tr-TR" dirty="0" smtClean="0"/>
              <a:t> göz önünde bulundurulmalıdır.  </a:t>
            </a:r>
            <a:endParaRPr lang="tr-TR" dirty="0"/>
          </a:p>
          <a:p>
            <a:r>
              <a:rPr lang="tr-TR" dirty="0" smtClean="0"/>
              <a:t>Değerlendirmeyi yapan uzmanın çocuğun </a:t>
            </a:r>
            <a:r>
              <a:rPr lang="tr-TR" dirty="0" smtClean="0">
                <a:solidFill>
                  <a:srgbClr val="FFFF00"/>
                </a:solidFill>
              </a:rPr>
              <a:t>aile ortamını </a:t>
            </a:r>
            <a:r>
              <a:rPr lang="tr-TR" dirty="0">
                <a:solidFill>
                  <a:srgbClr val="FFFF00"/>
                </a:solidFill>
              </a:rPr>
              <a:t>ve </a:t>
            </a:r>
            <a:r>
              <a:rPr lang="tr-TR" dirty="0" smtClean="0">
                <a:solidFill>
                  <a:srgbClr val="FFFF00"/>
                </a:solidFill>
              </a:rPr>
              <a:t>içinde yaşadığı kültürü </a:t>
            </a:r>
            <a:r>
              <a:rPr lang="tr-TR" dirty="0"/>
              <a:t>dikkate alınmalıdır..</a:t>
            </a:r>
            <a:endParaRPr lang="en-US" dirty="0"/>
          </a:p>
          <a:p>
            <a:r>
              <a:rPr lang="tr-TR" dirty="0" smtClean="0"/>
              <a:t>Ailenin </a:t>
            </a:r>
            <a:r>
              <a:rPr lang="tr-TR" dirty="0"/>
              <a:t>kültürünü tanımak, </a:t>
            </a:r>
            <a:r>
              <a:rPr lang="tr-TR" dirty="0" smtClean="0"/>
              <a:t>anne-babalarla görüşme yapmak </a:t>
            </a:r>
            <a:r>
              <a:rPr lang="tr-TR" dirty="0"/>
              <a:t>ve </a:t>
            </a:r>
            <a:r>
              <a:rPr lang="tr-TR" dirty="0" smtClean="0"/>
              <a:t>ev ziyaretleri gerçekleştirmek önemlidir. </a:t>
            </a:r>
          </a:p>
          <a:p>
            <a:r>
              <a:rPr lang="tr-TR" dirty="0" smtClean="0"/>
              <a:t>Standardize değerlendirmeler ile </a:t>
            </a:r>
            <a:r>
              <a:rPr lang="tr-TR" dirty="0"/>
              <a:t>genellikle çocukların aile </a:t>
            </a:r>
            <a:r>
              <a:rPr lang="tr-TR" dirty="0" smtClean="0"/>
              <a:t>geçmişlerine ve kültürlerine ulaşmak mümkün değildir.</a:t>
            </a:r>
          </a:p>
          <a:p>
            <a:r>
              <a:rPr lang="tr-TR" dirty="0" smtClean="0">
                <a:solidFill>
                  <a:srgbClr val="FFFF00"/>
                </a:solidFill>
              </a:rPr>
              <a:t>Her aile biriciktir, hatta her kültür biriciktir. </a:t>
            </a:r>
          </a:p>
          <a:p>
            <a:pPr marL="0" indent="0">
              <a:buNone/>
            </a:pPr>
            <a:endParaRPr lang="tr-TR" dirty="0"/>
          </a:p>
        </p:txBody>
      </p:sp>
      <p:sp>
        <p:nvSpPr>
          <p:cNvPr id="5" name="Title 1"/>
          <p:cNvSpPr>
            <a:spLocks noGrp="1"/>
          </p:cNvSpPr>
          <p:nvPr>
            <p:ph type="title"/>
          </p:nvPr>
        </p:nvSpPr>
        <p:spPr>
          <a:xfrm>
            <a:off x="100013" y="274638"/>
            <a:ext cx="8586787" cy="773112"/>
          </a:xfrm>
        </p:spPr>
        <p:txBody>
          <a:bodyPr>
            <a:normAutofit fontScale="90000"/>
          </a:bodyPr>
          <a:lstStyle/>
          <a:p>
            <a:r>
              <a:rPr lang="tr-TR" sz="3100" b="1" dirty="0"/>
              <a:t>GELİŞİMSEL DEĞERLENDİRMENİN İLKELERİ  </a:t>
            </a:r>
            <a:endParaRPr lang="en-US" dirty="0"/>
          </a:p>
        </p:txBody>
      </p:sp>
    </p:spTree>
    <p:extLst>
      <p:ext uri="{BB962C8B-B14F-4D97-AF65-F5344CB8AC3E}">
        <p14:creationId xmlns:p14="http://schemas.microsoft.com/office/powerpoint/2010/main" val="2442788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9832" y="1916083"/>
            <a:ext cx="7772400" cy="3279371"/>
          </a:xfrm>
        </p:spPr>
        <p:txBody>
          <a:bodyPr/>
          <a:lstStyle/>
          <a:p>
            <a:r>
              <a:rPr lang="tr-TR" dirty="0"/>
              <a:t>Değerlendirme, </a:t>
            </a:r>
            <a:r>
              <a:rPr lang="tr-TR" dirty="0">
                <a:solidFill>
                  <a:srgbClr val="FFFF00"/>
                </a:solidFill>
              </a:rPr>
              <a:t>dilsel açıdan uygun </a:t>
            </a:r>
            <a:r>
              <a:rPr lang="tr-TR" dirty="0" smtClean="0"/>
              <a:t>olmalıdır. </a:t>
            </a:r>
            <a:endParaRPr lang="en-US" dirty="0"/>
          </a:p>
          <a:p>
            <a:r>
              <a:rPr lang="tr-TR" dirty="0"/>
              <a:t>U</a:t>
            </a:r>
            <a:r>
              <a:rPr lang="tr-TR" dirty="0" smtClean="0"/>
              <a:t>ygulayıcılar </a:t>
            </a:r>
            <a:r>
              <a:rPr lang="tr-TR" dirty="0"/>
              <a:t>çocuğun </a:t>
            </a:r>
            <a:r>
              <a:rPr lang="tr-TR" dirty="0" smtClean="0"/>
              <a:t>anadilini bilmelidirler.</a:t>
            </a:r>
          </a:p>
          <a:p>
            <a:r>
              <a:rPr lang="tr-TR" dirty="0" smtClean="0"/>
              <a:t>Suriyeli çocuklara bu çocuklar için geliştirilmiş araçlar kullanarak ve de bu çocukların dillerini konuşan uzmanlar tarafından değerlendirme yapılmalıdır. </a:t>
            </a:r>
            <a:endParaRPr lang="tr-TR" dirty="0"/>
          </a:p>
        </p:txBody>
      </p:sp>
      <p:sp>
        <p:nvSpPr>
          <p:cNvPr id="5" name="Title 1"/>
          <p:cNvSpPr>
            <a:spLocks noGrp="1"/>
          </p:cNvSpPr>
          <p:nvPr>
            <p:ph type="title"/>
          </p:nvPr>
        </p:nvSpPr>
        <p:spPr>
          <a:xfrm>
            <a:off x="157163" y="274638"/>
            <a:ext cx="8529637" cy="714375"/>
          </a:xfrm>
        </p:spPr>
        <p:txBody>
          <a:bodyPr>
            <a:normAutofit fontScale="90000"/>
          </a:bodyPr>
          <a:lstStyle/>
          <a:p>
            <a:r>
              <a:rPr lang="tr-TR" sz="3100" b="1" dirty="0"/>
              <a:t>GELİŞİMSEL DEĞERLENDİRMENİN İLKELERİ  </a:t>
            </a:r>
            <a:endParaRPr lang="en-US" dirty="0"/>
          </a:p>
        </p:txBody>
      </p:sp>
    </p:spTree>
    <p:extLst>
      <p:ext uri="{BB962C8B-B14F-4D97-AF65-F5344CB8AC3E}">
        <p14:creationId xmlns:p14="http://schemas.microsoft.com/office/powerpoint/2010/main" val="269100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860" y="614845"/>
            <a:ext cx="8229600" cy="1143000"/>
          </a:xfrm>
        </p:spPr>
        <p:txBody>
          <a:bodyPr>
            <a:normAutofit fontScale="90000"/>
          </a:bodyPr>
          <a:lstStyle/>
          <a:p>
            <a:r>
              <a:rPr lang="tr-TR" sz="3100" b="1" dirty="0"/>
              <a:t>GELİŞİMSEL DEĞERLENDİRMENİN İLKELERİ  </a:t>
            </a:r>
            <a:r>
              <a:rPr lang="en-US" dirty="0"/>
              <a:t/>
            </a:r>
            <a:br>
              <a:rPr lang="en-US" dirty="0"/>
            </a:br>
            <a:endParaRPr lang="en-US" dirty="0"/>
          </a:p>
        </p:txBody>
      </p:sp>
      <p:sp>
        <p:nvSpPr>
          <p:cNvPr id="3" name="Content Placeholder 2"/>
          <p:cNvSpPr>
            <a:spLocks noGrp="1"/>
          </p:cNvSpPr>
          <p:nvPr>
            <p:ph idx="1"/>
          </p:nvPr>
        </p:nvSpPr>
        <p:spPr>
          <a:xfrm>
            <a:off x="955963" y="2838499"/>
            <a:ext cx="7644682" cy="1675311"/>
          </a:xfrm>
        </p:spPr>
        <p:txBody>
          <a:bodyPr>
            <a:normAutofit/>
          </a:bodyPr>
          <a:lstStyle/>
          <a:p>
            <a:r>
              <a:rPr lang="tr-TR" dirty="0" smtClean="0"/>
              <a:t>Çocuklara, </a:t>
            </a:r>
            <a:r>
              <a:rPr lang="tr-TR" dirty="0" smtClean="0">
                <a:solidFill>
                  <a:srgbClr val="FFFF00"/>
                </a:solidFill>
              </a:rPr>
              <a:t>«Değerlendirmenin </a:t>
            </a:r>
            <a:r>
              <a:rPr lang="tr-TR" dirty="0">
                <a:solidFill>
                  <a:srgbClr val="FFFF00"/>
                </a:solidFill>
              </a:rPr>
              <a:t>ne amaçla </a:t>
            </a:r>
            <a:r>
              <a:rPr lang="tr-TR" dirty="0" smtClean="0">
                <a:solidFill>
                  <a:srgbClr val="FFFF00"/>
                </a:solidFill>
              </a:rPr>
              <a:t>yapıldığı» </a:t>
            </a:r>
            <a:r>
              <a:rPr lang="tr-TR" dirty="0"/>
              <a:t>gelişim düzeylerine uygun bir dille anlatılmalıdır</a:t>
            </a:r>
            <a:r>
              <a:rPr lang="tr-TR" dirty="0" smtClean="0"/>
              <a:t>.</a:t>
            </a:r>
          </a:p>
          <a:p>
            <a:pPr marL="457200" lvl="1" indent="0">
              <a:buNone/>
            </a:pPr>
            <a:endParaRPr lang="en-US" dirty="0"/>
          </a:p>
        </p:txBody>
      </p:sp>
    </p:spTree>
    <p:extLst>
      <p:ext uri="{BB962C8B-B14F-4D97-AF65-F5344CB8AC3E}">
        <p14:creationId xmlns:p14="http://schemas.microsoft.com/office/powerpoint/2010/main" val="2920160608"/>
      </p:ext>
    </p:extLst>
  </p:cSld>
  <p:clrMapOvr>
    <a:masterClrMapping/>
  </p:clrMapOvr>
</p:sld>
</file>

<file path=ppt/theme/theme1.xml><?xml version="1.0" encoding="utf-8"?>
<a:theme xmlns:a="http://schemas.openxmlformats.org/drawingml/2006/main" name="Five Rules">
  <a:themeElements>
    <a:clrScheme name="Duarte's Five Rules">
      <a:dk1>
        <a:sysClr val="windowText" lastClr="000000"/>
      </a:dk1>
      <a:lt1>
        <a:sysClr val="window" lastClr="FFFFFF"/>
      </a:lt1>
      <a:dk2>
        <a:srgbClr val="000000"/>
      </a:dk2>
      <a:lt2>
        <a:srgbClr val="EEECE1"/>
      </a:lt2>
      <a:accent1>
        <a:srgbClr val="08CFEE"/>
      </a:accent1>
      <a:accent2>
        <a:srgbClr val="F0AA26"/>
      </a:accent2>
      <a:accent3>
        <a:srgbClr val="5DA01F"/>
      </a:accent3>
      <a:accent4>
        <a:srgbClr val="F3EACD"/>
      </a:accent4>
      <a:accent5>
        <a:srgbClr val="4BACC6"/>
      </a:accent5>
      <a:accent6>
        <a:srgbClr val="F79646"/>
      </a:accent6>
      <a:hlink>
        <a:srgbClr val="F0AA26"/>
      </a:hlink>
      <a:folHlink>
        <a:srgbClr val="08CFE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Five Rules.potx</Template>
  <TotalTime>0</TotalTime>
  <Words>1363</Words>
  <Application>Microsoft Office PowerPoint</Application>
  <PresentationFormat>Ekran Gösterisi (4:3)</PresentationFormat>
  <Paragraphs>122</Paragraphs>
  <Slides>30</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30</vt:i4>
      </vt:variant>
    </vt:vector>
  </HeadingPairs>
  <TitlesOfParts>
    <vt:vector size="35" baseType="lpstr">
      <vt:lpstr>Arial</vt:lpstr>
      <vt:lpstr>Calibri</vt:lpstr>
      <vt:lpstr>Courier New</vt:lpstr>
      <vt:lpstr>Wingdings</vt:lpstr>
      <vt:lpstr>Five Rules</vt:lpstr>
      <vt:lpstr>PowerPoint Sunusu</vt:lpstr>
      <vt:lpstr>GELİŞİMSEL DEĞERLENDİRMENİN İLKELERİ  </vt:lpstr>
      <vt:lpstr> GELİŞİMSEL DEĞERLENDİRMENİN İLKELERİ   </vt:lpstr>
      <vt:lpstr>GELİŞİMSEL DEĞERLENDİRMENİN İLKELERİ   </vt:lpstr>
      <vt:lpstr>GELİŞİMSEL DEĞERLENDİRMENİN İLKELERİ   </vt:lpstr>
      <vt:lpstr>GELİŞİMSEL DEĞERLENDİRMENİN İLKELERİ   </vt:lpstr>
      <vt:lpstr>GELİŞİMSEL DEĞERLENDİRMENİN İLKELERİ  </vt:lpstr>
      <vt:lpstr>GELİŞİMSEL DEĞERLENDİRMENİN İLKELERİ  </vt:lpstr>
      <vt:lpstr>GELİŞİMSEL DEĞERLENDİRMENİN İLKELERİ   </vt:lpstr>
      <vt:lpstr>GELİŞİMSEL DEĞERLENDİRMENİN İLKELERİ   </vt:lpstr>
      <vt:lpstr>GELİŞİMSEL DEĞERLENDİRMENİN İLKELERİ   </vt:lpstr>
      <vt:lpstr>GELİŞİMSEL DEĞERLENDİRMENİN İLKELERİ  </vt:lpstr>
      <vt:lpstr>GELİŞİMSEL DEĞERLENDİRMENİN İLKELERİ   </vt:lpstr>
      <vt:lpstr>GELİŞİMSEL DEĞERLENDİRMENİN İLKELERİ   </vt:lpstr>
      <vt:lpstr>GELİŞİMSEL DEĞERLENDİRMENİN İLKELERİ   </vt:lpstr>
      <vt:lpstr>GELİŞİMSEL DEĞERLENDİRMENİN İLKELERİ   </vt:lpstr>
      <vt:lpstr>GELİŞİMSEL DEĞERLENDİRMENİN İLKELERİ   </vt:lpstr>
      <vt:lpstr>GELİŞİMSEL DEĞERLENDİRMENİN İLKELERİ   </vt:lpstr>
      <vt:lpstr>GELİŞİMSEL DEĞERLENDİRMENİN İLKELERİ   </vt:lpstr>
      <vt:lpstr>GELİŞİMSEL DEĞERLENDİRMENİN İLKELERİ   </vt:lpstr>
      <vt:lpstr>GELİŞİMSEL DEĞERLENDİRMENİN İLKELERİ  </vt:lpstr>
      <vt:lpstr>GELİŞİMSEL DEĞERLENDİRMENİN İLKELERİ  </vt:lpstr>
      <vt:lpstr>GELİŞİMSEL DEĞERLENDİRMENİN İLKELERİ  </vt:lpstr>
      <vt:lpstr>GELİŞİMSEL DEĞERLENDİRMENİN İLKELERİ  </vt:lpstr>
      <vt:lpstr>GELİŞİMSEL DEĞERLENDİRMENİN İLKELERİ  </vt:lpstr>
      <vt:lpstr>GELİŞİMSEL DEĞERLENDİRMENİN İLKELERİ  </vt:lpstr>
      <vt:lpstr>GELİŞİMSEL DEĞERLENDİRMENİN İLKELERİ  </vt:lpstr>
      <vt:lpstr>GELİŞİMSEL DEĞERLENDİRMENİN İLKELERİ  </vt:lpstr>
      <vt:lpstr>Gelişimsel Değerlendirmenin İlkleri Örnek Olay </vt:lpstr>
      <vt:lpstr>Bugünlük bu kadar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2010-04-14T20:04:37Z</dcterms:created>
  <dcterms:modified xsi:type="dcterms:W3CDTF">2021-10-25T08:47:53Z</dcterms:modified>
</cp:coreProperties>
</file>