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KARACİĞER FONKSİYONLARI BİYOKİMYASAL TESTLERİ </a:t>
            </a:r>
            <a:r>
              <a:rPr lang="en-US" sz="4000" b="1" dirty="0" err="1" smtClean="0">
                <a:latin typeface="Calibri"/>
                <a:cs typeface="Calibri"/>
              </a:rPr>
              <a:t>ve</a:t>
            </a:r>
            <a:r>
              <a:rPr lang="en-US" sz="4000" b="1" dirty="0" smtClean="0">
                <a:latin typeface="Calibri"/>
                <a:cs typeface="Calibri"/>
              </a:rPr>
              <a:t> HASTALIKLARI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 err="1" smtClean="0"/>
              <a:t>etabolizması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cs typeface="Times New Roman" charset="0"/>
              </a:rPr>
              <a:t>Glikojen sentez ve yıkımı </a:t>
            </a:r>
          </a:p>
          <a:p>
            <a:r>
              <a:rPr lang="tr-TR" dirty="0" err="1">
                <a:cs typeface="Times New Roman" charset="0"/>
              </a:rPr>
              <a:t>Glukoneo</a:t>
            </a:r>
            <a:r>
              <a:rPr lang="tr-TR" dirty="0" err="1"/>
              <a:t>g</a:t>
            </a:r>
            <a:r>
              <a:rPr lang="tr-TR" dirty="0" err="1">
                <a:cs typeface="Times New Roman" charset="0"/>
              </a:rPr>
              <a:t>enez</a:t>
            </a:r>
            <a:r>
              <a:rPr lang="tr-TR" dirty="0">
                <a:cs typeface="Times New Roman" charset="0"/>
              </a:rPr>
              <a:t> </a:t>
            </a:r>
          </a:p>
          <a:p>
            <a:r>
              <a:rPr lang="tr-TR" dirty="0" err="1">
                <a:cs typeface="Times New Roman" charset="0"/>
              </a:rPr>
              <a:t>Pentoz</a:t>
            </a:r>
            <a:r>
              <a:rPr lang="tr-TR" dirty="0">
                <a:cs typeface="Times New Roman" charset="0"/>
              </a:rPr>
              <a:t> fosfat yolu </a:t>
            </a:r>
          </a:p>
          <a:p>
            <a:r>
              <a:rPr lang="tr-TR" dirty="0" err="1">
                <a:cs typeface="Times New Roman" charset="0"/>
              </a:rPr>
              <a:t>Galaktoz</a:t>
            </a:r>
            <a:r>
              <a:rPr lang="tr-TR" dirty="0">
                <a:cs typeface="Times New Roman" charset="0"/>
              </a:rPr>
              <a:t> ve </a:t>
            </a:r>
            <a:r>
              <a:rPr lang="tr-TR" dirty="0" err="1">
                <a:cs typeface="Times New Roman" charset="0"/>
              </a:rPr>
              <a:t>fruktozun</a:t>
            </a:r>
            <a:r>
              <a:rPr lang="tr-TR" dirty="0">
                <a:cs typeface="Times New Roman" charset="0"/>
              </a:rPr>
              <a:t> </a:t>
            </a:r>
            <a:r>
              <a:rPr lang="tr-TR" dirty="0" err="1">
                <a:cs typeface="Times New Roman" charset="0"/>
              </a:rPr>
              <a:t>glukoza</a:t>
            </a:r>
            <a:r>
              <a:rPr lang="tr-TR" dirty="0">
                <a:cs typeface="Times New Roman" charset="0"/>
              </a:rPr>
              <a:t> dönüştürülmesi </a:t>
            </a:r>
            <a:endParaRPr lang="tr-TR" dirty="0"/>
          </a:p>
          <a:p>
            <a:r>
              <a:rPr lang="tr-TR" dirty="0" err="1">
                <a:cs typeface="Times New Roman" charset="0"/>
              </a:rPr>
              <a:t>Glukozdan</a:t>
            </a:r>
            <a:r>
              <a:rPr lang="tr-TR" dirty="0">
                <a:cs typeface="Times New Roman" charset="0"/>
              </a:rPr>
              <a:t> yağ asit sentezi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9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Lipit</a:t>
            </a:r>
            <a:r>
              <a:rPr lang="en-US" dirty="0"/>
              <a:t> </a:t>
            </a:r>
            <a:r>
              <a:rPr lang="en-US" dirty="0" err="1" smtClean="0"/>
              <a:t>Metabolizması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Calibri"/>
                <a:cs typeface="Calibri"/>
              </a:rPr>
              <a:t>Yağ asitlerinin sentezi ve </a:t>
            </a:r>
            <a:r>
              <a:rPr lang="tr-TR" dirty="0" err="1">
                <a:latin typeface="Calibri"/>
                <a:cs typeface="Calibri"/>
              </a:rPr>
              <a:t>oksidasyonu</a:t>
            </a:r>
            <a:r>
              <a:rPr lang="tr-TR" dirty="0">
                <a:latin typeface="Calibri"/>
                <a:cs typeface="Calibri"/>
              </a:rPr>
              <a:t> </a:t>
            </a:r>
          </a:p>
          <a:p>
            <a:pPr algn="just"/>
            <a:r>
              <a:rPr lang="tr-TR" dirty="0" err="1" smtClean="0">
                <a:latin typeface="Calibri"/>
                <a:cs typeface="Calibri"/>
              </a:rPr>
              <a:t>Trigliserit</a:t>
            </a:r>
            <a:r>
              <a:rPr lang="tr-TR" dirty="0" smtClean="0">
                <a:latin typeface="Calibri"/>
                <a:cs typeface="Calibri"/>
              </a:rPr>
              <a:t> sentezi</a:t>
            </a:r>
          </a:p>
          <a:p>
            <a:pPr algn="just"/>
            <a:r>
              <a:rPr lang="tr-TR" dirty="0" err="1" smtClean="0">
                <a:latin typeface="Calibri"/>
                <a:cs typeface="Calibri"/>
              </a:rPr>
              <a:t>Fosfolipid</a:t>
            </a:r>
            <a:r>
              <a:rPr lang="tr-TR" dirty="0" smtClean="0">
                <a:latin typeface="Calibri"/>
                <a:cs typeface="Calibri"/>
              </a:rPr>
              <a:t> sentezi </a:t>
            </a:r>
          </a:p>
          <a:p>
            <a:pPr algn="just"/>
            <a:r>
              <a:rPr lang="tr-TR" dirty="0" err="1" smtClean="0">
                <a:latin typeface="Calibri"/>
                <a:cs typeface="Calibri"/>
              </a:rPr>
              <a:t>Lipoproteinlerin</a:t>
            </a:r>
            <a:r>
              <a:rPr lang="tr-TR" dirty="0" smtClean="0">
                <a:latin typeface="Calibri"/>
                <a:cs typeface="Calibri"/>
              </a:rPr>
              <a:t>  sentezi </a:t>
            </a:r>
          </a:p>
          <a:p>
            <a:pPr algn="just"/>
            <a:r>
              <a:rPr lang="tr-TR" dirty="0" smtClean="0">
                <a:latin typeface="Calibri"/>
                <a:cs typeface="Calibri"/>
              </a:rPr>
              <a:t>Keton cisimlerinin sentezi </a:t>
            </a:r>
          </a:p>
          <a:p>
            <a:pPr algn="just"/>
            <a:r>
              <a:rPr lang="tr-TR" dirty="0" smtClean="0">
                <a:latin typeface="Calibri"/>
                <a:cs typeface="Calibri"/>
              </a:rPr>
              <a:t>Kolesterol </a:t>
            </a:r>
            <a:r>
              <a:rPr lang="tr-TR" dirty="0" err="1" smtClean="0">
                <a:latin typeface="Calibri"/>
                <a:cs typeface="Calibri"/>
              </a:rPr>
              <a:t>biyosentezi</a:t>
            </a:r>
            <a:r>
              <a:rPr lang="tr-TR" dirty="0" smtClean="0">
                <a:latin typeface="Calibri"/>
                <a:cs typeface="Calibri"/>
              </a:rPr>
              <a:t> </a:t>
            </a:r>
          </a:p>
          <a:p>
            <a:pPr algn="just"/>
            <a:r>
              <a:rPr lang="tr-TR" dirty="0" smtClean="0">
                <a:latin typeface="Calibri"/>
                <a:cs typeface="Calibri"/>
              </a:rPr>
              <a:t>Safra asitlerinin ve safranın oluşturulması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27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Protein</a:t>
            </a:r>
            <a:r>
              <a:rPr lang="en-US" dirty="0" smtClean="0"/>
              <a:t>/</a:t>
            </a:r>
            <a:r>
              <a:rPr lang="en-US" dirty="0" err="1" smtClean="0"/>
              <a:t>Aminoasit</a:t>
            </a:r>
            <a:r>
              <a:rPr lang="en-US" dirty="0" smtClean="0"/>
              <a:t> </a:t>
            </a:r>
            <a:r>
              <a:rPr lang="en-US" dirty="0" err="1" smtClean="0"/>
              <a:t>Metabolizması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tr-TR" dirty="0" err="1">
                <a:cs typeface="Times New Roman" charset="0"/>
              </a:rPr>
              <a:t>Deaminasyon</a:t>
            </a:r>
            <a:endParaRPr lang="tr-TR" dirty="0">
              <a:cs typeface="Times New Roman" charset="0"/>
            </a:endParaRPr>
          </a:p>
          <a:p>
            <a:pPr algn="just">
              <a:lnSpc>
                <a:spcPct val="90000"/>
              </a:lnSpc>
            </a:pPr>
            <a:r>
              <a:rPr lang="tr-TR" dirty="0" err="1">
                <a:cs typeface="Times New Roman" charset="0"/>
              </a:rPr>
              <a:t>Transaminasyon</a:t>
            </a:r>
            <a:endParaRPr lang="tr-TR" dirty="0">
              <a:cs typeface="Times New Roman" charset="0"/>
            </a:endParaRPr>
          </a:p>
          <a:p>
            <a:pPr algn="just">
              <a:lnSpc>
                <a:spcPct val="90000"/>
              </a:lnSpc>
            </a:pPr>
            <a:r>
              <a:rPr lang="tr-TR" dirty="0" err="1">
                <a:cs typeface="Times New Roman" charset="0"/>
              </a:rPr>
              <a:t>Endojen</a:t>
            </a:r>
            <a:r>
              <a:rPr lang="tr-TR" dirty="0">
                <a:cs typeface="Times New Roman" charset="0"/>
              </a:rPr>
              <a:t> amino asitlerin sentezi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cs typeface="Times New Roman" charset="0"/>
              </a:rPr>
              <a:t>Plazma proteinlerinin sentezi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cs typeface="Times New Roman" charset="0"/>
              </a:rPr>
              <a:t>Üre sentezi 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cs typeface="Times New Roman" charset="0"/>
              </a:rPr>
              <a:t>Ürik asit</a:t>
            </a:r>
            <a:r>
              <a:rPr lang="tr-TR" dirty="0"/>
              <a:t> </a:t>
            </a:r>
            <a:r>
              <a:rPr lang="tr-TR" dirty="0">
                <a:cs typeface="Times New Roman" charset="0"/>
              </a:rPr>
              <a:t>sentezi</a:t>
            </a:r>
          </a:p>
          <a:p>
            <a:pPr algn="just">
              <a:lnSpc>
                <a:spcPct val="90000"/>
              </a:lnSpc>
            </a:pPr>
            <a:r>
              <a:rPr lang="tr-TR" dirty="0" err="1">
                <a:cs typeface="Times New Roman" charset="0"/>
              </a:rPr>
              <a:t>Kreatinin</a:t>
            </a:r>
            <a:r>
              <a:rPr lang="tr-TR" dirty="0">
                <a:cs typeface="Times New Roman" charset="0"/>
              </a:rPr>
              <a:t> sentezi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cs typeface="Times New Roman" charset="0"/>
              </a:rPr>
              <a:t>Porfirin sentezi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cs typeface="Times New Roman" charset="0"/>
              </a:rPr>
              <a:t>Safra asitleri sentezi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4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dirty="0">
                <a:latin typeface="Calibri"/>
                <a:cs typeface="Calibri"/>
              </a:rPr>
              <a:t>Karaciğer </a:t>
            </a:r>
            <a:r>
              <a:rPr lang="en-US" dirty="0">
                <a:latin typeface="Calibri"/>
                <a:cs typeface="Calibri"/>
              </a:rPr>
              <a:t>F</a:t>
            </a:r>
            <a:r>
              <a:rPr lang="tr-TR" dirty="0">
                <a:latin typeface="Calibri"/>
                <a:cs typeface="Calibri"/>
              </a:rPr>
              <a:t>o</a:t>
            </a:r>
            <a:r>
              <a:rPr lang="en-US" dirty="0">
                <a:latin typeface="Calibri"/>
                <a:cs typeface="Calibri"/>
              </a:rPr>
              <a:t>n</a:t>
            </a:r>
            <a:r>
              <a:rPr lang="tr-TR" dirty="0" err="1">
                <a:latin typeface="Calibri"/>
                <a:cs typeface="Calibri"/>
              </a:rPr>
              <a:t>ks</a:t>
            </a:r>
            <a:r>
              <a:rPr lang="en-US" dirty="0" err="1">
                <a:latin typeface="Calibri"/>
                <a:cs typeface="Calibri"/>
              </a:rPr>
              <a:t>i</a:t>
            </a:r>
            <a:r>
              <a:rPr lang="tr-TR" dirty="0">
                <a:latin typeface="Calibri"/>
                <a:cs typeface="Calibri"/>
              </a:rPr>
              <a:t>y</a:t>
            </a:r>
            <a:r>
              <a:rPr lang="en-US" dirty="0">
                <a:latin typeface="Calibri"/>
                <a:cs typeface="Calibri"/>
              </a:rPr>
              <a:t>on</a:t>
            </a:r>
            <a:r>
              <a:rPr lang="tr-TR" dirty="0">
                <a:latin typeface="Calibri"/>
                <a:cs typeface="Calibri"/>
              </a:rPr>
              <a:t>u</a:t>
            </a:r>
            <a:r>
              <a:rPr lang="en-US" dirty="0">
                <a:latin typeface="Calibri"/>
                <a:cs typeface="Calibri"/>
              </a:rPr>
              <a:t> - </a:t>
            </a:r>
            <a:r>
              <a:rPr lang="tr-TR" dirty="0">
                <a:latin typeface="Calibri"/>
                <a:cs typeface="Calibri"/>
              </a:rPr>
              <a:t>Atılım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288" y="1905000"/>
            <a:ext cx="8280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Bilirubin </a:t>
            </a:r>
            <a:r>
              <a:rPr lang="tr-TR" sz="2800" dirty="0" smtClean="0"/>
              <a:t>k</a:t>
            </a:r>
            <a:r>
              <a:rPr lang="en-US" sz="2800" dirty="0" err="1" smtClean="0"/>
              <a:t>onjuga</a:t>
            </a:r>
            <a:r>
              <a:rPr lang="tr-TR" sz="2800" dirty="0" err="1" smtClean="0"/>
              <a:t>sy</a:t>
            </a:r>
            <a:r>
              <a:rPr lang="en-US" sz="2800" dirty="0" smtClean="0"/>
              <a:t>on</a:t>
            </a:r>
            <a:r>
              <a:rPr lang="tr-TR" sz="2800" dirty="0" smtClean="0"/>
              <a:t>u ve</a:t>
            </a:r>
            <a:r>
              <a:rPr lang="en-US" sz="2800" dirty="0" smtClean="0"/>
              <a:t> </a:t>
            </a:r>
            <a:r>
              <a:rPr lang="tr-TR" sz="2800" dirty="0" smtClean="0"/>
              <a:t>atılımı</a:t>
            </a:r>
            <a:endParaRPr lang="en-US" sz="2800" dirty="0" smtClean="0"/>
          </a:p>
          <a:p>
            <a:pPr lvl="1"/>
            <a:r>
              <a:rPr lang="tr-TR" sz="2400" dirty="0" smtClean="0"/>
              <a:t>Yaşlı eritrositlerin yıkımıyla oluşan </a:t>
            </a:r>
            <a:r>
              <a:rPr lang="en-US" sz="2400" dirty="0" smtClean="0"/>
              <a:t>to</a:t>
            </a:r>
            <a:r>
              <a:rPr lang="tr-TR" sz="2400" dirty="0" err="1" smtClean="0"/>
              <a:t>ks</a:t>
            </a:r>
            <a:r>
              <a:rPr lang="en-US" sz="2400" dirty="0" err="1" smtClean="0"/>
              <a:t>i</a:t>
            </a:r>
            <a:r>
              <a:rPr lang="tr-TR" sz="2400" dirty="0" smtClean="0"/>
              <a:t>k</a:t>
            </a:r>
            <a:r>
              <a:rPr lang="en-US" sz="2400" dirty="0" smtClean="0"/>
              <a:t> hemoglobin</a:t>
            </a:r>
            <a:r>
              <a:rPr lang="tr-TR" sz="2400" dirty="0" smtClean="0"/>
              <a:t>in temizlenmesi</a:t>
            </a:r>
            <a:endParaRPr lang="en-US" sz="2400" dirty="0" smtClean="0"/>
          </a:p>
          <a:p>
            <a:r>
              <a:rPr lang="tr-TR" sz="2800" dirty="0" smtClean="0"/>
              <a:t>Safra</a:t>
            </a:r>
            <a:r>
              <a:rPr lang="en-US" sz="2800" dirty="0" smtClean="0"/>
              <a:t> a</a:t>
            </a:r>
            <a:r>
              <a:rPr lang="tr-TR" sz="2800" dirty="0" smtClean="0"/>
              <a:t>s</a:t>
            </a:r>
            <a:r>
              <a:rPr lang="en-US" sz="2800" dirty="0" err="1" smtClean="0"/>
              <a:t>i</a:t>
            </a:r>
            <a:r>
              <a:rPr lang="tr-TR" sz="2800" dirty="0" err="1" smtClean="0"/>
              <a:t>tleri</a:t>
            </a:r>
            <a:r>
              <a:rPr lang="en-US" sz="2800" dirty="0" smtClean="0"/>
              <a:t> s</a:t>
            </a:r>
            <a:r>
              <a:rPr lang="tr-TR" sz="2800" dirty="0" smtClean="0"/>
              <a:t>e</a:t>
            </a:r>
            <a:r>
              <a:rPr lang="en-US" sz="2800" dirty="0" err="1" smtClean="0"/>
              <a:t>nte</a:t>
            </a:r>
            <a:r>
              <a:rPr lang="tr-TR" sz="2800" dirty="0" smtClean="0"/>
              <a:t>z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lvl="2"/>
            <a:r>
              <a:rPr lang="tr-TR" sz="2000" dirty="0" smtClean="0"/>
              <a:t>K</a:t>
            </a:r>
            <a:r>
              <a:rPr lang="en-US" sz="2000" dirty="0" err="1" smtClean="0"/>
              <a:t>olesterol</a:t>
            </a:r>
            <a:r>
              <a:rPr lang="en-US" sz="2000" dirty="0" smtClean="0"/>
              <a:t> </a:t>
            </a:r>
            <a:r>
              <a:rPr lang="en-US" sz="2000" dirty="0" err="1" smtClean="0"/>
              <a:t>homeosta</a:t>
            </a:r>
            <a:r>
              <a:rPr lang="tr-TR" sz="2000" dirty="0" err="1" smtClean="0"/>
              <a:t>zı</a:t>
            </a:r>
            <a:endParaRPr lang="en-US" sz="2000" dirty="0" smtClean="0"/>
          </a:p>
          <a:p>
            <a:pPr lvl="2"/>
            <a:r>
              <a:rPr lang="tr-TR" sz="2000" dirty="0" err="1" smtClean="0"/>
              <a:t>Barsaktan</a:t>
            </a:r>
            <a:r>
              <a:rPr lang="tr-TR" sz="2000" dirty="0" smtClean="0"/>
              <a:t> </a:t>
            </a:r>
            <a:r>
              <a:rPr lang="en-US" sz="2000" dirty="0" smtClean="0"/>
              <a:t>lipid</a:t>
            </a:r>
            <a:r>
              <a:rPr lang="tr-TR" sz="2000" dirty="0" err="1" smtClean="0"/>
              <a:t>ler</a:t>
            </a:r>
            <a:r>
              <a:rPr lang="tr-TR" sz="2000" dirty="0" smtClean="0"/>
              <a:t> ve yağda çözünen </a:t>
            </a:r>
            <a:r>
              <a:rPr lang="en-US" sz="2000" dirty="0" smtClean="0"/>
              <a:t>vitamin</a:t>
            </a:r>
            <a:r>
              <a:rPr lang="tr-TR" sz="2000" dirty="0" err="1" smtClean="0"/>
              <a:t>lerin</a:t>
            </a:r>
            <a:r>
              <a:rPr lang="tr-TR" sz="2000" dirty="0" smtClean="0"/>
              <a:t> emilimi için gerekli</a:t>
            </a:r>
            <a:endParaRPr lang="en-US" sz="2000" dirty="0" smtClean="0"/>
          </a:p>
          <a:p>
            <a:r>
              <a:rPr lang="en-US" sz="2800" dirty="0" smtClean="0"/>
              <a:t>E</a:t>
            </a:r>
            <a:r>
              <a:rPr lang="tr-TR" sz="2800" dirty="0" err="1" smtClean="0"/>
              <a:t>kz</a:t>
            </a:r>
            <a:r>
              <a:rPr lang="en-US" sz="2800" dirty="0" smtClean="0"/>
              <a:t>o</a:t>
            </a:r>
            <a:r>
              <a:rPr lang="tr-TR" sz="2800" dirty="0" smtClean="0"/>
              <a:t>j</a:t>
            </a:r>
            <a:r>
              <a:rPr lang="en-US" sz="2800" dirty="0" smtClean="0"/>
              <a:t>en </a:t>
            </a:r>
            <a:r>
              <a:rPr lang="tr-TR" sz="2800" dirty="0" smtClean="0"/>
              <a:t>bileşikler</a:t>
            </a:r>
            <a:r>
              <a:rPr lang="en-US" sz="2800" dirty="0" smtClean="0"/>
              <a:t>/</a:t>
            </a:r>
            <a:r>
              <a:rPr lang="tr-TR" sz="2800" dirty="0" smtClean="0"/>
              <a:t>ilaç</a:t>
            </a:r>
            <a:r>
              <a:rPr lang="en-US" sz="2800" dirty="0" smtClean="0"/>
              <a:t> </a:t>
            </a:r>
            <a:r>
              <a:rPr lang="en-US" sz="2800" dirty="0" err="1" smtClean="0"/>
              <a:t>metaboli</a:t>
            </a:r>
            <a:r>
              <a:rPr lang="tr-TR" sz="2800" dirty="0" smtClean="0"/>
              <a:t>z</a:t>
            </a:r>
            <a:r>
              <a:rPr lang="en-US" sz="2800" dirty="0" smtClean="0"/>
              <a:t>m</a:t>
            </a:r>
            <a:r>
              <a:rPr lang="tr-TR" sz="2800" dirty="0" smtClean="0"/>
              <a:t>ası</a:t>
            </a:r>
            <a:endParaRPr lang="en-US" sz="2800" dirty="0" smtClean="0"/>
          </a:p>
          <a:p>
            <a:pPr lvl="1"/>
            <a:r>
              <a:rPr lang="tr-TR" sz="2400" dirty="0" err="1" smtClean="0"/>
              <a:t>Lipofilik</a:t>
            </a:r>
            <a:r>
              <a:rPr lang="tr-TR" sz="2400" dirty="0" smtClean="0"/>
              <a:t> bileşiklerin atılım için</a:t>
            </a:r>
            <a:r>
              <a:rPr lang="en-US" sz="2400" dirty="0" smtClean="0"/>
              <a:t> h</a:t>
            </a:r>
            <a:r>
              <a:rPr lang="tr-TR" sz="2400" dirty="0" smtClean="0"/>
              <a:t>i</a:t>
            </a:r>
            <a:r>
              <a:rPr lang="en-US" sz="2400" dirty="0" err="1" smtClean="0"/>
              <a:t>dro</a:t>
            </a:r>
            <a:r>
              <a:rPr lang="tr-TR" sz="2400" dirty="0" smtClean="0"/>
              <a:t>f</a:t>
            </a:r>
            <a:r>
              <a:rPr lang="en-US" sz="2400" dirty="0" err="1" smtClean="0"/>
              <a:t>ili</a:t>
            </a:r>
            <a:r>
              <a:rPr lang="tr-TR" sz="2400" dirty="0" smtClean="0"/>
              <a:t>k</a:t>
            </a:r>
            <a:r>
              <a:rPr lang="en-US" sz="2400" dirty="0" smtClean="0"/>
              <a:t> </a:t>
            </a:r>
            <a:r>
              <a:rPr lang="tr-TR" sz="2400" dirty="0" smtClean="0"/>
              <a:t>hale dönüşümü</a:t>
            </a:r>
            <a:endParaRPr lang="en-US" sz="2400" dirty="0"/>
          </a:p>
        </p:txBody>
      </p:sp>
      <p:sp>
        <p:nvSpPr>
          <p:cNvPr id="9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3A8DB7A-C06E-704F-A137-6DE8CBE90657}" type="slidenum">
              <a:rPr 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th-TH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303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Karaciğerin</a:t>
            </a:r>
            <a:r>
              <a:rPr lang="en-US" dirty="0" smtClean="0"/>
              <a:t> </a:t>
            </a:r>
            <a:r>
              <a:rPr lang="en-US" dirty="0" err="1" smtClean="0"/>
              <a:t>Hematolojik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cs typeface="Times New Roman" charset="0"/>
              </a:rPr>
              <a:t>Pıhtılaşma faktörlerinden faktör I (fibrinojen), II (</a:t>
            </a:r>
            <a:r>
              <a:rPr lang="tr-TR" dirty="0" err="1">
                <a:cs typeface="Times New Roman" charset="0"/>
              </a:rPr>
              <a:t>protrombin</a:t>
            </a:r>
            <a:r>
              <a:rPr lang="tr-TR" dirty="0">
                <a:cs typeface="Times New Roman" charset="0"/>
              </a:rPr>
              <a:t>), V, VII, IX ve X sentezi </a:t>
            </a:r>
          </a:p>
          <a:p>
            <a:pPr algn="just"/>
            <a:r>
              <a:rPr lang="tr-TR" dirty="0">
                <a:cs typeface="Times New Roman" charset="0"/>
              </a:rPr>
              <a:t>Hemoglobinin yıkılımı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59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Karaciğerin</a:t>
            </a:r>
            <a:r>
              <a:rPr lang="en-US" dirty="0" smtClean="0"/>
              <a:t> </a:t>
            </a:r>
            <a:r>
              <a:rPr lang="en-US" dirty="0" err="1" smtClean="0"/>
              <a:t>Depolama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cs typeface="Times New Roman" charset="0"/>
              </a:rPr>
              <a:t>Glikojen</a:t>
            </a:r>
          </a:p>
          <a:p>
            <a:pPr algn="just"/>
            <a:r>
              <a:rPr lang="tr-TR" dirty="0">
                <a:cs typeface="Times New Roman" charset="0"/>
              </a:rPr>
              <a:t>Demir ve bakır </a:t>
            </a:r>
            <a:endParaRPr lang="tr-TR" dirty="0"/>
          </a:p>
          <a:p>
            <a:pPr algn="just"/>
            <a:r>
              <a:rPr lang="tr-TR" dirty="0">
                <a:cs typeface="Times New Roman" charset="0"/>
              </a:rPr>
              <a:t>Vitamin D ve B</a:t>
            </a:r>
            <a:r>
              <a:rPr lang="tr-TR" baseline="-30000" dirty="0">
                <a:cs typeface="Times New Roman" charset="0"/>
              </a:rPr>
              <a:t>12</a:t>
            </a:r>
            <a:endParaRPr lang="tr-TR" dirty="0">
              <a:cs typeface="Times New Roman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37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Patolojilerini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Testler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cs typeface="Times New Roman" charset="0"/>
              </a:rPr>
              <a:t>Karaciğer hücre </a:t>
            </a:r>
            <a:r>
              <a:rPr lang="tr-TR" dirty="0" err="1">
                <a:cs typeface="Times New Roman" charset="0"/>
              </a:rPr>
              <a:t>harabiyetini</a:t>
            </a:r>
            <a:r>
              <a:rPr lang="tr-TR" dirty="0">
                <a:cs typeface="Times New Roman" charset="0"/>
              </a:rPr>
              <a:t> belirleyen testler </a:t>
            </a:r>
            <a:endParaRPr lang="tr-TR" dirty="0"/>
          </a:p>
          <a:p>
            <a:r>
              <a:rPr lang="tr-TR" dirty="0" err="1">
                <a:cs typeface="Times New Roman" charset="0"/>
              </a:rPr>
              <a:t>Kolestazı</a:t>
            </a:r>
            <a:r>
              <a:rPr lang="tr-TR" dirty="0">
                <a:cs typeface="Times New Roman" charset="0"/>
              </a:rPr>
              <a:t> belirleyen testler </a:t>
            </a:r>
            <a:endParaRPr lang="tr-TR" dirty="0"/>
          </a:p>
          <a:p>
            <a:r>
              <a:rPr lang="tr-TR" dirty="0">
                <a:cs typeface="Times New Roman" charset="0"/>
              </a:rPr>
              <a:t>Karaciğer </a:t>
            </a:r>
            <a:r>
              <a:rPr lang="tr-TR" dirty="0" err="1">
                <a:cs typeface="Times New Roman" charset="0"/>
              </a:rPr>
              <a:t>disfonksiyonunu</a:t>
            </a:r>
            <a:r>
              <a:rPr lang="tr-TR" dirty="0">
                <a:cs typeface="Times New Roman" charset="0"/>
              </a:rPr>
              <a:t> belirleyen testler</a:t>
            </a:r>
            <a:endParaRPr lang="tr-TR" dirty="0"/>
          </a:p>
          <a:p>
            <a:r>
              <a:rPr lang="tr-TR" dirty="0">
                <a:cs typeface="Times New Roman" charset="0"/>
              </a:rPr>
              <a:t>Karaciğer hastalıklarının etiyolojisini belirleyen testler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749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smtClean="0"/>
              <a:t>-Sentez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tr-TR" dirty="0"/>
              <a:t>Serum </a:t>
            </a:r>
            <a:r>
              <a:rPr lang="tr-TR" dirty="0" err="1"/>
              <a:t>albumin</a:t>
            </a:r>
            <a:endParaRPr lang="tr-TR" dirty="0"/>
          </a:p>
          <a:p>
            <a:pPr>
              <a:buClr>
                <a:schemeClr val="tx1"/>
              </a:buClr>
            </a:pPr>
            <a:r>
              <a:rPr lang="tr-TR" dirty="0" err="1"/>
              <a:t>Seruloplasmin</a:t>
            </a:r>
            <a:endParaRPr lang="tr-TR" dirty="0"/>
          </a:p>
          <a:p>
            <a:pPr>
              <a:buClr>
                <a:schemeClr val="tx1"/>
              </a:buClr>
            </a:pPr>
            <a:r>
              <a:rPr lang="tr-TR" dirty="0" err="1"/>
              <a:t>Ferritin</a:t>
            </a:r>
            <a:endParaRPr lang="tr-TR" dirty="0"/>
          </a:p>
          <a:p>
            <a:pPr>
              <a:buClr>
                <a:schemeClr val="tx1"/>
              </a:buClr>
            </a:pPr>
            <a:r>
              <a:rPr lang="tr-TR" dirty="0">
                <a:cs typeface="Times New Roman" charset="0"/>
              </a:rPr>
              <a:t>α</a:t>
            </a:r>
            <a:r>
              <a:rPr lang="tr-TR" dirty="0"/>
              <a:t>1- </a:t>
            </a:r>
            <a:r>
              <a:rPr lang="tr-TR" dirty="0" err="1"/>
              <a:t>antitripsin</a:t>
            </a:r>
            <a:endParaRPr lang="tr-TR" dirty="0"/>
          </a:p>
          <a:p>
            <a:pPr>
              <a:buClr>
                <a:schemeClr val="tx1"/>
              </a:buClr>
            </a:pPr>
            <a:r>
              <a:rPr lang="tr-TR" dirty="0" err="1"/>
              <a:t>Lipoproteinler</a:t>
            </a:r>
            <a:endParaRPr lang="tr-TR" dirty="0"/>
          </a:p>
          <a:p>
            <a:pPr>
              <a:buClr>
                <a:schemeClr val="tx1"/>
              </a:buClr>
            </a:pPr>
            <a:r>
              <a:rPr lang="tr-TR" dirty="0"/>
              <a:t>Kan pıhtılaşma faktörleri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8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202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KARACİĞER FONKSİYONLARI BİYOKİMYASAL TESTLERİ ve HASTALIKLARI</vt:lpstr>
      <vt:lpstr>Karaciğer Fonksiyonları Karbohidrat Metabolizması </vt:lpstr>
      <vt:lpstr>Karaciğer Fonksiyonları Lipit Metabolizması</vt:lpstr>
      <vt:lpstr>Karaciğer Fonksiyonları Protein/Aminoasit Metabolizması</vt:lpstr>
      <vt:lpstr>Karaciğer Fonksiyonu - Atılım</vt:lpstr>
      <vt:lpstr>Karaciğerin Hematolojik Fonksiyonu</vt:lpstr>
      <vt:lpstr>Karaciğerin Depolama Fonksiyonu</vt:lpstr>
      <vt:lpstr>Karaciğer Patolojilerini Belirleyen Testler </vt:lpstr>
      <vt:lpstr>Karaciğer Fonksiyon Testleri-Sentez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21</cp:revision>
  <dcterms:created xsi:type="dcterms:W3CDTF">2018-05-08T12:08:33Z</dcterms:created>
  <dcterms:modified xsi:type="dcterms:W3CDTF">2018-07-05T08:21:45Z</dcterms:modified>
</cp:coreProperties>
</file>