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8"/>
  </p:notesMasterIdLst>
  <p:sldIdLst>
    <p:sldId id="256" r:id="rId2"/>
    <p:sldId id="259" r:id="rId3"/>
    <p:sldId id="422" r:id="rId4"/>
    <p:sldId id="424" r:id="rId5"/>
    <p:sldId id="423" r:id="rId6"/>
    <p:sldId id="425" r:id="rId7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142" autoAdjust="0"/>
    <p:restoredTop sz="96800" autoAdjust="0"/>
  </p:normalViewPr>
  <p:slideViewPr>
    <p:cSldViewPr>
      <p:cViewPr varScale="1">
        <p:scale>
          <a:sx n="85" d="100"/>
          <a:sy n="85" d="100"/>
        </p:scale>
        <p:origin x="1128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854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CCBD45B-E730-475D-BD20-F78503D34471}" type="datetimeFigureOut">
              <a:rPr lang="tr-TR" smtClean="0"/>
              <a:pPr/>
              <a:t>14.10.2019</a:t>
            </a:fld>
            <a:endParaRPr lang="tr-T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5EC859D-B9DD-4026-99DC-E9A994B5962C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B09EEA02-A089-4CA0-B6DB-5656DABF50C4}" type="datetimeFigureOut">
              <a:rPr lang="tr-TR" smtClean="0"/>
              <a:pPr/>
              <a:t>14.10.2019</a:t>
            </a:fld>
            <a:endParaRPr lang="tr-TR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tr-TR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9BD21C35-E717-4B2D-9B87-B8D3FBFF9DEF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1" name="Rectangle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Rectangle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Rectangle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9EEA02-A089-4CA0-B6DB-5656DABF50C4}" type="datetimeFigureOut">
              <a:rPr lang="tr-TR" smtClean="0"/>
              <a:pPr/>
              <a:t>14.10.2019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21C35-E717-4B2D-9B87-B8D3FBFF9DEF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9EEA02-A089-4CA0-B6DB-5656DABF50C4}" type="datetimeFigureOut">
              <a:rPr lang="tr-TR" smtClean="0"/>
              <a:pPr/>
              <a:t>14.10.2019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21C35-E717-4B2D-9B87-B8D3FBFF9DEF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Isosceles Triangle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9EEA02-A089-4CA0-B6DB-5656DABF50C4}" type="datetimeFigureOut">
              <a:rPr lang="tr-TR" smtClean="0"/>
              <a:pPr/>
              <a:t>14.10.2019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21C35-E717-4B2D-9B87-B8D3FBFF9DEF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B09EEA02-A089-4CA0-B6DB-5656DABF50C4}" type="datetimeFigureOut">
              <a:rPr lang="tr-TR" smtClean="0"/>
              <a:pPr/>
              <a:t>14.10.2019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9BD21C35-E717-4B2D-9B87-B8D3FBFF9DEF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Rectangle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9EEA02-A089-4CA0-B6DB-5656DABF50C4}" type="datetimeFigureOut">
              <a:rPr lang="tr-TR" smtClean="0"/>
              <a:pPr/>
              <a:t>14.10.2019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21C35-E717-4B2D-9B87-B8D3FBFF9DEF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9EEA02-A089-4CA0-B6DB-5656DABF50C4}" type="datetimeFigureOut">
              <a:rPr lang="tr-TR" smtClean="0"/>
              <a:pPr/>
              <a:t>14.10.2019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21C35-E717-4B2D-9B87-B8D3FBFF9DEF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9EEA02-A089-4CA0-B6DB-5656DABF50C4}" type="datetimeFigureOut">
              <a:rPr lang="tr-TR" smtClean="0"/>
              <a:pPr/>
              <a:t>14.10.2019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21C35-E717-4B2D-9B87-B8D3FBFF9DEF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9EEA02-A089-4CA0-B6DB-5656DABF50C4}" type="datetimeFigureOut">
              <a:rPr lang="tr-TR" smtClean="0"/>
              <a:pPr/>
              <a:t>14.10.2019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21C35-E717-4B2D-9B87-B8D3FBFF9DEF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9EEA02-A089-4CA0-B6DB-5656DABF50C4}" type="datetimeFigureOut">
              <a:rPr lang="tr-TR" smtClean="0"/>
              <a:pPr/>
              <a:t>14.10.2019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21C35-E717-4B2D-9B87-B8D3FBFF9DEF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9EEA02-A089-4CA0-B6DB-5656DABF50C4}" type="datetimeFigureOut">
              <a:rPr lang="tr-TR" smtClean="0"/>
              <a:pPr/>
              <a:t>14.10.2019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21C35-E717-4B2D-9B87-B8D3FBFF9DEF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B09EEA02-A089-4CA0-B6DB-5656DABF50C4}" type="datetimeFigureOut">
              <a:rPr lang="tr-TR" smtClean="0"/>
              <a:pPr/>
              <a:t>14.10.2019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9BD21C35-E717-4B2D-9B87-B8D3FBFF9DEF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8" name="Straight Connector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Straight Connector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Isosceles Triangle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2976" y="3643314"/>
            <a:ext cx="7072362" cy="1071570"/>
          </a:xfrm>
        </p:spPr>
        <p:txBody>
          <a:bodyPr>
            <a:noAutofit/>
          </a:bodyPr>
          <a:lstStyle/>
          <a:p>
            <a:r>
              <a:rPr lang="tr-TR" sz="2600" b="1" dirty="0" smtClean="0">
                <a:latin typeface="+mn-lt"/>
              </a:rPr>
              <a:t/>
            </a:r>
            <a:br>
              <a:rPr lang="tr-TR" sz="2600" b="1" dirty="0" smtClean="0">
                <a:latin typeface="+mn-lt"/>
              </a:rPr>
            </a:br>
            <a:r>
              <a:rPr lang="tr-TR" sz="2600" b="1" dirty="0" smtClean="0">
                <a:latin typeface="+mn-lt"/>
              </a:rPr>
              <a:t>Türkçe Ses Dizgesinin İşleyişi - II</a:t>
            </a:r>
            <a:endParaRPr lang="tr-TR" sz="2600" dirty="0">
              <a:latin typeface="+mn-lt"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1357290" y="5072074"/>
            <a:ext cx="6858048" cy="642942"/>
          </a:xfrm>
          <a:prstGeom prst="rect">
            <a:avLst/>
          </a:prstGeom>
        </p:spPr>
        <p:txBody>
          <a:bodyPr vert="horz" anchor="t" anchorCtr="0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6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ea typeface="+mj-ea"/>
                <a:cs typeface="+mj-cs"/>
              </a:rPr>
              <a:t>Dr</a:t>
            </a:r>
            <a:r>
              <a:rPr kumimoji="0" lang="tr-TR" sz="16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ea typeface="+mj-ea"/>
                <a:cs typeface="+mj-cs"/>
              </a:rPr>
              <a:t>. </a:t>
            </a:r>
            <a:r>
              <a:rPr kumimoji="0" lang="tr-TR" sz="160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ea typeface="+mj-ea"/>
                <a:cs typeface="+mj-cs"/>
              </a:rPr>
              <a:t>Öğr</a:t>
            </a:r>
            <a:r>
              <a:rPr kumimoji="0" lang="tr-TR" sz="16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ea typeface="+mj-ea"/>
                <a:cs typeface="+mj-cs"/>
              </a:rPr>
              <a:t>.</a:t>
            </a:r>
            <a:r>
              <a:rPr kumimoji="0" lang="tr-TR" sz="160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ea typeface="+mj-ea"/>
                <a:cs typeface="+mj-cs"/>
              </a:rPr>
              <a:t> Üyesi </a:t>
            </a:r>
            <a:r>
              <a:rPr kumimoji="0" lang="tr-TR" sz="16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ea typeface="+mj-ea"/>
                <a:cs typeface="+mj-cs"/>
              </a:rPr>
              <a:t>İpek Pınar</a:t>
            </a:r>
            <a:r>
              <a:rPr kumimoji="0" lang="tr-TR" sz="160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ea typeface="+mj-ea"/>
                <a:cs typeface="+mj-cs"/>
              </a:rPr>
              <a:t> Uzun</a:t>
            </a:r>
            <a:endParaRPr kumimoji="0" lang="tr-TR" sz="160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ea typeface="+mj-ea"/>
              <a:cs typeface="+mj-cs"/>
            </a:endParaRPr>
          </a:p>
        </p:txBody>
      </p:sp>
      <p:pic>
        <p:nvPicPr>
          <p:cNvPr id="6" name="Picture 5" descr="C:\Documents and Settings\XP\Desktop\adsıznnnnnnn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57356" y="1428736"/>
            <a:ext cx="5357850" cy="15456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205884"/>
            <a:ext cx="8229600" cy="4937760"/>
          </a:xfrm>
        </p:spPr>
        <p:txBody>
          <a:bodyPr>
            <a:noAutofit/>
          </a:bodyPr>
          <a:lstStyle/>
          <a:p>
            <a:pPr lvl="0"/>
            <a:endParaRPr lang="tr-TR" sz="1200" dirty="0" smtClean="0"/>
          </a:p>
          <a:p>
            <a:pPr lvl="0"/>
            <a:r>
              <a:rPr lang="tr-TR" sz="1200" dirty="0" err="1" smtClean="0"/>
              <a:t>Carr</a:t>
            </a:r>
            <a:r>
              <a:rPr lang="tr-TR" sz="1200" dirty="0" smtClean="0"/>
              <a:t>, P. (2008). </a:t>
            </a:r>
            <a:r>
              <a:rPr lang="tr-TR" sz="1200" i="1" dirty="0" smtClean="0"/>
              <a:t>A Glossary of Phonology. </a:t>
            </a:r>
            <a:r>
              <a:rPr lang="tr-TR" sz="1200" dirty="0" smtClean="0"/>
              <a:t>Edinburgh University Press.</a:t>
            </a:r>
          </a:p>
          <a:p>
            <a:pPr lvl="0"/>
            <a:r>
              <a:rPr lang="tr-TR" sz="1200" dirty="0" smtClean="0"/>
              <a:t>Clark, J. (2007). </a:t>
            </a:r>
            <a:r>
              <a:rPr lang="tr-TR" sz="1200" i="1" dirty="0" smtClean="0"/>
              <a:t>An Introduction to Phonetics and Phonology</a:t>
            </a:r>
            <a:r>
              <a:rPr lang="tr-TR" sz="1200" dirty="0" smtClean="0"/>
              <a:t>. Üçüncü Baskı. Blackwell Yayınları.</a:t>
            </a:r>
          </a:p>
          <a:p>
            <a:pPr lvl="0"/>
            <a:r>
              <a:rPr lang="tr-TR" sz="1200" dirty="0" smtClean="0"/>
              <a:t>Crystal, D. (1980). </a:t>
            </a:r>
            <a:r>
              <a:rPr lang="tr-TR" sz="1200" i="1" dirty="0" smtClean="0"/>
              <a:t>A Dictionary of Linguistics and Phonetics</a:t>
            </a:r>
            <a:r>
              <a:rPr lang="tr-TR" sz="1200" dirty="0" smtClean="0"/>
              <a:t>. Wiley Yayınları. </a:t>
            </a:r>
          </a:p>
          <a:p>
            <a:pPr lvl="0"/>
            <a:r>
              <a:rPr lang="tr-TR" sz="1200" dirty="0" smtClean="0"/>
              <a:t>Ergenç, İ. (2002). </a:t>
            </a:r>
            <a:r>
              <a:rPr lang="tr-TR" sz="1200" i="1" dirty="0" smtClean="0"/>
              <a:t>Konuşma Dili ve Türkçenin Söyleyiş Sözlüğü</a:t>
            </a:r>
            <a:r>
              <a:rPr lang="tr-TR" sz="1200" dirty="0" smtClean="0"/>
              <a:t>. Multilingual Yayınları. </a:t>
            </a:r>
          </a:p>
          <a:p>
            <a:pPr lvl="0"/>
            <a:r>
              <a:rPr lang="tr-TR" sz="1200" dirty="0" smtClean="0"/>
              <a:t>Ergenç, İ. ve Bekar Uzun, İ.P. (2017). </a:t>
            </a:r>
            <a:r>
              <a:rPr lang="tr-TR" sz="1200" i="1" dirty="0" smtClean="0"/>
              <a:t>Türkçenin Ses Dizgesi</a:t>
            </a:r>
            <a:r>
              <a:rPr lang="tr-TR" sz="1200" dirty="0" smtClean="0"/>
              <a:t>. Seçkin Yayıncılık. Ankara. 1. Baskı.</a:t>
            </a:r>
          </a:p>
          <a:p>
            <a:pPr lvl="0"/>
            <a:r>
              <a:rPr lang="tr-TR" sz="1200" dirty="0" smtClean="0"/>
              <a:t>Gussenhoven, C. (2011). </a:t>
            </a:r>
            <a:r>
              <a:rPr lang="tr-TR" sz="1200" i="1" dirty="0" smtClean="0"/>
              <a:t>Understanding Phonology.</a:t>
            </a:r>
            <a:r>
              <a:rPr lang="tr-TR" sz="1200" dirty="0" smtClean="0"/>
              <a:t> 3. Baskı. Hodder Education.</a:t>
            </a:r>
          </a:p>
          <a:p>
            <a:pPr lvl="0"/>
            <a:r>
              <a:rPr lang="tr-TR" sz="1200" dirty="0" smtClean="0"/>
              <a:t>Johnson, K. (2003). </a:t>
            </a:r>
            <a:r>
              <a:rPr lang="tr-TR" sz="1200" i="1" dirty="0" smtClean="0"/>
              <a:t>Acoustics &amp; Auditory Phonetics</a:t>
            </a:r>
            <a:r>
              <a:rPr lang="tr-TR" sz="1200" dirty="0" smtClean="0"/>
              <a:t>. Blackwell Publishing. İkinci Baskı.</a:t>
            </a:r>
          </a:p>
          <a:p>
            <a:pPr lvl="0"/>
            <a:r>
              <a:rPr lang="tr-TR" sz="1200" dirty="0" smtClean="0"/>
              <a:t>Kent, R.D. ve Read, C. (2002). </a:t>
            </a:r>
            <a:r>
              <a:rPr lang="tr-TR" sz="1200" i="1" dirty="0" smtClean="0"/>
              <a:t>Acoustic Analysis of Speech</a:t>
            </a:r>
            <a:r>
              <a:rPr lang="tr-TR" sz="1200" dirty="0" smtClean="0"/>
              <a:t>. Thomson Learning. İkinci Baskı.</a:t>
            </a:r>
          </a:p>
          <a:p>
            <a:pPr lvl="0"/>
            <a:r>
              <a:rPr lang="tr-TR" sz="1200" dirty="0" smtClean="0"/>
              <a:t>Lacy, de P. (2007). </a:t>
            </a:r>
            <a:r>
              <a:rPr lang="tr-TR" sz="1200" i="1" dirty="0" smtClean="0"/>
              <a:t>The Cambridge Handbook of Phonology</a:t>
            </a:r>
            <a:r>
              <a:rPr lang="tr-TR" sz="1200" dirty="0" smtClean="0"/>
              <a:t>. Cambridge University Press.</a:t>
            </a:r>
          </a:p>
          <a:p>
            <a:pPr lvl="0"/>
            <a:r>
              <a:rPr lang="tr-TR" sz="1200" dirty="0" smtClean="0"/>
              <a:t>Ladefoged, P. (2005). </a:t>
            </a:r>
            <a:r>
              <a:rPr lang="tr-TR" sz="1200" i="1" dirty="0" smtClean="0"/>
              <a:t>Vowels and Consonants</a:t>
            </a:r>
            <a:r>
              <a:rPr lang="tr-TR" sz="1200" dirty="0" smtClean="0"/>
              <a:t>. Blackwell Publishing. İkinci Baskı.</a:t>
            </a:r>
          </a:p>
          <a:p>
            <a:pPr lvl="0"/>
            <a:r>
              <a:rPr lang="tr-TR" sz="1200" dirty="0" smtClean="0"/>
              <a:t>Ladefoged, P. (2006). </a:t>
            </a:r>
            <a:r>
              <a:rPr lang="tr-TR" sz="1200" i="1" dirty="0" smtClean="0"/>
              <a:t>A Course in Phonetics</a:t>
            </a:r>
            <a:r>
              <a:rPr lang="tr-TR" sz="1200" dirty="0" smtClean="0"/>
              <a:t>. Thomson/Wadsworth Yayınları. Beşinci Baskı.</a:t>
            </a:r>
          </a:p>
          <a:p>
            <a:pPr lvl="0"/>
            <a:r>
              <a:rPr lang="tr-TR" sz="1200" dirty="0" smtClean="0"/>
              <a:t>Odden, D. (2005). </a:t>
            </a:r>
            <a:r>
              <a:rPr lang="tr-TR" sz="1200" i="1" dirty="0" smtClean="0"/>
              <a:t>Introducing Phonology</a:t>
            </a:r>
            <a:r>
              <a:rPr lang="tr-TR" sz="1200" dirty="0" smtClean="0"/>
              <a:t>. Cambridge University Press.</a:t>
            </a:r>
          </a:p>
          <a:p>
            <a:pPr lvl="0"/>
            <a:r>
              <a:rPr lang="tr-TR" sz="1200" dirty="0" err="1" smtClean="0"/>
              <a:t>Reetz</a:t>
            </a:r>
            <a:r>
              <a:rPr lang="tr-TR" sz="1200" dirty="0" smtClean="0"/>
              <a:t>, H. ve Jongman, A. (2009). </a:t>
            </a:r>
            <a:r>
              <a:rPr lang="tr-TR" sz="1200" i="1" dirty="0" smtClean="0"/>
              <a:t>Phonetics: Transcription, Production, Acoustics and Perception</a:t>
            </a:r>
            <a:r>
              <a:rPr lang="tr-TR" sz="1200" dirty="0" smtClean="0"/>
              <a:t>. Blackwell Yayınları.</a:t>
            </a:r>
          </a:p>
          <a:p>
            <a:pPr lvl="0"/>
            <a:r>
              <a:rPr lang="tr-TR" sz="1200" dirty="0" smtClean="0"/>
              <a:t>Seikel, J.A., King, D.W. ve Drumright, D.G. (2009). </a:t>
            </a:r>
            <a:r>
              <a:rPr lang="tr-TR" sz="1200" i="1" dirty="0" smtClean="0"/>
              <a:t>Anatomy &amp; Physiology for Speech, Language and Hearing</a:t>
            </a:r>
            <a:r>
              <a:rPr lang="tr-TR" sz="1200" dirty="0" smtClean="0"/>
              <a:t>. 4. Baskı. Delmar Cangage Learning Yayınları.</a:t>
            </a:r>
          </a:p>
          <a:p>
            <a:pPr lvl="0"/>
            <a:r>
              <a:rPr lang="tr-TR" sz="1200" dirty="0" smtClean="0"/>
              <a:t>Stevens, K. (2000). </a:t>
            </a:r>
            <a:r>
              <a:rPr lang="tr-TR" sz="1200" i="1" dirty="0" smtClean="0"/>
              <a:t>Acoustic Phonetics</a:t>
            </a:r>
            <a:r>
              <a:rPr lang="tr-TR" sz="1200" dirty="0" smtClean="0"/>
              <a:t>. The MIT Press. Birinci Baskı.</a:t>
            </a:r>
          </a:p>
          <a:p>
            <a:pPr lvl="0"/>
            <a:r>
              <a:rPr lang="tr-TR" sz="1200" dirty="0" smtClean="0"/>
              <a:t>Zsiga, E.C. (2013). </a:t>
            </a:r>
            <a:r>
              <a:rPr lang="tr-TR" sz="1200" i="1" dirty="0" smtClean="0"/>
              <a:t>The Sounds of Language: An Introduction to Phonetics and Phonology</a:t>
            </a:r>
            <a:r>
              <a:rPr lang="tr-TR" sz="1200" dirty="0" smtClean="0"/>
              <a:t>. Wiley-Blackwell Yayınları. </a:t>
            </a:r>
          </a:p>
          <a:p>
            <a:r>
              <a:rPr lang="tr-TR" sz="1200" dirty="0" err="1"/>
              <a:t>Styler</a:t>
            </a:r>
            <a:r>
              <a:rPr lang="tr-TR" sz="1200" dirty="0"/>
              <a:t>, W. (2016). </a:t>
            </a:r>
            <a:r>
              <a:rPr lang="tr-TR" sz="1200" i="1" dirty="0"/>
              <a:t>Using </a:t>
            </a:r>
            <a:r>
              <a:rPr lang="tr-TR" sz="1200" i="1" dirty="0" err="1"/>
              <a:t>Praat</a:t>
            </a:r>
            <a:r>
              <a:rPr lang="tr-TR" sz="1200" i="1" dirty="0"/>
              <a:t> </a:t>
            </a:r>
            <a:r>
              <a:rPr lang="tr-TR" sz="1200" i="1" dirty="0" err="1"/>
              <a:t>for</a:t>
            </a:r>
            <a:r>
              <a:rPr lang="tr-TR" sz="1200" i="1" dirty="0"/>
              <a:t> </a:t>
            </a:r>
            <a:r>
              <a:rPr lang="tr-TR" sz="1200" i="1" dirty="0" err="1"/>
              <a:t>Linguistic</a:t>
            </a:r>
            <a:r>
              <a:rPr lang="tr-TR" sz="1200" i="1" dirty="0"/>
              <a:t> </a:t>
            </a:r>
            <a:r>
              <a:rPr lang="tr-TR" sz="1200" i="1" dirty="0" err="1"/>
              <a:t>Research</a:t>
            </a:r>
            <a:r>
              <a:rPr lang="tr-TR" sz="1200" dirty="0"/>
              <a:t>, </a:t>
            </a:r>
            <a:r>
              <a:rPr lang="tr-TR" sz="1200" dirty="0" err="1"/>
              <a:t>Version</a:t>
            </a:r>
            <a:r>
              <a:rPr lang="tr-TR" sz="1200" dirty="0"/>
              <a:t> 1.6.Creative </a:t>
            </a:r>
            <a:r>
              <a:rPr lang="tr-TR" sz="1200" dirty="0" err="1"/>
              <a:t>Commons</a:t>
            </a:r>
            <a:r>
              <a:rPr lang="tr-TR" sz="1200" dirty="0"/>
              <a:t>.</a:t>
            </a:r>
            <a:endParaRPr lang="en-US" sz="1200" dirty="0"/>
          </a:p>
          <a:p>
            <a:pPr lvl="0"/>
            <a:endParaRPr lang="tr-TR" sz="1200" dirty="0"/>
          </a:p>
        </p:txBody>
      </p:sp>
      <p:sp>
        <p:nvSpPr>
          <p:cNvPr id="5" name="TextBox 4"/>
          <p:cNvSpPr txBox="1"/>
          <p:nvPr/>
        </p:nvSpPr>
        <p:spPr>
          <a:xfrm>
            <a:off x="500034" y="571480"/>
            <a:ext cx="80010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800" b="1" dirty="0" smtClean="0"/>
              <a:t>Okuma Listesi</a:t>
            </a:r>
            <a:endParaRPr lang="tr-TR" sz="2800" b="1" dirty="0"/>
          </a:p>
        </p:txBody>
      </p:sp>
      <p:pic>
        <p:nvPicPr>
          <p:cNvPr id="6" name="Picture 5" descr="default_book_image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619764" y="357166"/>
            <a:ext cx="947988" cy="642942"/>
          </a:xfrm>
          <a:prstGeom prst="rect">
            <a:avLst/>
          </a:prstGeom>
        </p:spPr>
      </p:pic>
      <p:sp>
        <p:nvSpPr>
          <p:cNvPr id="8" name="TextBox 4"/>
          <p:cNvSpPr txBox="1"/>
          <p:nvPr/>
        </p:nvSpPr>
        <p:spPr>
          <a:xfrm>
            <a:off x="323528" y="6357958"/>
            <a:ext cx="878497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600" dirty="0"/>
              <a:t> </a:t>
            </a:r>
            <a:r>
              <a:rPr lang="tr-TR" sz="1600" dirty="0" smtClean="0"/>
              <a:t>    Dr. İpek Pınar Uzun		 		  Türkçe Ses Dizgesinin İşleyişi - II</a:t>
            </a:r>
            <a:endParaRPr lang="tr-TR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/>
          <p:cNvSpPr txBox="1"/>
          <p:nvPr/>
        </p:nvSpPr>
        <p:spPr>
          <a:xfrm>
            <a:off x="500034" y="571480"/>
            <a:ext cx="80010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800" b="1" dirty="0" smtClean="0">
                <a:latin typeface="+mj-lt"/>
              </a:rPr>
              <a:t>İngilizce Ses Örüntüleri: </a:t>
            </a:r>
            <a:r>
              <a:rPr lang="tr-TR" sz="2800" dirty="0" smtClean="0">
                <a:latin typeface="+mj-lt"/>
              </a:rPr>
              <a:t>Üretici Sesbilim</a:t>
            </a:r>
            <a:endParaRPr lang="tr-TR" sz="2800" dirty="0">
              <a:latin typeface="+mj-lt"/>
            </a:endParaRPr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4030787"/>
            <a:ext cx="3025092" cy="2016224"/>
          </a:xfrm>
          <a:prstGeom prst="rect">
            <a:avLst/>
          </a:prstGeom>
        </p:spPr>
      </p:pic>
      <p:pic>
        <p:nvPicPr>
          <p:cNvPr id="5" name="Resim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83796" y="1311754"/>
            <a:ext cx="1838588" cy="2621302"/>
          </a:xfrm>
          <a:prstGeom prst="rect">
            <a:avLst/>
          </a:prstGeom>
        </p:spPr>
      </p:pic>
      <p:sp>
        <p:nvSpPr>
          <p:cNvPr id="14" name="Metin kutusu 13"/>
          <p:cNvSpPr txBox="1"/>
          <p:nvPr/>
        </p:nvSpPr>
        <p:spPr>
          <a:xfrm>
            <a:off x="3635896" y="1268760"/>
            <a:ext cx="5040560" cy="486287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tr-TR" sz="1600" b="1" u="sng" dirty="0" err="1" smtClean="0">
                <a:latin typeface="Book Antiqua" panose="02040602050305030304" pitchFamily="18" charset="0"/>
              </a:rPr>
              <a:t>Noam</a:t>
            </a:r>
            <a:r>
              <a:rPr lang="tr-TR" sz="1600" b="1" u="sng" dirty="0" smtClean="0">
                <a:latin typeface="Book Antiqua" panose="02040602050305030304" pitchFamily="18" charset="0"/>
              </a:rPr>
              <a:t> Chomsky ve Morris Halle (1968)</a:t>
            </a:r>
          </a:p>
          <a:p>
            <a:pPr algn="ctr"/>
            <a:endParaRPr lang="tr-TR" sz="1400" b="1" u="sng" dirty="0" smtClean="0">
              <a:latin typeface="Book Antiqua" panose="02040602050305030304" pitchFamily="18" charset="0"/>
            </a:endParaRPr>
          </a:p>
          <a:p>
            <a:pPr marL="171450" indent="-171450" algn="just">
              <a:buFontTx/>
              <a:buChar char="-"/>
            </a:pPr>
            <a:r>
              <a:rPr lang="tr-TR" sz="1400" dirty="0" smtClean="0">
                <a:latin typeface="Book Antiqua" panose="02040602050305030304" pitchFamily="18" charset="0"/>
              </a:rPr>
              <a:t>İngilizcenin Ses Örüntüleri (</a:t>
            </a:r>
            <a:r>
              <a:rPr lang="tr-TR" sz="1400" i="1" dirty="0" smtClean="0">
                <a:latin typeface="Book Antiqua" panose="02040602050305030304" pitchFamily="18" charset="0"/>
              </a:rPr>
              <a:t>Sound </a:t>
            </a:r>
            <a:r>
              <a:rPr lang="tr-TR" sz="1400" i="1" dirty="0" err="1" smtClean="0">
                <a:latin typeface="Book Antiqua" panose="02040602050305030304" pitchFamily="18" charset="0"/>
              </a:rPr>
              <a:t>Patterns</a:t>
            </a:r>
            <a:r>
              <a:rPr lang="tr-TR" sz="1400" i="1" dirty="0" smtClean="0">
                <a:latin typeface="Book Antiqua" panose="02040602050305030304" pitchFamily="18" charset="0"/>
              </a:rPr>
              <a:t> of English</a:t>
            </a:r>
            <a:r>
              <a:rPr lang="tr-TR" sz="1400" dirty="0" smtClean="0">
                <a:latin typeface="Book Antiqua" panose="02040602050305030304" pitchFamily="18" charset="0"/>
              </a:rPr>
              <a:t>), SPE </a:t>
            </a:r>
            <a:r>
              <a:rPr lang="tr-TR" sz="1400" dirty="0" err="1" smtClean="0">
                <a:latin typeface="Book Antiqua" panose="02040602050305030304" pitchFamily="18" charset="0"/>
              </a:rPr>
              <a:t>Phonology</a:t>
            </a:r>
            <a:r>
              <a:rPr lang="tr-TR" sz="1400" dirty="0" smtClean="0">
                <a:latin typeface="Book Antiqua" panose="02040602050305030304" pitchFamily="18" charset="0"/>
              </a:rPr>
              <a:t>, 1968</a:t>
            </a:r>
          </a:p>
          <a:p>
            <a:pPr marL="171450" indent="-171450" algn="just">
              <a:buFontTx/>
              <a:buChar char="-"/>
            </a:pPr>
            <a:endParaRPr lang="tr-TR" sz="1400" dirty="0">
              <a:latin typeface="Book Antiqua" panose="02040602050305030304" pitchFamily="18" charset="0"/>
            </a:endParaRPr>
          </a:p>
          <a:p>
            <a:pPr marL="171450" indent="-171450" algn="just">
              <a:buFontTx/>
              <a:buChar char="-"/>
            </a:pPr>
            <a:r>
              <a:rPr lang="tr-TR" sz="1400" b="1" u="sng" dirty="0" smtClean="0">
                <a:solidFill>
                  <a:srgbClr val="FF0000"/>
                </a:solidFill>
                <a:latin typeface="Book Antiqua" panose="02040602050305030304" pitchFamily="18" charset="0"/>
              </a:rPr>
              <a:t>Üretici Sesbilim Kuramı (</a:t>
            </a:r>
            <a:r>
              <a:rPr lang="tr-TR" sz="1400" b="1" u="sng" dirty="0" err="1" smtClean="0">
                <a:solidFill>
                  <a:srgbClr val="FF0000"/>
                </a:solidFill>
                <a:latin typeface="Book Antiqua" panose="02040602050305030304" pitchFamily="18" charset="0"/>
              </a:rPr>
              <a:t>Generative</a:t>
            </a:r>
            <a:r>
              <a:rPr lang="tr-TR" sz="1400" b="1" u="sng" dirty="0" smtClean="0">
                <a:solidFill>
                  <a:srgbClr val="FF0000"/>
                </a:solidFill>
                <a:latin typeface="Book Antiqua" panose="02040602050305030304" pitchFamily="18" charset="0"/>
              </a:rPr>
              <a:t> </a:t>
            </a:r>
            <a:r>
              <a:rPr lang="tr-TR" sz="1400" b="1" u="sng" dirty="0" err="1" smtClean="0">
                <a:solidFill>
                  <a:srgbClr val="FF0000"/>
                </a:solidFill>
                <a:latin typeface="Book Antiqua" panose="02040602050305030304" pitchFamily="18" charset="0"/>
              </a:rPr>
              <a:t>Phonology</a:t>
            </a:r>
            <a:r>
              <a:rPr lang="tr-TR" sz="1400" b="1" u="sng" dirty="0" smtClean="0">
                <a:solidFill>
                  <a:srgbClr val="FF0000"/>
                </a:solidFill>
                <a:latin typeface="Book Antiqua" panose="02040602050305030304" pitchFamily="18" charset="0"/>
              </a:rPr>
              <a:t>)</a:t>
            </a:r>
          </a:p>
          <a:p>
            <a:pPr marL="171450" indent="-171450" algn="just">
              <a:buFontTx/>
              <a:buChar char="-"/>
            </a:pPr>
            <a:endParaRPr lang="tr-TR" sz="1400" b="1" dirty="0">
              <a:latin typeface="Book Antiqua" panose="02040602050305030304" pitchFamily="18" charset="0"/>
            </a:endParaRPr>
          </a:p>
          <a:p>
            <a:pPr marL="171450" indent="-171450" algn="just">
              <a:buFontTx/>
              <a:buChar char="-"/>
            </a:pPr>
            <a:r>
              <a:rPr lang="tr-TR" sz="1400" b="1" dirty="0" smtClean="0">
                <a:latin typeface="Book Antiqua" panose="02040602050305030304" pitchFamily="18" charset="0"/>
              </a:rPr>
              <a:t>Ayırıcı Özelliklerinin </a:t>
            </a:r>
            <a:r>
              <a:rPr lang="tr-TR" sz="1400" b="1" dirty="0" err="1" smtClean="0">
                <a:latin typeface="Book Antiqua" panose="02040602050305030304" pitchFamily="18" charset="0"/>
              </a:rPr>
              <a:t>Formalleştirilmesi</a:t>
            </a:r>
            <a:endParaRPr lang="tr-TR" sz="1400" b="1" dirty="0" smtClean="0">
              <a:latin typeface="Book Antiqua" panose="02040602050305030304" pitchFamily="18" charset="0"/>
            </a:endParaRPr>
          </a:p>
          <a:p>
            <a:pPr marL="171450" indent="-171450" algn="just">
              <a:buFontTx/>
              <a:buChar char="-"/>
            </a:pPr>
            <a:endParaRPr lang="tr-TR" sz="1400" b="1" dirty="0">
              <a:latin typeface="Book Antiqua" panose="02040602050305030304" pitchFamily="18" charset="0"/>
            </a:endParaRPr>
          </a:p>
          <a:p>
            <a:pPr marL="171450" indent="-171450" algn="just">
              <a:buFontTx/>
              <a:buChar char="-"/>
            </a:pPr>
            <a:r>
              <a:rPr lang="tr-TR" sz="1400" b="1" dirty="0" smtClean="0">
                <a:latin typeface="Book Antiqua" panose="02040602050305030304" pitchFamily="18" charset="0"/>
              </a:rPr>
              <a:t>Sesbilimsel Kurallar </a:t>
            </a:r>
          </a:p>
          <a:p>
            <a:pPr algn="just"/>
            <a:endParaRPr lang="tr-TR" sz="1400" dirty="0" smtClean="0">
              <a:latin typeface="Book Antiqua" panose="02040602050305030304" pitchFamily="18" charset="0"/>
            </a:endParaRPr>
          </a:p>
          <a:p>
            <a:pPr marL="171450" indent="-171450" algn="just">
              <a:buFontTx/>
              <a:buChar char="-"/>
            </a:pPr>
            <a:r>
              <a:rPr lang="tr-TR" sz="1400" dirty="0" smtClean="0">
                <a:latin typeface="Book Antiqua" panose="02040602050305030304" pitchFamily="18" charset="0"/>
              </a:rPr>
              <a:t>Ayırıcı özellikleri iki yönden incelemişlerdir (</a:t>
            </a:r>
            <a:r>
              <a:rPr lang="tr-TR" sz="1400" i="1" dirty="0" smtClean="0">
                <a:latin typeface="Book Antiqua" panose="02040602050305030304" pitchFamily="18" charset="0"/>
              </a:rPr>
              <a:t>sesbilimsel ve sesbilgisel ayrımı </a:t>
            </a:r>
            <a:r>
              <a:rPr lang="tr-TR" sz="1400" dirty="0" smtClean="0">
                <a:latin typeface="Book Antiqua" panose="02040602050305030304" pitchFamily="18" charset="0"/>
              </a:rPr>
              <a:t>çerçevesinde): </a:t>
            </a:r>
          </a:p>
          <a:p>
            <a:pPr marL="171450" indent="-171450" algn="just">
              <a:buFontTx/>
              <a:buChar char="-"/>
            </a:pPr>
            <a:endParaRPr lang="tr-TR" sz="1400" dirty="0" smtClean="0">
              <a:latin typeface="Book Antiqua" panose="02040602050305030304" pitchFamily="18" charset="0"/>
            </a:endParaRPr>
          </a:p>
          <a:p>
            <a:pPr marL="628650" lvl="1" indent="-171450" algn="just">
              <a:buFontTx/>
              <a:buChar char="-"/>
            </a:pPr>
            <a:r>
              <a:rPr lang="tr-TR" sz="1400" dirty="0" smtClean="0">
                <a:latin typeface="Book Antiqua" panose="02040602050305030304" pitchFamily="18" charset="0"/>
              </a:rPr>
              <a:t>Temel Biçim (</a:t>
            </a:r>
            <a:r>
              <a:rPr lang="tr-TR" sz="1400" i="1" dirty="0" err="1" smtClean="0">
                <a:latin typeface="Book Antiqua" panose="02040602050305030304" pitchFamily="18" charset="0"/>
              </a:rPr>
              <a:t>Underlying</a:t>
            </a:r>
            <a:r>
              <a:rPr lang="tr-TR" sz="1400" i="1" dirty="0" smtClean="0">
                <a:latin typeface="Book Antiqua" panose="02040602050305030304" pitchFamily="18" charset="0"/>
              </a:rPr>
              <a:t> Form</a:t>
            </a:r>
            <a:r>
              <a:rPr lang="tr-TR" sz="1400" dirty="0" smtClean="0">
                <a:latin typeface="Book Antiqua" panose="02040602050305030304" pitchFamily="18" charset="0"/>
              </a:rPr>
              <a:t>)</a:t>
            </a:r>
          </a:p>
          <a:p>
            <a:pPr marL="628650" lvl="1" indent="-171450" algn="just">
              <a:buFontTx/>
              <a:buChar char="-"/>
            </a:pPr>
            <a:r>
              <a:rPr lang="tr-TR" sz="1400" dirty="0" smtClean="0">
                <a:latin typeface="Book Antiqua" panose="02040602050305030304" pitchFamily="18" charset="0"/>
              </a:rPr>
              <a:t>Yüzey Biçim (</a:t>
            </a:r>
            <a:r>
              <a:rPr lang="tr-TR" sz="1400" i="1" dirty="0" err="1" smtClean="0">
                <a:latin typeface="Book Antiqua" panose="02040602050305030304" pitchFamily="18" charset="0"/>
              </a:rPr>
              <a:t>Surface</a:t>
            </a:r>
            <a:r>
              <a:rPr lang="tr-TR" sz="1400" i="1" dirty="0" smtClean="0">
                <a:latin typeface="Book Antiqua" panose="02040602050305030304" pitchFamily="18" charset="0"/>
              </a:rPr>
              <a:t> Form</a:t>
            </a:r>
            <a:r>
              <a:rPr lang="tr-TR" sz="1400" dirty="0" smtClean="0">
                <a:latin typeface="Book Antiqua" panose="02040602050305030304" pitchFamily="18" charset="0"/>
              </a:rPr>
              <a:t>)</a:t>
            </a:r>
          </a:p>
          <a:p>
            <a:pPr marL="171450" indent="-171450" algn="just">
              <a:buFontTx/>
              <a:buChar char="-"/>
            </a:pPr>
            <a:endParaRPr lang="tr-TR" sz="1400" dirty="0" smtClean="0">
              <a:latin typeface="Book Antiqua" panose="02040602050305030304" pitchFamily="18" charset="0"/>
            </a:endParaRPr>
          </a:p>
          <a:p>
            <a:pPr marL="171450" indent="-171450" algn="just">
              <a:buFontTx/>
              <a:buChar char="-"/>
            </a:pPr>
            <a:r>
              <a:rPr lang="tr-TR" sz="1400" b="1" dirty="0" smtClean="0">
                <a:latin typeface="Book Antiqua" panose="02040602050305030304" pitchFamily="18" charset="0"/>
              </a:rPr>
              <a:t>İngilizceyi özellikler (</a:t>
            </a:r>
            <a:r>
              <a:rPr lang="tr-TR" sz="1400" b="1" i="1" dirty="0" err="1" smtClean="0">
                <a:latin typeface="Book Antiqua" panose="02040602050305030304" pitchFamily="18" charset="0"/>
              </a:rPr>
              <a:t>features</a:t>
            </a:r>
            <a:r>
              <a:rPr lang="tr-TR" sz="1400" b="1" dirty="0" smtClean="0">
                <a:latin typeface="Book Antiqua" panose="02040602050305030304" pitchFamily="18" charset="0"/>
              </a:rPr>
              <a:t>) açısından üçe ayırmışlardır: </a:t>
            </a:r>
            <a:endParaRPr lang="tr-TR" sz="1400" dirty="0">
              <a:latin typeface="Book Antiqua" panose="02040602050305030304" pitchFamily="18" charset="0"/>
            </a:endParaRPr>
          </a:p>
          <a:p>
            <a:pPr marL="228600" indent="-228600" algn="just">
              <a:buAutoNum type="alphaUcParenR"/>
            </a:pPr>
            <a:r>
              <a:rPr lang="tr-TR" sz="1400" dirty="0" smtClean="0">
                <a:latin typeface="Book Antiqua" panose="02040602050305030304" pitchFamily="18" charset="0"/>
              </a:rPr>
              <a:t>Ana Sınıf Özellikleri (</a:t>
            </a:r>
            <a:r>
              <a:rPr lang="tr-TR" sz="1400" i="1" dirty="0" err="1" smtClean="0">
                <a:latin typeface="Book Antiqua" panose="02040602050305030304" pitchFamily="18" charset="0"/>
              </a:rPr>
              <a:t>Major</a:t>
            </a:r>
            <a:r>
              <a:rPr lang="tr-TR" sz="1400" i="1" dirty="0" smtClean="0">
                <a:latin typeface="Book Antiqua" panose="02040602050305030304" pitchFamily="18" charset="0"/>
              </a:rPr>
              <a:t> Class </a:t>
            </a:r>
            <a:r>
              <a:rPr lang="tr-TR" sz="1400" i="1" dirty="0" err="1" smtClean="0">
                <a:latin typeface="Book Antiqua" panose="02040602050305030304" pitchFamily="18" charset="0"/>
              </a:rPr>
              <a:t>Features</a:t>
            </a:r>
            <a:r>
              <a:rPr lang="tr-TR" sz="1400" dirty="0" smtClean="0">
                <a:latin typeface="Book Antiqua" panose="02040602050305030304" pitchFamily="18" charset="0"/>
              </a:rPr>
              <a:t>) </a:t>
            </a:r>
          </a:p>
          <a:p>
            <a:pPr marL="228600" indent="-228600" algn="just">
              <a:buAutoNum type="alphaUcParenR"/>
            </a:pPr>
            <a:r>
              <a:rPr lang="tr-TR" sz="1400" dirty="0" smtClean="0">
                <a:latin typeface="Book Antiqua" panose="02040602050305030304" pitchFamily="18" charset="0"/>
              </a:rPr>
              <a:t>Birincil Yerleştirme Özellikleri (</a:t>
            </a:r>
            <a:r>
              <a:rPr lang="tr-TR" sz="1400" i="1" dirty="0" err="1" smtClean="0">
                <a:latin typeface="Book Antiqua" panose="02040602050305030304" pitchFamily="18" charset="0"/>
              </a:rPr>
              <a:t>Primary</a:t>
            </a:r>
            <a:r>
              <a:rPr lang="tr-TR" sz="1400" i="1" dirty="0" smtClean="0">
                <a:latin typeface="Book Antiqua" panose="02040602050305030304" pitchFamily="18" charset="0"/>
              </a:rPr>
              <a:t> </a:t>
            </a:r>
            <a:r>
              <a:rPr lang="tr-TR" sz="1400" i="1" dirty="0" err="1" smtClean="0">
                <a:latin typeface="Book Antiqua" panose="02040602050305030304" pitchFamily="18" charset="0"/>
              </a:rPr>
              <a:t>Placement</a:t>
            </a:r>
            <a:r>
              <a:rPr lang="tr-TR" sz="1400" i="1" dirty="0" smtClean="0">
                <a:latin typeface="Book Antiqua" panose="02040602050305030304" pitchFamily="18" charset="0"/>
              </a:rPr>
              <a:t> </a:t>
            </a:r>
            <a:r>
              <a:rPr lang="tr-TR" sz="1400" i="1" dirty="0" err="1" smtClean="0">
                <a:latin typeface="Book Antiqua" panose="02040602050305030304" pitchFamily="18" charset="0"/>
              </a:rPr>
              <a:t>Features</a:t>
            </a:r>
            <a:r>
              <a:rPr lang="tr-TR" sz="1400" dirty="0" smtClean="0">
                <a:latin typeface="Book Antiqua" panose="02040602050305030304" pitchFamily="18" charset="0"/>
              </a:rPr>
              <a:t>)</a:t>
            </a:r>
          </a:p>
          <a:p>
            <a:pPr marL="228600" indent="-228600" algn="just">
              <a:buAutoNum type="alphaUcParenR"/>
            </a:pPr>
            <a:r>
              <a:rPr lang="tr-TR" sz="1400" dirty="0" smtClean="0">
                <a:latin typeface="Book Antiqua" panose="02040602050305030304" pitchFamily="18" charset="0"/>
              </a:rPr>
              <a:t>Ek Özellikler (</a:t>
            </a:r>
            <a:r>
              <a:rPr lang="tr-TR" sz="1400" i="1" dirty="0" err="1" smtClean="0">
                <a:latin typeface="Book Antiqua" panose="02040602050305030304" pitchFamily="18" charset="0"/>
              </a:rPr>
              <a:t>Additional</a:t>
            </a:r>
            <a:r>
              <a:rPr lang="tr-TR" sz="1400" i="1" dirty="0" smtClean="0">
                <a:latin typeface="Book Antiqua" panose="02040602050305030304" pitchFamily="18" charset="0"/>
              </a:rPr>
              <a:t> </a:t>
            </a:r>
            <a:r>
              <a:rPr lang="tr-TR" sz="1400" i="1" dirty="0" err="1" smtClean="0">
                <a:latin typeface="Book Antiqua" panose="02040602050305030304" pitchFamily="18" charset="0"/>
              </a:rPr>
              <a:t>Features</a:t>
            </a:r>
            <a:r>
              <a:rPr lang="tr-TR" sz="1400" dirty="0" smtClean="0">
                <a:latin typeface="Book Antiqua" panose="02040602050305030304" pitchFamily="18" charset="0"/>
              </a:rPr>
              <a:t>)</a:t>
            </a:r>
            <a:endParaRPr lang="tr-TR" sz="1400" b="1" u="sng" dirty="0" smtClean="0">
              <a:solidFill>
                <a:srgbClr val="FF0000"/>
              </a:solidFill>
              <a:latin typeface="Book Antiqua" panose="02040602050305030304" pitchFamily="18" charset="0"/>
            </a:endParaRPr>
          </a:p>
        </p:txBody>
      </p:sp>
      <p:sp>
        <p:nvSpPr>
          <p:cNvPr id="7" name="TextBox 4"/>
          <p:cNvSpPr txBox="1"/>
          <p:nvPr/>
        </p:nvSpPr>
        <p:spPr>
          <a:xfrm>
            <a:off x="323528" y="6357958"/>
            <a:ext cx="878497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600" dirty="0"/>
              <a:t> </a:t>
            </a:r>
            <a:r>
              <a:rPr lang="tr-TR" sz="1600" dirty="0" smtClean="0"/>
              <a:t>    Dr. İpek Pınar Uzun		 		  Türkçe Ses Dizgesinin İşleyişi - II</a:t>
            </a:r>
            <a:endParaRPr lang="tr-TR" sz="1600" dirty="0"/>
          </a:p>
        </p:txBody>
      </p:sp>
    </p:spTree>
    <p:extLst>
      <p:ext uri="{BB962C8B-B14F-4D97-AF65-F5344CB8AC3E}">
        <p14:creationId xmlns:p14="http://schemas.microsoft.com/office/powerpoint/2010/main" val="3892272395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/>
          <p:cNvSpPr txBox="1"/>
          <p:nvPr/>
        </p:nvSpPr>
        <p:spPr>
          <a:xfrm>
            <a:off x="500034" y="571480"/>
            <a:ext cx="80010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800" b="1" dirty="0" smtClean="0">
                <a:latin typeface="+mj-lt"/>
              </a:rPr>
              <a:t>Üretici Sesbilim: </a:t>
            </a:r>
            <a:r>
              <a:rPr lang="tr-TR" sz="2800" dirty="0" smtClean="0">
                <a:latin typeface="+mj-lt"/>
              </a:rPr>
              <a:t>Ayırıcı Özellikler</a:t>
            </a:r>
            <a:endParaRPr lang="tr-TR" sz="2800" dirty="0">
              <a:latin typeface="+mj-lt"/>
            </a:endParaRPr>
          </a:p>
        </p:txBody>
      </p:sp>
      <p:sp>
        <p:nvSpPr>
          <p:cNvPr id="14" name="Metin kutusu 13"/>
          <p:cNvSpPr txBox="1"/>
          <p:nvPr/>
        </p:nvSpPr>
        <p:spPr>
          <a:xfrm>
            <a:off x="500034" y="1412776"/>
            <a:ext cx="8176422" cy="1846659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tr-TR" sz="1600" b="1" u="sng" dirty="0" err="1" smtClean="0">
                <a:latin typeface="Book Antiqua" panose="02040602050305030304" pitchFamily="18" charset="0"/>
              </a:rPr>
              <a:t>Noam</a:t>
            </a:r>
            <a:r>
              <a:rPr lang="tr-TR" sz="1600" b="1" u="sng" dirty="0" smtClean="0">
                <a:latin typeface="Book Antiqua" panose="02040602050305030304" pitchFamily="18" charset="0"/>
              </a:rPr>
              <a:t> Chomsky ve Morris Halle (1968)</a:t>
            </a:r>
            <a:endParaRPr lang="tr-TR" sz="1400" dirty="0" smtClean="0">
              <a:latin typeface="Book Antiqua" panose="02040602050305030304" pitchFamily="18" charset="0"/>
            </a:endParaRPr>
          </a:p>
          <a:p>
            <a:pPr lvl="2" algn="just"/>
            <a:endParaRPr lang="tr-TR" sz="1400" dirty="0">
              <a:latin typeface="Book Antiqua" panose="02040602050305030304" pitchFamily="18" charset="0"/>
            </a:endParaRPr>
          </a:p>
          <a:p>
            <a:pPr marL="228600" indent="-228600" algn="just">
              <a:buAutoNum type="alphaUcParenR"/>
            </a:pPr>
            <a:r>
              <a:rPr lang="tr-TR" sz="1400" b="1" dirty="0" smtClean="0">
                <a:latin typeface="Book Antiqua" panose="02040602050305030304" pitchFamily="18" charset="0"/>
              </a:rPr>
              <a:t>Ana Sınıf Özellikleri (</a:t>
            </a:r>
            <a:r>
              <a:rPr lang="tr-TR" sz="1400" b="1" i="1" dirty="0" err="1" smtClean="0">
                <a:latin typeface="Book Antiqua" panose="02040602050305030304" pitchFamily="18" charset="0"/>
              </a:rPr>
              <a:t>Major</a:t>
            </a:r>
            <a:r>
              <a:rPr lang="tr-TR" sz="1400" b="1" i="1" dirty="0" smtClean="0">
                <a:latin typeface="Book Antiqua" panose="02040602050305030304" pitchFamily="18" charset="0"/>
              </a:rPr>
              <a:t> Class </a:t>
            </a:r>
            <a:r>
              <a:rPr lang="tr-TR" sz="1400" b="1" i="1" dirty="0" err="1" smtClean="0">
                <a:latin typeface="Book Antiqua" panose="02040602050305030304" pitchFamily="18" charset="0"/>
              </a:rPr>
              <a:t>Features</a:t>
            </a:r>
            <a:r>
              <a:rPr lang="tr-TR" sz="1400" b="1" dirty="0" smtClean="0">
                <a:latin typeface="Book Antiqua" panose="02040602050305030304" pitchFamily="18" charset="0"/>
              </a:rPr>
              <a:t>) </a:t>
            </a:r>
          </a:p>
          <a:p>
            <a:pPr marL="228600" indent="-228600" algn="just">
              <a:buAutoNum type="alphaUcParenR"/>
            </a:pPr>
            <a:endParaRPr lang="tr-TR" sz="1400" dirty="0">
              <a:latin typeface="Book Antiqua" panose="02040602050305030304" pitchFamily="18" charset="0"/>
            </a:endParaRPr>
          </a:p>
          <a:p>
            <a:pPr marL="628650" lvl="1" indent="-171450" algn="just">
              <a:buFontTx/>
              <a:buChar char="-"/>
            </a:pPr>
            <a:r>
              <a:rPr lang="tr-TR" sz="1400" dirty="0" smtClean="0">
                <a:latin typeface="Book Antiqua" panose="02040602050305030304" pitchFamily="18" charset="0"/>
              </a:rPr>
              <a:t>Ünlü ve ünsüzleri birbirinden ayırmak için [± ünsüz] özelliği</a:t>
            </a:r>
          </a:p>
          <a:p>
            <a:pPr marL="628650" lvl="1" indent="-171450" algn="just">
              <a:buFontTx/>
              <a:buChar char="-"/>
            </a:pPr>
            <a:r>
              <a:rPr lang="tr-TR" sz="1400" dirty="0">
                <a:latin typeface="Book Antiqua" panose="02040602050305030304" pitchFamily="18" charset="0"/>
              </a:rPr>
              <a:t>[± </a:t>
            </a:r>
            <a:r>
              <a:rPr lang="tr-TR" sz="1400" dirty="0" err="1" smtClean="0">
                <a:latin typeface="Book Antiqua" panose="02040602050305030304" pitchFamily="18" charset="0"/>
              </a:rPr>
              <a:t>seslemli</a:t>
            </a:r>
            <a:r>
              <a:rPr lang="tr-TR" sz="1400" dirty="0" smtClean="0">
                <a:latin typeface="Book Antiqua" panose="02040602050305030304" pitchFamily="18" charset="0"/>
              </a:rPr>
              <a:t>] (</a:t>
            </a:r>
            <a:r>
              <a:rPr lang="tr-TR" sz="1400" i="1" dirty="0" err="1" smtClean="0">
                <a:latin typeface="Book Antiqua" panose="02040602050305030304" pitchFamily="18" charset="0"/>
              </a:rPr>
              <a:t>syllabic</a:t>
            </a:r>
            <a:r>
              <a:rPr lang="tr-TR" sz="1400" dirty="0" smtClean="0">
                <a:latin typeface="Book Antiqua" panose="02040602050305030304" pitchFamily="18" charset="0"/>
              </a:rPr>
              <a:t>) olma özelliği &gt; seslemin çekirdeği (</a:t>
            </a:r>
            <a:r>
              <a:rPr lang="tr-TR" sz="1400" dirty="0" err="1" smtClean="0">
                <a:latin typeface="Book Antiqua" panose="02040602050305030304" pitchFamily="18" charset="0"/>
              </a:rPr>
              <a:t>nucleus</a:t>
            </a:r>
            <a:r>
              <a:rPr lang="tr-TR" sz="1400" dirty="0" smtClean="0">
                <a:latin typeface="Book Antiqua" panose="02040602050305030304" pitchFamily="18" charset="0"/>
              </a:rPr>
              <a:t>) ile ilişkilidir, </a:t>
            </a:r>
            <a:r>
              <a:rPr lang="tr-TR" sz="1400" dirty="0" err="1" smtClean="0">
                <a:latin typeface="Book Antiqua" panose="02040602050305030304" pitchFamily="18" charset="0"/>
              </a:rPr>
              <a:t>onset</a:t>
            </a:r>
            <a:r>
              <a:rPr lang="tr-TR" sz="1400" dirty="0" smtClean="0">
                <a:latin typeface="Book Antiqua" panose="02040602050305030304" pitchFamily="18" charset="0"/>
              </a:rPr>
              <a:t> ya da </a:t>
            </a:r>
            <a:r>
              <a:rPr lang="tr-TR" sz="1400" dirty="0" err="1" smtClean="0">
                <a:latin typeface="Book Antiqua" panose="02040602050305030304" pitchFamily="18" charset="0"/>
              </a:rPr>
              <a:t>coda</a:t>
            </a:r>
            <a:r>
              <a:rPr lang="tr-TR" sz="1400" dirty="0" smtClean="0">
                <a:latin typeface="Book Antiqua" panose="02040602050305030304" pitchFamily="18" charset="0"/>
              </a:rPr>
              <a:t> değil!</a:t>
            </a:r>
          </a:p>
          <a:p>
            <a:pPr marL="628650" lvl="1" indent="-171450" algn="just">
              <a:buFontTx/>
              <a:buChar char="-"/>
            </a:pPr>
            <a:r>
              <a:rPr lang="tr-TR" sz="1400" dirty="0">
                <a:latin typeface="Book Antiqua" panose="02040602050305030304" pitchFamily="18" charset="0"/>
              </a:rPr>
              <a:t>[± </a:t>
            </a:r>
            <a:r>
              <a:rPr lang="tr-TR" sz="1400" dirty="0" smtClean="0">
                <a:latin typeface="Book Antiqua" panose="02040602050305030304" pitchFamily="18" charset="0"/>
              </a:rPr>
              <a:t>ötümlü/titreşimli] (</a:t>
            </a:r>
            <a:r>
              <a:rPr lang="tr-TR" sz="1400" i="1" dirty="0" err="1" smtClean="0">
                <a:latin typeface="Book Antiqua" panose="02040602050305030304" pitchFamily="18" charset="0"/>
              </a:rPr>
              <a:t>sonorant</a:t>
            </a:r>
            <a:r>
              <a:rPr lang="tr-TR" sz="1400" dirty="0" smtClean="0">
                <a:latin typeface="Book Antiqua" panose="02040602050305030304" pitchFamily="18" charset="0"/>
              </a:rPr>
              <a:t>) &gt; yüksek (</a:t>
            </a:r>
            <a:r>
              <a:rPr lang="tr-TR" sz="1400" i="1" dirty="0" err="1" smtClean="0">
                <a:latin typeface="Book Antiqua" panose="02040602050305030304" pitchFamily="18" charset="0"/>
              </a:rPr>
              <a:t>high</a:t>
            </a:r>
            <a:r>
              <a:rPr lang="tr-TR" sz="1400" dirty="0" smtClean="0">
                <a:latin typeface="Book Antiqua" panose="02040602050305030304" pitchFamily="18" charset="0"/>
              </a:rPr>
              <a:t>) ya da alçak (</a:t>
            </a:r>
            <a:r>
              <a:rPr lang="tr-TR" sz="1400" i="1" dirty="0" err="1" smtClean="0">
                <a:latin typeface="Book Antiqua" panose="02040602050305030304" pitchFamily="18" charset="0"/>
              </a:rPr>
              <a:t>low</a:t>
            </a:r>
            <a:r>
              <a:rPr lang="tr-TR" sz="1400" dirty="0" smtClean="0">
                <a:latin typeface="Book Antiqua" panose="02040602050305030304" pitchFamily="18" charset="0"/>
              </a:rPr>
              <a:t>)</a:t>
            </a:r>
          </a:p>
        </p:txBody>
      </p:sp>
      <p:sp>
        <p:nvSpPr>
          <p:cNvPr id="5" name="Metin kutusu 4"/>
          <p:cNvSpPr txBox="1"/>
          <p:nvPr/>
        </p:nvSpPr>
        <p:spPr>
          <a:xfrm>
            <a:off x="518189" y="3701931"/>
            <a:ext cx="4341843" cy="233910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just"/>
            <a:r>
              <a:rPr lang="tr-TR" sz="1400" b="1" dirty="0" smtClean="0">
                <a:latin typeface="Book Antiqua" panose="02040602050305030304" pitchFamily="18" charset="0"/>
              </a:rPr>
              <a:t>B) Birincil Yerleştirme Özellikleri </a:t>
            </a:r>
          </a:p>
          <a:p>
            <a:pPr algn="just"/>
            <a:r>
              <a:rPr lang="tr-TR" sz="1400" b="1" dirty="0" smtClean="0">
                <a:latin typeface="Book Antiqua" panose="02040602050305030304" pitchFamily="18" charset="0"/>
              </a:rPr>
              <a:t>(</a:t>
            </a:r>
            <a:r>
              <a:rPr lang="tr-TR" sz="1400" b="1" i="1" dirty="0" err="1" smtClean="0">
                <a:latin typeface="Book Antiqua" panose="02040602050305030304" pitchFamily="18" charset="0"/>
              </a:rPr>
              <a:t>Primary</a:t>
            </a:r>
            <a:r>
              <a:rPr lang="tr-TR" sz="1400" b="1" i="1" dirty="0" smtClean="0">
                <a:latin typeface="Book Antiqua" panose="02040602050305030304" pitchFamily="18" charset="0"/>
              </a:rPr>
              <a:t> </a:t>
            </a:r>
            <a:r>
              <a:rPr lang="tr-TR" sz="1400" b="1" i="1" dirty="0" err="1" smtClean="0">
                <a:latin typeface="Book Antiqua" panose="02040602050305030304" pitchFamily="18" charset="0"/>
              </a:rPr>
              <a:t>Placement</a:t>
            </a:r>
            <a:r>
              <a:rPr lang="tr-TR" sz="1400" b="1" i="1" dirty="0" smtClean="0">
                <a:latin typeface="Book Antiqua" panose="02040602050305030304" pitchFamily="18" charset="0"/>
              </a:rPr>
              <a:t> </a:t>
            </a:r>
            <a:r>
              <a:rPr lang="tr-TR" sz="1400" b="1" i="1" dirty="0" err="1" smtClean="0">
                <a:latin typeface="Book Antiqua" panose="02040602050305030304" pitchFamily="18" charset="0"/>
              </a:rPr>
              <a:t>Features</a:t>
            </a:r>
            <a:r>
              <a:rPr lang="tr-TR" sz="1400" b="1" dirty="0" smtClean="0">
                <a:latin typeface="Book Antiqua" panose="02040602050305030304" pitchFamily="18" charset="0"/>
              </a:rPr>
              <a:t>)</a:t>
            </a:r>
          </a:p>
          <a:p>
            <a:pPr marL="228600" indent="-228600" algn="just">
              <a:buAutoNum type="alphaUcParenR"/>
            </a:pPr>
            <a:endParaRPr lang="tr-TR" sz="1400" dirty="0" smtClean="0">
              <a:latin typeface="Book Antiqua" panose="02040602050305030304" pitchFamily="18" charset="0"/>
            </a:endParaRPr>
          </a:p>
          <a:p>
            <a:pPr lvl="1" algn="just"/>
            <a:r>
              <a:rPr lang="tr-TR" sz="1400" b="1" dirty="0" smtClean="0">
                <a:latin typeface="Book Antiqua" panose="02040602050305030304" pitchFamily="18" charset="0"/>
              </a:rPr>
              <a:t>1) ÜNLÜLER</a:t>
            </a:r>
          </a:p>
          <a:p>
            <a:pPr lvl="1" algn="just"/>
            <a:endParaRPr lang="tr-TR" sz="1400" dirty="0" smtClean="0">
              <a:latin typeface="Book Antiqua" panose="02040602050305030304" pitchFamily="18" charset="0"/>
            </a:endParaRPr>
          </a:p>
          <a:p>
            <a:pPr marL="171450" indent="-171450" algn="just">
              <a:buFontTx/>
              <a:buChar char="-"/>
            </a:pPr>
            <a:r>
              <a:rPr lang="tr-TR" sz="1400" dirty="0" smtClean="0">
                <a:latin typeface="Book Antiqua" panose="02040602050305030304" pitchFamily="18" charset="0"/>
              </a:rPr>
              <a:t>[+yüksek], [+alçak], [+arkadil], [+yuvarlak]</a:t>
            </a:r>
          </a:p>
          <a:p>
            <a:pPr marL="171450" indent="-171450" algn="just">
              <a:buFontTx/>
              <a:buChar char="-"/>
            </a:pPr>
            <a:endParaRPr lang="tr-TR" sz="1400" dirty="0" smtClean="0">
              <a:latin typeface="Book Antiqua" panose="02040602050305030304" pitchFamily="18" charset="0"/>
            </a:endParaRPr>
          </a:p>
          <a:p>
            <a:pPr algn="just"/>
            <a:r>
              <a:rPr lang="tr-TR" sz="1400" dirty="0" smtClean="0">
                <a:latin typeface="Book Antiqua" panose="02040602050305030304" pitchFamily="18" charset="0"/>
              </a:rPr>
              <a:t>Örnek: /</a:t>
            </a:r>
            <a:r>
              <a:rPr lang="tr-TR" sz="1600" b="1" dirty="0" smtClean="0">
                <a:latin typeface="Book Antiqua" panose="02040602050305030304" pitchFamily="18" charset="0"/>
              </a:rPr>
              <a:t>i</a:t>
            </a:r>
            <a:r>
              <a:rPr lang="tr-TR" sz="1400" dirty="0" smtClean="0">
                <a:latin typeface="Book Antiqua" panose="02040602050305030304" pitchFamily="18" charset="0"/>
              </a:rPr>
              <a:t>/ &gt; [+yüksek, –alçak, –arkadil, –yuvarlak]</a:t>
            </a:r>
          </a:p>
          <a:p>
            <a:pPr algn="just"/>
            <a:r>
              <a:rPr lang="tr-TR" sz="1400" dirty="0" smtClean="0">
                <a:latin typeface="Book Antiqua" panose="02040602050305030304" pitchFamily="18" charset="0"/>
              </a:rPr>
              <a:t>            /</a:t>
            </a:r>
            <a:r>
              <a:rPr lang="tr-TR" sz="1600" b="1" dirty="0" smtClean="0">
                <a:latin typeface="Book Antiqua" panose="02040602050305030304" pitchFamily="18" charset="0"/>
              </a:rPr>
              <a:t>a</a:t>
            </a:r>
            <a:r>
              <a:rPr lang="tr-TR" sz="1400" dirty="0" smtClean="0">
                <a:latin typeface="Book Antiqua" panose="02040602050305030304" pitchFamily="18" charset="0"/>
              </a:rPr>
              <a:t>/ &gt; [–yüksek, +alçak, +</a:t>
            </a:r>
            <a:r>
              <a:rPr lang="tr-TR" sz="1400" dirty="0" err="1" smtClean="0">
                <a:latin typeface="Book Antiqua" panose="02040602050305030304" pitchFamily="18" charset="0"/>
              </a:rPr>
              <a:t>arkadil</a:t>
            </a:r>
            <a:r>
              <a:rPr lang="tr-TR" sz="1400" dirty="0" smtClean="0">
                <a:latin typeface="Book Antiqua" panose="02040602050305030304" pitchFamily="18" charset="0"/>
              </a:rPr>
              <a:t>, –yuvarlak]</a:t>
            </a:r>
          </a:p>
          <a:p>
            <a:pPr algn="just"/>
            <a:r>
              <a:rPr lang="tr-TR" sz="1400" dirty="0" smtClean="0">
                <a:latin typeface="Book Antiqua" panose="02040602050305030304" pitchFamily="18" charset="0"/>
              </a:rPr>
              <a:t>           /</a:t>
            </a:r>
            <a:r>
              <a:rPr lang="tr-TR" sz="1600" b="1" dirty="0" smtClean="0">
                <a:latin typeface="Book Antiqua" panose="02040602050305030304" pitchFamily="18" charset="0"/>
              </a:rPr>
              <a:t>o</a:t>
            </a:r>
            <a:r>
              <a:rPr lang="tr-TR" sz="1400" dirty="0" smtClean="0">
                <a:latin typeface="Book Antiqua" panose="02040602050305030304" pitchFamily="18" charset="0"/>
              </a:rPr>
              <a:t>/ &gt;  [+yüksek, –alçak, +arkadil, +yuvarlak]</a:t>
            </a:r>
            <a:endParaRPr lang="tr-TR" sz="1400" b="1" u="sng" dirty="0" smtClean="0">
              <a:solidFill>
                <a:srgbClr val="FF0000"/>
              </a:solidFill>
              <a:latin typeface="Book Antiqua" panose="02040602050305030304" pitchFamily="18" charset="0"/>
            </a:endParaRPr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20072" y="3570113"/>
            <a:ext cx="3361244" cy="2544334"/>
          </a:xfrm>
          <a:prstGeom prst="rect">
            <a:avLst/>
          </a:prstGeom>
        </p:spPr>
      </p:pic>
      <p:sp>
        <p:nvSpPr>
          <p:cNvPr id="7" name="TextBox 4"/>
          <p:cNvSpPr txBox="1"/>
          <p:nvPr/>
        </p:nvSpPr>
        <p:spPr>
          <a:xfrm>
            <a:off x="323528" y="6357958"/>
            <a:ext cx="878497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600" dirty="0"/>
              <a:t> </a:t>
            </a:r>
            <a:r>
              <a:rPr lang="tr-TR" sz="1600" dirty="0" smtClean="0"/>
              <a:t>    Dr. İpek Pınar Uzun		 		  Türkçe Ses Dizgesinin İşleyişi - II</a:t>
            </a:r>
            <a:endParaRPr lang="tr-TR" sz="1600" dirty="0"/>
          </a:p>
        </p:txBody>
      </p:sp>
    </p:spTree>
    <p:extLst>
      <p:ext uri="{BB962C8B-B14F-4D97-AF65-F5344CB8AC3E}">
        <p14:creationId xmlns:p14="http://schemas.microsoft.com/office/powerpoint/2010/main" val="3385364357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/>
          <p:cNvSpPr txBox="1"/>
          <p:nvPr/>
        </p:nvSpPr>
        <p:spPr>
          <a:xfrm>
            <a:off x="500034" y="571480"/>
            <a:ext cx="80010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800" b="1" dirty="0">
                <a:latin typeface="+mj-lt"/>
              </a:rPr>
              <a:t>Üretici Sesbilim: </a:t>
            </a:r>
            <a:r>
              <a:rPr lang="tr-TR" sz="2800" dirty="0">
                <a:latin typeface="+mj-lt"/>
              </a:rPr>
              <a:t>Ayırıcı Özellikler</a:t>
            </a:r>
          </a:p>
        </p:txBody>
      </p:sp>
      <p:sp>
        <p:nvSpPr>
          <p:cNvPr id="7" name="Metin kutusu 6"/>
          <p:cNvSpPr txBox="1"/>
          <p:nvPr/>
        </p:nvSpPr>
        <p:spPr>
          <a:xfrm>
            <a:off x="484047" y="1405220"/>
            <a:ext cx="3870953" cy="483209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just"/>
            <a:r>
              <a:rPr lang="tr-TR" sz="1400" b="1" dirty="0" smtClean="0">
                <a:latin typeface="Book Antiqua" panose="02040602050305030304" pitchFamily="18" charset="0"/>
              </a:rPr>
              <a:t>B) Birincil Yerleştirme Özellikleri </a:t>
            </a:r>
          </a:p>
          <a:p>
            <a:pPr algn="just"/>
            <a:r>
              <a:rPr lang="tr-TR" sz="1400" b="1" dirty="0" smtClean="0">
                <a:latin typeface="Book Antiqua" panose="02040602050305030304" pitchFamily="18" charset="0"/>
              </a:rPr>
              <a:t>     (</a:t>
            </a:r>
            <a:r>
              <a:rPr lang="tr-TR" sz="1400" b="1" i="1" dirty="0" err="1" smtClean="0">
                <a:latin typeface="Book Antiqua" panose="02040602050305030304" pitchFamily="18" charset="0"/>
              </a:rPr>
              <a:t>Primary</a:t>
            </a:r>
            <a:r>
              <a:rPr lang="tr-TR" sz="1400" b="1" i="1" dirty="0" smtClean="0">
                <a:latin typeface="Book Antiqua" panose="02040602050305030304" pitchFamily="18" charset="0"/>
              </a:rPr>
              <a:t> </a:t>
            </a:r>
            <a:r>
              <a:rPr lang="tr-TR" sz="1400" b="1" i="1" dirty="0" err="1" smtClean="0">
                <a:latin typeface="Book Antiqua" panose="02040602050305030304" pitchFamily="18" charset="0"/>
              </a:rPr>
              <a:t>Placement</a:t>
            </a:r>
            <a:r>
              <a:rPr lang="tr-TR" sz="1400" b="1" i="1" dirty="0" smtClean="0">
                <a:latin typeface="Book Antiqua" panose="02040602050305030304" pitchFamily="18" charset="0"/>
              </a:rPr>
              <a:t> </a:t>
            </a:r>
            <a:r>
              <a:rPr lang="tr-TR" sz="1400" b="1" i="1" dirty="0" err="1" smtClean="0">
                <a:latin typeface="Book Antiqua" panose="02040602050305030304" pitchFamily="18" charset="0"/>
              </a:rPr>
              <a:t>Features</a:t>
            </a:r>
            <a:r>
              <a:rPr lang="tr-TR" sz="1400" b="1" dirty="0" smtClean="0">
                <a:latin typeface="Book Antiqua" panose="02040602050305030304" pitchFamily="18" charset="0"/>
              </a:rPr>
              <a:t>)</a:t>
            </a:r>
          </a:p>
          <a:p>
            <a:pPr algn="just"/>
            <a:endParaRPr lang="tr-TR" sz="1400" b="1" dirty="0" smtClean="0">
              <a:latin typeface="Book Antiqua" panose="02040602050305030304" pitchFamily="18" charset="0"/>
            </a:endParaRPr>
          </a:p>
          <a:p>
            <a:pPr algn="just"/>
            <a:r>
              <a:rPr lang="tr-TR" sz="1400" b="1" dirty="0" smtClean="0">
                <a:latin typeface="Book Antiqua" panose="02040602050305030304" pitchFamily="18" charset="0"/>
              </a:rPr>
              <a:t>2) ÜNSÜZLER</a:t>
            </a:r>
          </a:p>
          <a:p>
            <a:pPr lvl="1" algn="just"/>
            <a:endParaRPr lang="tr-TR" sz="1400" dirty="0" smtClean="0">
              <a:latin typeface="Book Antiqua" panose="02040602050305030304" pitchFamily="18" charset="0"/>
            </a:endParaRPr>
          </a:p>
          <a:p>
            <a:pPr marL="171450" indent="-171450" algn="just">
              <a:buFontTx/>
              <a:buChar char="-"/>
            </a:pPr>
            <a:r>
              <a:rPr lang="tr-TR" sz="1400" dirty="0" smtClean="0">
                <a:latin typeface="Book Antiqua" panose="02040602050305030304" pitchFamily="18" charset="0"/>
              </a:rPr>
              <a:t>Çıkış yerleri temelinde sınıflandırma yapılmıştır. </a:t>
            </a:r>
          </a:p>
          <a:p>
            <a:pPr marL="171450" indent="-171450" algn="just">
              <a:buFontTx/>
              <a:buChar char="-"/>
            </a:pPr>
            <a:endParaRPr lang="tr-TR" sz="1400" dirty="0" smtClean="0">
              <a:latin typeface="Book Antiqua" panose="02040602050305030304" pitchFamily="18" charset="0"/>
            </a:endParaRPr>
          </a:p>
          <a:p>
            <a:pPr marL="171450" indent="-171450" algn="just">
              <a:buFontTx/>
              <a:buChar char="-"/>
            </a:pPr>
            <a:r>
              <a:rPr lang="tr-TR" sz="1400" dirty="0" smtClean="0">
                <a:latin typeface="Book Antiqua" panose="02040602050305030304" pitchFamily="18" charset="0"/>
              </a:rPr>
              <a:t>Dudaksıl ünsüzlerden (</a:t>
            </a:r>
            <a:r>
              <a:rPr lang="tr-TR" sz="1400" i="1" dirty="0" err="1" smtClean="0">
                <a:latin typeface="Book Antiqua" panose="02040602050305030304" pitchFamily="18" charset="0"/>
              </a:rPr>
              <a:t>labial</a:t>
            </a:r>
            <a:r>
              <a:rPr lang="tr-TR" sz="1400" dirty="0" smtClean="0">
                <a:latin typeface="Book Antiqua" panose="02040602050305030304" pitchFamily="18" charset="0"/>
              </a:rPr>
              <a:t>) küçük dil ünsüzlerine (</a:t>
            </a:r>
            <a:r>
              <a:rPr lang="tr-TR" sz="1400" i="1" dirty="0" err="1" smtClean="0">
                <a:latin typeface="Book Antiqua" panose="02040602050305030304" pitchFamily="18" charset="0"/>
              </a:rPr>
              <a:t>uvular</a:t>
            </a:r>
            <a:r>
              <a:rPr lang="tr-TR" sz="1400" dirty="0" smtClean="0">
                <a:latin typeface="Book Antiqua" panose="02040602050305030304" pitchFamily="18" charset="0"/>
              </a:rPr>
              <a:t>) doğru uzanan bir sınıflandırma</a:t>
            </a:r>
          </a:p>
          <a:p>
            <a:pPr marL="171450" indent="-171450" algn="just">
              <a:buFontTx/>
              <a:buChar char="-"/>
            </a:pPr>
            <a:endParaRPr lang="tr-TR" sz="1400" dirty="0" smtClean="0">
              <a:latin typeface="Book Antiqua" panose="02040602050305030304" pitchFamily="18" charset="0"/>
            </a:endParaRPr>
          </a:p>
          <a:p>
            <a:pPr marL="171450" indent="-171450" algn="just">
              <a:buFontTx/>
              <a:buChar char="-"/>
            </a:pPr>
            <a:r>
              <a:rPr lang="tr-TR" sz="1400" b="1" dirty="0" smtClean="0">
                <a:latin typeface="Book Antiqua" panose="02040602050305030304" pitchFamily="18" charset="0"/>
              </a:rPr>
              <a:t>[± </a:t>
            </a:r>
            <a:r>
              <a:rPr lang="tr-TR" sz="1400" b="1" dirty="0" err="1" smtClean="0">
                <a:latin typeface="Book Antiqua" panose="02040602050305030304" pitchFamily="18" charset="0"/>
              </a:rPr>
              <a:t>taçsı</a:t>
            </a:r>
            <a:r>
              <a:rPr lang="tr-TR" sz="1400" b="1" dirty="0" smtClean="0">
                <a:latin typeface="Book Antiqua" panose="02040602050305030304" pitchFamily="18" charset="0"/>
              </a:rPr>
              <a:t>] ünsüzler </a:t>
            </a:r>
            <a:r>
              <a:rPr lang="tr-TR" sz="1400" dirty="0" smtClean="0">
                <a:latin typeface="Book Antiqua" panose="02040602050305030304" pitchFamily="18" charset="0"/>
              </a:rPr>
              <a:t>(</a:t>
            </a:r>
            <a:r>
              <a:rPr lang="tr-TR" sz="1400" i="1" dirty="0" err="1" smtClean="0">
                <a:latin typeface="Book Antiqua" panose="02040602050305030304" pitchFamily="18" charset="0"/>
              </a:rPr>
              <a:t>coronal</a:t>
            </a:r>
            <a:r>
              <a:rPr lang="tr-TR" sz="1400" dirty="0" smtClean="0">
                <a:latin typeface="Book Antiqua" panose="02040602050305030304" pitchFamily="18" charset="0"/>
              </a:rPr>
              <a:t>), dil ucu (dil palası) kısmını gösterir: Bu ünsüzler, </a:t>
            </a:r>
            <a:r>
              <a:rPr lang="tr-TR" sz="1400" dirty="0" err="1" smtClean="0">
                <a:latin typeface="Book Antiqua" panose="02040602050305030304" pitchFamily="18" charset="0"/>
              </a:rPr>
              <a:t>dişsil</a:t>
            </a:r>
            <a:r>
              <a:rPr lang="tr-TR" sz="1400" dirty="0" smtClean="0">
                <a:latin typeface="Book Antiqua" panose="02040602050305030304" pitchFamily="18" charset="0"/>
              </a:rPr>
              <a:t> (</a:t>
            </a:r>
            <a:r>
              <a:rPr lang="tr-TR" sz="1400" i="1" dirty="0" err="1" smtClean="0">
                <a:latin typeface="Book Antiqua" panose="02040602050305030304" pitchFamily="18" charset="0"/>
              </a:rPr>
              <a:t>dental</a:t>
            </a:r>
            <a:r>
              <a:rPr lang="tr-TR" sz="1400" dirty="0" smtClean="0">
                <a:latin typeface="Book Antiqua" panose="02040602050305030304" pitchFamily="18" charset="0"/>
              </a:rPr>
              <a:t>) ve damaksıl (</a:t>
            </a:r>
            <a:r>
              <a:rPr lang="tr-TR" sz="1400" i="1" dirty="0" err="1" smtClean="0">
                <a:latin typeface="Book Antiqua" panose="02040602050305030304" pitchFamily="18" charset="0"/>
              </a:rPr>
              <a:t>palatoalveolar</a:t>
            </a:r>
            <a:r>
              <a:rPr lang="tr-TR" sz="1400" dirty="0" smtClean="0">
                <a:latin typeface="Book Antiqua" panose="02040602050305030304" pitchFamily="18" charset="0"/>
              </a:rPr>
              <a:t>) ünsüzler arasındaki konumda üretilmektedir. </a:t>
            </a:r>
          </a:p>
          <a:p>
            <a:pPr marL="171450" indent="-171450" algn="just">
              <a:buFontTx/>
              <a:buChar char="-"/>
            </a:pPr>
            <a:endParaRPr lang="tr-TR" sz="1400" dirty="0" smtClean="0">
              <a:latin typeface="Book Antiqua" panose="02040602050305030304" pitchFamily="18" charset="0"/>
            </a:endParaRPr>
          </a:p>
          <a:p>
            <a:pPr marL="171450" indent="-171450" algn="just">
              <a:buFontTx/>
              <a:buChar char="-"/>
            </a:pPr>
            <a:r>
              <a:rPr lang="tr-TR" sz="1400" b="1" dirty="0" smtClean="0">
                <a:latin typeface="Book Antiqua" panose="02040602050305030304" pitchFamily="18" charset="0"/>
              </a:rPr>
              <a:t>[±ön] ünsüzler </a:t>
            </a:r>
            <a:r>
              <a:rPr lang="tr-TR" sz="1400" dirty="0" smtClean="0">
                <a:latin typeface="Book Antiqua" panose="02040602050305030304" pitchFamily="18" charset="0"/>
              </a:rPr>
              <a:t>(</a:t>
            </a:r>
            <a:r>
              <a:rPr lang="tr-TR" sz="1400" i="1" dirty="0" err="1" smtClean="0">
                <a:latin typeface="Book Antiqua" panose="02040602050305030304" pitchFamily="18" charset="0"/>
              </a:rPr>
              <a:t>anterior</a:t>
            </a:r>
            <a:r>
              <a:rPr lang="tr-TR" sz="1400" dirty="0" smtClean="0">
                <a:latin typeface="Book Antiqua" panose="02040602050305030304" pitchFamily="18" charset="0"/>
              </a:rPr>
              <a:t>), </a:t>
            </a:r>
            <a:r>
              <a:rPr lang="tr-TR" sz="1400" dirty="0" err="1" smtClean="0">
                <a:latin typeface="Book Antiqua" panose="02040602050305030304" pitchFamily="18" charset="0"/>
              </a:rPr>
              <a:t>Taçsı</a:t>
            </a:r>
            <a:r>
              <a:rPr lang="tr-TR" sz="1400" dirty="0" smtClean="0">
                <a:latin typeface="Book Antiqua" panose="02040602050305030304" pitchFamily="18" charset="0"/>
              </a:rPr>
              <a:t> ünsüzlerle ilişkilidir ve </a:t>
            </a:r>
            <a:r>
              <a:rPr lang="tr-TR" sz="1400" dirty="0" err="1" smtClean="0">
                <a:latin typeface="Book Antiqua" panose="02040602050305030304" pitchFamily="18" charset="0"/>
              </a:rPr>
              <a:t>dişsetinin</a:t>
            </a:r>
            <a:r>
              <a:rPr lang="tr-TR" sz="1400" dirty="0" smtClean="0">
                <a:latin typeface="Book Antiqua" panose="02040602050305030304" pitchFamily="18" charset="0"/>
              </a:rPr>
              <a:t> (diş çukurları) ön kısmıdır. Bu nedenle, dudaksıl, </a:t>
            </a:r>
            <a:r>
              <a:rPr lang="tr-TR" sz="1400" dirty="0" err="1" smtClean="0">
                <a:latin typeface="Book Antiqua" panose="02040602050305030304" pitchFamily="18" charset="0"/>
              </a:rPr>
              <a:t>dişsil</a:t>
            </a:r>
            <a:r>
              <a:rPr lang="tr-TR" sz="1400" dirty="0" smtClean="0">
                <a:latin typeface="Book Antiqua" panose="02040602050305030304" pitchFamily="18" charset="0"/>
              </a:rPr>
              <a:t> ve </a:t>
            </a:r>
            <a:r>
              <a:rPr lang="tr-TR" sz="1400" dirty="0" err="1" smtClean="0">
                <a:latin typeface="Book Antiqua" panose="02040602050305030304" pitchFamily="18" charset="0"/>
              </a:rPr>
              <a:t>dişyuvasıl</a:t>
            </a:r>
            <a:r>
              <a:rPr lang="tr-TR" sz="1400" dirty="0" smtClean="0">
                <a:latin typeface="Book Antiqua" panose="02040602050305030304" pitchFamily="18" charset="0"/>
              </a:rPr>
              <a:t> (</a:t>
            </a:r>
            <a:r>
              <a:rPr lang="tr-TR" sz="1400" i="1" dirty="0" err="1" smtClean="0">
                <a:latin typeface="Book Antiqua" panose="02040602050305030304" pitchFamily="18" charset="0"/>
              </a:rPr>
              <a:t>alveolar</a:t>
            </a:r>
            <a:r>
              <a:rPr lang="tr-TR" sz="1400" dirty="0" smtClean="0">
                <a:latin typeface="Book Antiqua" panose="02040602050305030304" pitchFamily="18" charset="0"/>
              </a:rPr>
              <a:t>) ünsüzlerle ilişkilendirilmektedir. </a:t>
            </a:r>
          </a:p>
        </p:txBody>
      </p:sp>
      <p:pic>
        <p:nvPicPr>
          <p:cNvPr id="29" name="Resim 28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8064" y="1916832"/>
            <a:ext cx="3137002" cy="36724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Sağ Ok 1"/>
          <p:cNvSpPr/>
          <p:nvPr/>
        </p:nvSpPr>
        <p:spPr>
          <a:xfrm>
            <a:off x="5364088" y="2924944"/>
            <a:ext cx="504056" cy="2160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Sağ Ok 29"/>
          <p:cNvSpPr/>
          <p:nvPr/>
        </p:nvSpPr>
        <p:spPr>
          <a:xfrm rot="5400000">
            <a:off x="6247645" y="2224325"/>
            <a:ext cx="989518" cy="26770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Sağ Ok 30"/>
          <p:cNvSpPr/>
          <p:nvPr/>
        </p:nvSpPr>
        <p:spPr>
          <a:xfrm>
            <a:off x="5508104" y="4235767"/>
            <a:ext cx="504056" cy="2160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Metin kutusu 2"/>
          <p:cNvSpPr txBox="1"/>
          <p:nvPr/>
        </p:nvSpPr>
        <p:spPr>
          <a:xfrm>
            <a:off x="4355773" y="2863679"/>
            <a:ext cx="100754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600" b="1" dirty="0" smtClean="0">
                <a:latin typeface="Book Antiqua" panose="02040602050305030304" pitchFamily="18" charset="0"/>
              </a:rPr>
              <a:t>[konum]</a:t>
            </a:r>
            <a:endParaRPr lang="en-US" sz="1600" dirty="0"/>
          </a:p>
        </p:txBody>
      </p:sp>
      <p:sp>
        <p:nvSpPr>
          <p:cNvPr id="32" name="Metin kutusu 31"/>
          <p:cNvSpPr txBox="1"/>
          <p:nvPr/>
        </p:nvSpPr>
        <p:spPr>
          <a:xfrm>
            <a:off x="6372770" y="1484784"/>
            <a:ext cx="100754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600" b="1" dirty="0" smtClean="0">
                <a:latin typeface="Book Antiqua" panose="02040602050305030304" pitchFamily="18" charset="0"/>
              </a:rPr>
              <a:t>[</a:t>
            </a:r>
            <a:r>
              <a:rPr lang="tr-TR" sz="1600" b="1" dirty="0" err="1" smtClean="0">
                <a:latin typeface="Book Antiqua" panose="02040602050305030304" pitchFamily="18" charset="0"/>
              </a:rPr>
              <a:t>taçsı</a:t>
            </a:r>
            <a:r>
              <a:rPr lang="tr-TR" sz="1600" b="1" dirty="0" smtClean="0">
                <a:latin typeface="Book Antiqua" panose="02040602050305030304" pitchFamily="18" charset="0"/>
              </a:rPr>
              <a:t>]</a:t>
            </a:r>
            <a:endParaRPr lang="en-US" sz="1600" dirty="0"/>
          </a:p>
        </p:txBody>
      </p:sp>
      <p:sp>
        <p:nvSpPr>
          <p:cNvPr id="33" name="Metin kutusu 32"/>
          <p:cNvSpPr txBox="1"/>
          <p:nvPr/>
        </p:nvSpPr>
        <p:spPr>
          <a:xfrm>
            <a:off x="4932040" y="4179011"/>
            <a:ext cx="62761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600" b="1" dirty="0" smtClean="0">
                <a:latin typeface="Book Antiqua" panose="02040602050305030304" pitchFamily="18" charset="0"/>
              </a:rPr>
              <a:t>[ön]</a:t>
            </a:r>
            <a:endParaRPr lang="en-US" sz="1600" dirty="0"/>
          </a:p>
        </p:txBody>
      </p:sp>
      <p:sp>
        <p:nvSpPr>
          <p:cNvPr id="34" name="Oval 33"/>
          <p:cNvSpPr/>
          <p:nvPr/>
        </p:nvSpPr>
        <p:spPr>
          <a:xfrm>
            <a:off x="6012160" y="3202233"/>
            <a:ext cx="216024" cy="226767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200" b="1" dirty="0">
                <a:latin typeface="Book Antiqua" panose="02040602050305030304" pitchFamily="18" charset="0"/>
              </a:rPr>
              <a:t>a</a:t>
            </a:r>
            <a:endParaRPr lang="en-US" sz="2400" b="1" dirty="0">
              <a:latin typeface="Book Antiqua" panose="02040602050305030304" pitchFamily="18" charset="0"/>
            </a:endParaRPr>
          </a:p>
        </p:txBody>
      </p:sp>
      <p:sp>
        <p:nvSpPr>
          <p:cNvPr id="35" name="Oval 34"/>
          <p:cNvSpPr/>
          <p:nvPr/>
        </p:nvSpPr>
        <p:spPr>
          <a:xfrm>
            <a:off x="6300192" y="2914201"/>
            <a:ext cx="216024" cy="226767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200" b="1" dirty="0">
                <a:latin typeface="Book Antiqua" panose="02040602050305030304" pitchFamily="18" charset="0"/>
              </a:rPr>
              <a:t>b</a:t>
            </a:r>
            <a:endParaRPr lang="en-US" sz="2400" b="1" dirty="0">
              <a:latin typeface="Book Antiqua" panose="02040602050305030304" pitchFamily="18" charset="0"/>
            </a:endParaRPr>
          </a:p>
        </p:txBody>
      </p:sp>
      <p:sp>
        <p:nvSpPr>
          <p:cNvPr id="36" name="Oval 35"/>
          <p:cNvSpPr/>
          <p:nvPr/>
        </p:nvSpPr>
        <p:spPr>
          <a:xfrm>
            <a:off x="6804248" y="2819750"/>
            <a:ext cx="216024" cy="226767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200" b="1" dirty="0" smtClean="0">
                <a:latin typeface="Book Antiqua" panose="02040602050305030304" pitchFamily="18" charset="0"/>
              </a:rPr>
              <a:t>c</a:t>
            </a:r>
            <a:endParaRPr lang="en-US" sz="2400" b="1" dirty="0">
              <a:latin typeface="Book Antiqua" panose="02040602050305030304" pitchFamily="18" charset="0"/>
            </a:endParaRPr>
          </a:p>
        </p:txBody>
      </p:sp>
      <p:sp>
        <p:nvSpPr>
          <p:cNvPr id="37" name="Oval 36"/>
          <p:cNvSpPr/>
          <p:nvPr/>
        </p:nvSpPr>
        <p:spPr>
          <a:xfrm>
            <a:off x="7236296" y="2852936"/>
            <a:ext cx="216024" cy="226767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200" b="1" dirty="0" smtClean="0">
                <a:latin typeface="Book Antiqua" panose="02040602050305030304" pitchFamily="18" charset="0"/>
              </a:rPr>
              <a:t>d</a:t>
            </a:r>
            <a:endParaRPr lang="en-US" sz="2400" b="1" dirty="0">
              <a:latin typeface="Book Antiqua" panose="02040602050305030304" pitchFamily="18" charset="0"/>
            </a:endParaRPr>
          </a:p>
        </p:txBody>
      </p:sp>
      <p:sp>
        <p:nvSpPr>
          <p:cNvPr id="43" name="Metin kutusu 42"/>
          <p:cNvSpPr txBox="1"/>
          <p:nvPr/>
        </p:nvSpPr>
        <p:spPr>
          <a:xfrm>
            <a:off x="6084168" y="3986480"/>
            <a:ext cx="1440160" cy="707886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tr-TR" sz="1000" dirty="0" smtClean="0">
                <a:solidFill>
                  <a:schemeClr val="bg1"/>
                </a:solidFill>
                <a:latin typeface="Book Antiqua" panose="02040602050305030304" pitchFamily="18" charset="0"/>
              </a:rPr>
              <a:t>(a) /p/ [–ön, –</a:t>
            </a:r>
            <a:r>
              <a:rPr lang="tr-TR" sz="1000" dirty="0" err="1" smtClean="0">
                <a:solidFill>
                  <a:schemeClr val="bg1"/>
                </a:solidFill>
                <a:latin typeface="Book Antiqua" panose="02040602050305030304" pitchFamily="18" charset="0"/>
              </a:rPr>
              <a:t>taçsı</a:t>
            </a:r>
            <a:r>
              <a:rPr lang="tr-TR" sz="1000" dirty="0" smtClean="0">
                <a:solidFill>
                  <a:schemeClr val="bg1"/>
                </a:solidFill>
                <a:latin typeface="Book Antiqua" panose="02040602050305030304" pitchFamily="18" charset="0"/>
              </a:rPr>
              <a:t>]</a:t>
            </a:r>
            <a:endParaRPr lang="tr-TR" sz="1000" dirty="0">
              <a:solidFill>
                <a:schemeClr val="bg1"/>
              </a:solidFill>
              <a:latin typeface="Book Antiqua" panose="02040602050305030304" pitchFamily="18" charset="0"/>
            </a:endParaRPr>
          </a:p>
          <a:p>
            <a:pPr algn="ctr"/>
            <a:r>
              <a:rPr lang="tr-TR" sz="1000" dirty="0" smtClean="0">
                <a:solidFill>
                  <a:schemeClr val="bg1"/>
                </a:solidFill>
                <a:latin typeface="Book Antiqua" panose="02040602050305030304" pitchFamily="18" charset="0"/>
              </a:rPr>
              <a:t>(b) /t/  [+ön</a:t>
            </a:r>
            <a:r>
              <a:rPr lang="tr-TR" sz="1000" dirty="0">
                <a:solidFill>
                  <a:schemeClr val="bg1"/>
                </a:solidFill>
                <a:latin typeface="Book Antiqua" panose="02040602050305030304" pitchFamily="18" charset="0"/>
              </a:rPr>
              <a:t>, </a:t>
            </a:r>
            <a:r>
              <a:rPr lang="tr-TR" sz="1000" dirty="0" smtClean="0">
                <a:solidFill>
                  <a:schemeClr val="bg1"/>
                </a:solidFill>
                <a:latin typeface="Book Antiqua" panose="02040602050305030304" pitchFamily="18" charset="0"/>
              </a:rPr>
              <a:t>+</a:t>
            </a:r>
            <a:r>
              <a:rPr lang="tr-TR" sz="1000" dirty="0" err="1" smtClean="0">
                <a:solidFill>
                  <a:schemeClr val="bg1"/>
                </a:solidFill>
                <a:latin typeface="Book Antiqua" panose="02040602050305030304" pitchFamily="18" charset="0"/>
              </a:rPr>
              <a:t>taçsı</a:t>
            </a:r>
            <a:r>
              <a:rPr lang="tr-TR" sz="1000" dirty="0" smtClean="0">
                <a:solidFill>
                  <a:schemeClr val="bg1"/>
                </a:solidFill>
                <a:latin typeface="Book Antiqua" panose="02040602050305030304" pitchFamily="18" charset="0"/>
              </a:rPr>
              <a:t>]</a:t>
            </a:r>
          </a:p>
          <a:p>
            <a:pPr algn="ctr"/>
            <a:r>
              <a:rPr lang="tr-TR" sz="1000" dirty="0" smtClean="0">
                <a:solidFill>
                  <a:schemeClr val="bg1"/>
                </a:solidFill>
                <a:latin typeface="Book Antiqua" panose="02040602050305030304" pitchFamily="18" charset="0"/>
              </a:rPr>
              <a:t>(c) /c/  [–</a:t>
            </a:r>
            <a:r>
              <a:rPr lang="tr-TR" sz="1000" dirty="0">
                <a:solidFill>
                  <a:schemeClr val="bg1"/>
                </a:solidFill>
                <a:latin typeface="Book Antiqua" panose="02040602050305030304" pitchFamily="18" charset="0"/>
              </a:rPr>
              <a:t>ön, </a:t>
            </a:r>
            <a:r>
              <a:rPr lang="tr-TR" sz="1000" dirty="0" smtClean="0">
                <a:solidFill>
                  <a:schemeClr val="bg1"/>
                </a:solidFill>
                <a:latin typeface="Book Antiqua" panose="02040602050305030304" pitchFamily="18" charset="0"/>
              </a:rPr>
              <a:t>+</a:t>
            </a:r>
            <a:r>
              <a:rPr lang="tr-TR" sz="1000" dirty="0" err="1" smtClean="0">
                <a:solidFill>
                  <a:schemeClr val="bg1"/>
                </a:solidFill>
                <a:latin typeface="Book Antiqua" panose="02040602050305030304" pitchFamily="18" charset="0"/>
              </a:rPr>
              <a:t>taçsı</a:t>
            </a:r>
            <a:r>
              <a:rPr lang="tr-TR" sz="1000" dirty="0" smtClean="0">
                <a:solidFill>
                  <a:schemeClr val="bg1"/>
                </a:solidFill>
                <a:latin typeface="Book Antiqua" panose="02040602050305030304" pitchFamily="18" charset="0"/>
              </a:rPr>
              <a:t>]</a:t>
            </a:r>
          </a:p>
          <a:p>
            <a:pPr algn="ctr"/>
            <a:r>
              <a:rPr lang="tr-TR" sz="1000" dirty="0" smtClean="0">
                <a:solidFill>
                  <a:schemeClr val="bg1"/>
                </a:solidFill>
                <a:latin typeface="Book Antiqua" panose="02040602050305030304" pitchFamily="18" charset="0"/>
              </a:rPr>
              <a:t>(d) /k/ </a:t>
            </a:r>
            <a:r>
              <a:rPr lang="tr-TR" sz="1000" dirty="0">
                <a:solidFill>
                  <a:schemeClr val="bg1"/>
                </a:solidFill>
                <a:latin typeface="Book Antiqua" panose="02040602050305030304" pitchFamily="18" charset="0"/>
              </a:rPr>
              <a:t>[–ön, –</a:t>
            </a:r>
            <a:r>
              <a:rPr lang="tr-TR" sz="1000" dirty="0" err="1" smtClean="0">
                <a:solidFill>
                  <a:schemeClr val="bg1"/>
                </a:solidFill>
                <a:latin typeface="Book Antiqua" panose="02040602050305030304" pitchFamily="18" charset="0"/>
              </a:rPr>
              <a:t>taçsı</a:t>
            </a:r>
            <a:r>
              <a:rPr lang="tr-TR" sz="1000" dirty="0" smtClean="0">
                <a:solidFill>
                  <a:schemeClr val="bg1"/>
                </a:solidFill>
                <a:latin typeface="Book Antiqua" panose="02040602050305030304" pitchFamily="18" charset="0"/>
              </a:rPr>
              <a:t>]</a:t>
            </a:r>
            <a:endParaRPr lang="tr-TR" sz="1000" dirty="0">
              <a:solidFill>
                <a:schemeClr val="bg1"/>
              </a:solidFill>
              <a:latin typeface="Book Antiqua" panose="02040602050305030304" pitchFamily="18" charset="0"/>
            </a:endParaRPr>
          </a:p>
        </p:txBody>
      </p:sp>
      <p:sp>
        <p:nvSpPr>
          <p:cNvPr id="17" name="TextBox 4"/>
          <p:cNvSpPr txBox="1"/>
          <p:nvPr/>
        </p:nvSpPr>
        <p:spPr>
          <a:xfrm>
            <a:off x="323528" y="6357958"/>
            <a:ext cx="878497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600" dirty="0"/>
              <a:t> </a:t>
            </a:r>
            <a:r>
              <a:rPr lang="tr-TR" sz="1600" dirty="0" smtClean="0"/>
              <a:t>    Dr. İpek Pınar Uzun		 		  Türkçe Ses Dizgesinin İşleyişi - II</a:t>
            </a:r>
            <a:endParaRPr lang="tr-TR" sz="1600" dirty="0"/>
          </a:p>
        </p:txBody>
      </p:sp>
    </p:spTree>
    <p:extLst>
      <p:ext uri="{BB962C8B-B14F-4D97-AF65-F5344CB8AC3E}">
        <p14:creationId xmlns:p14="http://schemas.microsoft.com/office/powerpoint/2010/main" val="929430309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/>
          <p:cNvSpPr txBox="1"/>
          <p:nvPr/>
        </p:nvSpPr>
        <p:spPr>
          <a:xfrm>
            <a:off x="500034" y="571480"/>
            <a:ext cx="80010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800" b="1" dirty="0">
                <a:latin typeface="+mj-lt"/>
              </a:rPr>
              <a:t>Üretici Sesbilim: </a:t>
            </a:r>
            <a:r>
              <a:rPr lang="tr-TR" sz="2800" dirty="0">
                <a:latin typeface="+mj-lt"/>
              </a:rPr>
              <a:t>Ayırıcı Özellikler</a:t>
            </a:r>
          </a:p>
        </p:txBody>
      </p:sp>
      <p:sp>
        <p:nvSpPr>
          <p:cNvPr id="7" name="Metin kutusu 6"/>
          <p:cNvSpPr txBox="1"/>
          <p:nvPr/>
        </p:nvSpPr>
        <p:spPr>
          <a:xfrm>
            <a:off x="484047" y="1369495"/>
            <a:ext cx="8192409" cy="4493538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just"/>
            <a:r>
              <a:rPr lang="tr-TR" sz="1400" b="1" dirty="0">
                <a:latin typeface="Book Antiqua" panose="02040602050305030304" pitchFamily="18" charset="0"/>
              </a:rPr>
              <a:t>C</a:t>
            </a:r>
            <a:r>
              <a:rPr lang="tr-TR" sz="1400" b="1" dirty="0" smtClean="0">
                <a:latin typeface="Book Antiqua" panose="02040602050305030304" pitchFamily="18" charset="0"/>
              </a:rPr>
              <a:t>) Ek Özellikler (</a:t>
            </a:r>
            <a:r>
              <a:rPr lang="tr-TR" sz="1400" b="1" i="1" dirty="0" err="1" smtClean="0">
                <a:latin typeface="Book Antiqua" panose="02040602050305030304" pitchFamily="18" charset="0"/>
              </a:rPr>
              <a:t>Additional</a:t>
            </a:r>
            <a:r>
              <a:rPr lang="tr-TR" sz="1400" b="1" i="1" dirty="0" smtClean="0">
                <a:latin typeface="Book Antiqua" panose="02040602050305030304" pitchFamily="18" charset="0"/>
              </a:rPr>
              <a:t> </a:t>
            </a:r>
            <a:r>
              <a:rPr lang="tr-TR" sz="1400" b="1" i="1" dirty="0" err="1" smtClean="0">
                <a:latin typeface="Book Antiqua" panose="02040602050305030304" pitchFamily="18" charset="0"/>
              </a:rPr>
              <a:t>Features</a:t>
            </a:r>
            <a:r>
              <a:rPr lang="tr-TR" sz="1400" b="1" dirty="0" smtClean="0">
                <a:latin typeface="Book Antiqua" panose="02040602050305030304" pitchFamily="18" charset="0"/>
              </a:rPr>
              <a:t>)</a:t>
            </a:r>
          </a:p>
          <a:p>
            <a:pPr lvl="1" algn="just"/>
            <a:endParaRPr lang="tr-TR" sz="1400" dirty="0" smtClean="0">
              <a:latin typeface="Book Antiqua" panose="02040602050305030304" pitchFamily="18" charset="0"/>
            </a:endParaRPr>
          </a:p>
          <a:p>
            <a:pPr marL="171450" indent="-171450" algn="just">
              <a:buFontTx/>
              <a:buChar char="-"/>
            </a:pPr>
            <a:r>
              <a:rPr lang="tr-TR" sz="1400" dirty="0" smtClean="0">
                <a:latin typeface="Book Antiqua" panose="02040602050305030304" pitchFamily="18" charset="0"/>
              </a:rPr>
              <a:t>Patlayıcı ve </a:t>
            </a:r>
            <a:r>
              <a:rPr lang="tr-TR" sz="1400" dirty="0" err="1" smtClean="0">
                <a:latin typeface="Book Antiqua" panose="02040602050305030304" pitchFamily="18" charset="0"/>
              </a:rPr>
              <a:t>genizsil</a:t>
            </a:r>
            <a:r>
              <a:rPr lang="tr-TR" sz="1400" dirty="0" smtClean="0">
                <a:latin typeface="Book Antiqua" panose="02040602050305030304" pitchFamily="18" charset="0"/>
              </a:rPr>
              <a:t> ünsüzler</a:t>
            </a:r>
          </a:p>
          <a:p>
            <a:pPr marL="171450" indent="-171450" algn="just">
              <a:buFontTx/>
              <a:buChar char="-"/>
            </a:pPr>
            <a:endParaRPr lang="tr-TR" sz="1400" dirty="0" smtClean="0">
              <a:latin typeface="Book Antiqua" panose="02040602050305030304" pitchFamily="18" charset="0"/>
            </a:endParaRPr>
          </a:p>
          <a:p>
            <a:pPr marL="171450" indent="-171450" algn="just">
              <a:buFontTx/>
              <a:buChar char="-"/>
            </a:pPr>
            <a:endParaRPr lang="tr-TR" sz="1400" dirty="0" smtClean="0">
              <a:latin typeface="Book Antiqua" panose="02040602050305030304" pitchFamily="18" charset="0"/>
            </a:endParaRPr>
          </a:p>
          <a:p>
            <a:pPr marL="171450" indent="-171450" algn="just">
              <a:buFontTx/>
              <a:buChar char="-"/>
            </a:pPr>
            <a:r>
              <a:rPr lang="tr-TR" sz="1400" b="1" dirty="0" smtClean="0">
                <a:latin typeface="Book Antiqua" panose="02040602050305030304" pitchFamily="18" charset="0"/>
              </a:rPr>
              <a:t>[± sürekli] ünsüzler </a:t>
            </a:r>
            <a:r>
              <a:rPr lang="tr-TR" sz="1400" dirty="0" smtClean="0">
                <a:latin typeface="Book Antiqua" panose="02040602050305030304" pitchFamily="18" charset="0"/>
              </a:rPr>
              <a:t>(</a:t>
            </a:r>
            <a:r>
              <a:rPr lang="tr-TR" sz="1400" i="1" dirty="0" err="1" smtClean="0">
                <a:latin typeface="Book Antiqua" panose="02040602050305030304" pitchFamily="18" charset="0"/>
              </a:rPr>
              <a:t>continuant</a:t>
            </a:r>
            <a:r>
              <a:rPr lang="tr-TR" sz="1400" dirty="0" smtClean="0">
                <a:latin typeface="Book Antiqua" panose="02040602050305030304" pitchFamily="18" charset="0"/>
              </a:rPr>
              <a:t>), patlamalı ya da patlamalı olmayan ünsüzler arasındaki farklılığı gösterir. </a:t>
            </a:r>
          </a:p>
          <a:p>
            <a:pPr marL="171450" indent="-171450" algn="just">
              <a:buFontTx/>
              <a:buChar char="-"/>
            </a:pPr>
            <a:r>
              <a:rPr lang="tr-TR" sz="1400" b="1" dirty="0" smtClean="0">
                <a:latin typeface="Book Antiqua" panose="02040602050305030304" pitchFamily="18" charset="0"/>
              </a:rPr>
              <a:t>[± sızmalı</a:t>
            </a:r>
            <a:r>
              <a:rPr lang="tr-TR" sz="1400" b="1" dirty="0">
                <a:latin typeface="Book Antiqua" panose="02040602050305030304" pitchFamily="18" charset="0"/>
              </a:rPr>
              <a:t>]</a:t>
            </a:r>
            <a:r>
              <a:rPr lang="tr-TR" sz="1400" b="1" dirty="0" smtClean="0">
                <a:latin typeface="Book Antiqua" panose="02040602050305030304" pitchFamily="18" charset="0"/>
              </a:rPr>
              <a:t> ünsüzler </a:t>
            </a:r>
            <a:r>
              <a:rPr lang="tr-TR" sz="1400" dirty="0" smtClean="0">
                <a:latin typeface="Book Antiqua" panose="02040602050305030304" pitchFamily="18" charset="0"/>
              </a:rPr>
              <a:t>(</a:t>
            </a:r>
            <a:r>
              <a:rPr lang="tr-TR" sz="1400" i="1" dirty="0" err="1" smtClean="0">
                <a:latin typeface="Book Antiqua" panose="02040602050305030304" pitchFamily="18" charset="0"/>
              </a:rPr>
              <a:t>strident</a:t>
            </a:r>
            <a:r>
              <a:rPr lang="tr-TR" sz="1400" dirty="0" smtClean="0">
                <a:latin typeface="Book Antiqua" panose="02040602050305030304" pitchFamily="18" charset="0"/>
              </a:rPr>
              <a:t>), gürültülü ve daha az gürültülü sızmalı/sürtünücü ünsüzler arasındaki farklılığı gösterir.</a:t>
            </a:r>
          </a:p>
          <a:p>
            <a:pPr marL="171450" indent="-171450" algn="just">
              <a:buFontTx/>
              <a:buChar char="-"/>
            </a:pPr>
            <a:endParaRPr lang="tr-TR" sz="1400" dirty="0" smtClean="0">
              <a:latin typeface="Book Antiqua" panose="02040602050305030304" pitchFamily="18" charset="0"/>
            </a:endParaRPr>
          </a:p>
          <a:p>
            <a:pPr marL="171450" indent="-171450" algn="just">
              <a:buFontTx/>
              <a:buChar char="-"/>
            </a:pPr>
            <a:endParaRPr lang="tr-TR" sz="1400" dirty="0" smtClean="0">
              <a:latin typeface="Book Antiqua" panose="02040602050305030304" pitchFamily="18" charset="0"/>
            </a:endParaRPr>
          </a:p>
          <a:p>
            <a:pPr marL="171450" indent="-171450" algn="just">
              <a:buFontTx/>
              <a:buChar char="-"/>
            </a:pPr>
            <a:endParaRPr lang="tr-TR" sz="1400" dirty="0" smtClean="0">
              <a:latin typeface="Book Antiqua" panose="02040602050305030304" pitchFamily="18" charset="0"/>
            </a:endParaRPr>
          </a:p>
          <a:p>
            <a:pPr marL="171450" indent="-171450" algn="just">
              <a:buFontTx/>
              <a:buChar char="-"/>
            </a:pPr>
            <a:endParaRPr lang="tr-TR" sz="1400" dirty="0" smtClean="0">
              <a:latin typeface="Book Antiqua" panose="02040602050305030304" pitchFamily="18" charset="0"/>
            </a:endParaRPr>
          </a:p>
          <a:p>
            <a:pPr marL="171450" indent="-171450" algn="just">
              <a:buFontTx/>
              <a:buChar char="-"/>
            </a:pPr>
            <a:r>
              <a:rPr lang="tr-TR" sz="1400" dirty="0" err="1" smtClean="0">
                <a:latin typeface="Book Antiqua" panose="02040602050305030304" pitchFamily="18" charset="0"/>
              </a:rPr>
              <a:t>Jacobson</a:t>
            </a:r>
            <a:r>
              <a:rPr lang="tr-TR" sz="1400" dirty="0" smtClean="0">
                <a:latin typeface="Book Antiqua" panose="02040602050305030304" pitchFamily="18" charset="0"/>
              </a:rPr>
              <a:t> tarafından sunulan bu iki özelliğe, Chomsky ve Halle (1968), </a:t>
            </a:r>
            <a:r>
              <a:rPr lang="tr-TR" sz="1400" b="1" dirty="0">
                <a:latin typeface="Book Antiqua" panose="02040602050305030304" pitchFamily="18" charset="0"/>
              </a:rPr>
              <a:t>[± </a:t>
            </a:r>
            <a:r>
              <a:rPr lang="tr-TR" sz="1400" b="1" dirty="0" smtClean="0">
                <a:latin typeface="Book Antiqua" panose="02040602050305030304" pitchFamily="18" charset="0"/>
              </a:rPr>
              <a:t>gecikmeli] </a:t>
            </a:r>
            <a:r>
              <a:rPr lang="tr-TR" sz="1400" b="1" dirty="0">
                <a:latin typeface="Book Antiqua" panose="02040602050305030304" pitchFamily="18" charset="0"/>
              </a:rPr>
              <a:t>ünsüzler </a:t>
            </a:r>
            <a:r>
              <a:rPr lang="tr-TR" sz="1400" dirty="0" smtClean="0">
                <a:latin typeface="Book Antiqua" panose="02040602050305030304" pitchFamily="18" charset="0"/>
              </a:rPr>
              <a:t>(</a:t>
            </a:r>
            <a:r>
              <a:rPr lang="tr-TR" sz="1400" i="1" dirty="0" err="1" smtClean="0">
                <a:latin typeface="Book Antiqua" panose="02040602050305030304" pitchFamily="18" charset="0"/>
              </a:rPr>
              <a:t>delayed</a:t>
            </a:r>
            <a:r>
              <a:rPr lang="tr-TR" sz="1400" i="1" dirty="0" smtClean="0">
                <a:latin typeface="Book Antiqua" panose="02040602050305030304" pitchFamily="18" charset="0"/>
              </a:rPr>
              <a:t> </a:t>
            </a:r>
            <a:r>
              <a:rPr lang="tr-TR" sz="1400" i="1" dirty="0" err="1" smtClean="0">
                <a:latin typeface="Book Antiqua" panose="02040602050305030304" pitchFamily="18" charset="0"/>
              </a:rPr>
              <a:t>released</a:t>
            </a:r>
            <a:r>
              <a:rPr lang="tr-TR" sz="1400" dirty="0" smtClean="0">
                <a:latin typeface="Book Antiqua" panose="02040602050305030304" pitchFamily="18" charset="0"/>
              </a:rPr>
              <a:t>) özelliğini de eklemiştir. Bu özellik, düz patlamalılarla, </a:t>
            </a:r>
            <a:r>
              <a:rPr lang="tr-TR" sz="1400" dirty="0" err="1" smtClean="0">
                <a:latin typeface="Book Antiqua" panose="02040602050305030304" pitchFamily="18" charset="0"/>
              </a:rPr>
              <a:t>afrike</a:t>
            </a:r>
            <a:r>
              <a:rPr lang="tr-TR" sz="1400" dirty="0" smtClean="0">
                <a:latin typeface="Book Antiqua" panose="02040602050305030304" pitchFamily="18" charset="0"/>
              </a:rPr>
              <a:t> ünsüzler arasındaki farklılığı gösterir.</a:t>
            </a:r>
          </a:p>
          <a:p>
            <a:pPr algn="just"/>
            <a:endParaRPr lang="tr-TR" sz="1400" dirty="0">
              <a:latin typeface="Book Antiqua" panose="02040602050305030304" pitchFamily="18" charset="0"/>
            </a:endParaRPr>
          </a:p>
          <a:p>
            <a:pPr algn="just"/>
            <a:r>
              <a:rPr lang="tr-TR" sz="1400" dirty="0" smtClean="0">
                <a:latin typeface="Book Antiqua" panose="02040602050305030304" pitchFamily="18" charset="0"/>
              </a:rPr>
              <a:t>	</a:t>
            </a:r>
            <a:r>
              <a:rPr lang="tr-TR" sz="2400" b="1" dirty="0" smtClean="0">
                <a:solidFill>
                  <a:srgbClr val="FF0000"/>
                </a:solidFill>
                <a:latin typeface="Book Antiqua" panose="02040602050305030304" pitchFamily="18" charset="0"/>
              </a:rPr>
              <a:t>t</a:t>
            </a:r>
            <a:r>
              <a:rPr lang="tr-TR" dirty="0" smtClean="0">
                <a:solidFill>
                  <a:srgbClr val="FF0000"/>
                </a:solidFill>
                <a:latin typeface="Book Antiqua" panose="02040602050305030304" pitchFamily="18" charset="0"/>
              </a:rPr>
              <a:t>   [–gecikmeli]</a:t>
            </a:r>
          </a:p>
          <a:p>
            <a:pPr algn="just"/>
            <a:r>
              <a:rPr lang="tr-TR" dirty="0">
                <a:solidFill>
                  <a:srgbClr val="FF0000"/>
                </a:solidFill>
                <a:latin typeface="Book Antiqua" panose="02040602050305030304" pitchFamily="18" charset="0"/>
              </a:rPr>
              <a:t>	</a:t>
            </a:r>
            <a:r>
              <a:rPr lang="tr-TR" sz="2400" b="1" dirty="0" err="1" smtClean="0">
                <a:solidFill>
                  <a:srgbClr val="FF0000"/>
                </a:solidFill>
                <a:latin typeface="Book Antiqua" panose="02040602050305030304" pitchFamily="18" charset="0"/>
              </a:rPr>
              <a:t>ts</a:t>
            </a:r>
            <a:r>
              <a:rPr lang="tr-TR" dirty="0" smtClean="0">
                <a:solidFill>
                  <a:srgbClr val="FF0000"/>
                </a:solidFill>
                <a:latin typeface="Book Antiqua" panose="02040602050305030304" pitchFamily="18" charset="0"/>
              </a:rPr>
              <a:t> [+gecikmeli]</a:t>
            </a:r>
          </a:p>
        </p:txBody>
      </p:sp>
      <p:sp>
        <p:nvSpPr>
          <p:cNvPr id="4" name="Sağ Ayraç 3"/>
          <p:cNvSpPr/>
          <p:nvPr/>
        </p:nvSpPr>
        <p:spPr>
          <a:xfrm rot="5400000">
            <a:off x="1547664" y="2996952"/>
            <a:ext cx="432048" cy="1584176"/>
          </a:xfrm>
          <a:prstGeom prst="rightBrac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sz="2800"/>
          </a:p>
        </p:txBody>
      </p:sp>
      <p:sp>
        <p:nvSpPr>
          <p:cNvPr id="8" name="TextBox 4"/>
          <p:cNvSpPr txBox="1"/>
          <p:nvPr/>
        </p:nvSpPr>
        <p:spPr>
          <a:xfrm>
            <a:off x="323528" y="6357958"/>
            <a:ext cx="878497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600" dirty="0"/>
              <a:t> </a:t>
            </a:r>
            <a:r>
              <a:rPr lang="tr-TR" sz="1600" dirty="0" smtClean="0"/>
              <a:t>    Dr. İpek Pınar Uzun		 		  Türkçe Ses Dizgesinin İşleyişi - II</a:t>
            </a:r>
            <a:endParaRPr lang="tr-TR" sz="1600" dirty="0"/>
          </a:p>
        </p:txBody>
      </p:sp>
    </p:spTree>
    <p:extLst>
      <p:ext uri="{BB962C8B-B14F-4D97-AF65-F5344CB8AC3E}">
        <p14:creationId xmlns:p14="http://schemas.microsoft.com/office/powerpoint/2010/main" val="699806744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gin">
  <a:themeElements>
    <a:clrScheme name="Origin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Origin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rigin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7880</TotalTime>
  <Words>875</Words>
  <Application>Microsoft Office PowerPoint</Application>
  <PresentationFormat>Ekran Gösterisi (4:3)</PresentationFormat>
  <Paragraphs>104</Paragraphs>
  <Slides>6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13" baseType="lpstr">
      <vt:lpstr>Book Antiqua</vt:lpstr>
      <vt:lpstr>Bookman Old Style</vt:lpstr>
      <vt:lpstr>Calibri</vt:lpstr>
      <vt:lpstr>Gill Sans MT</vt:lpstr>
      <vt:lpstr>Wingdings</vt:lpstr>
      <vt:lpstr>Wingdings 3</vt:lpstr>
      <vt:lpstr>Origin</vt:lpstr>
      <vt:lpstr> Türkçe Ses Dizgesinin İşleyişi - II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DBB411 Bilimsel Araştırma ve Yazma Teknikleri</dc:title>
  <dc:creator>user</dc:creator>
  <cp:lastModifiedBy>Hakem</cp:lastModifiedBy>
  <cp:revision>529</cp:revision>
  <dcterms:created xsi:type="dcterms:W3CDTF">2015-09-22T13:45:05Z</dcterms:created>
  <dcterms:modified xsi:type="dcterms:W3CDTF">2019-10-14T10:28:39Z</dcterms:modified>
</cp:coreProperties>
</file>