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9" r:id="rId3"/>
    <p:sldId id="422" r:id="rId4"/>
    <p:sldId id="424" r:id="rId5"/>
    <p:sldId id="423" r:id="rId6"/>
    <p:sldId id="425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2" autoAdjust="0"/>
    <p:restoredTop sz="96800" autoAdjust="0"/>
  </p:normalViewPr>
  <p:slideViewPr>
    <p:cSldViewPr>
      <p:cViewPr varScale="1">
        <p:scale>
          <a:sx n="85" d="100"/>
          <a:sy n="85" d="100"/>
        </p:scale>
        <p:origin x="11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. </a:t>
            </a:r>
            <a:r>
              <a:rPr kumimoji="0" lang="tr-TR" sz="1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Öğr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.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Üyesi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İpek 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İngilizce Ses Örüntüleri: </a:t>
            </a:r>
            <a:r>
              <a:rPr lang="tr-TR" sz="2800" dirty="0" smtClean="0">
                <a:latin typeface="+mj-lt"/>
              </a:rPr>
              <a:t>Üretici Sesbilim</a:t>
            </a:r>
            <a:endParaRPr lang="tr-TR" sz="2800" dirty="0"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30787"/>
            <a:ext cx="3025092" cy="201622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96" y="1311754"/>
            <a:ext cx="1838588" cy="2621302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3635896" y="1268760"/>
            <a:ext cx="5040560" cy="486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err="1" smtClean="0">
                <a:latin typeface="Book Antiqua" panose="02040602050305030304" pitchFamily="18" charset="0"/>
              </a:rPr>
              <a:t>Noam</a:t>
            </a:r>
            <a:r>
              <a:rPr lang="tr-TR" sz="1600" b="1" u="sng" dirty="0" smtClean="0">
                <a:latin typeface="Book Antiqua" panose="02040602050305030304" pitchFamily="18" charset="0"/>
              </a:rPr>
              <a:t> Chomsky ve Morris Halle (1968)</a:t>
            </a:r>
          </a:p>
          <a:p>
            <a:pPr algn="ctr"/>
            <a:endParaRPr lang="tr-TR" sz="14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İngilizcenin Ses Örüntüleri (</a:t>
            </a:r>
            <a:r>
              <a:rPr lang="tr-TR" sz="1400" i="1" dirty="0" smtClean="0">
                <a:latin typeface="Book Antiqua" panose="02040602050305030304" pitchFamily="18" charset="0"/>
              </a:rPr>
              <a:t>Sound </a:t>
            </a:r>
            <a:r>
              <a:rPr lang="tr-TR" sz="1400" i="1" dirty="0" err="1" smtClean="0">
                <a:latin typeface="Book Antiqua" panose="02040602050305030304" pitchFamily="18" charset="0"/>
              </a:rPr>
              <a:t>Patterns</a:t>
            </a:r>
            <a:r>
              <a:rPr lang="tr-TR" sz="1400" i="1" dirty="0" smtClean="0">
                <a:latin typeface="Book Antiqua" panose="02040602050305030304" pitchFamily="18" charset="0"/>
              </a:rPr>
              <a:t> of English</a:t>
            </a:r>
            <a:r>
              <a:rPr lang="tr-TR" sz="1400" dirty="0" smtClean="0">
                <a:latin typeface="Book Antiqua" panose="02040602050305030304" pitchFamily="18" charset="0"/>
              </a:rPr>
              <a:t>), SPE </a:t>
            </a:r>
            <a:r>
              <a:rPr lang="tr-TR" sz="1400" dirty="0" err="1" smtClean="0">
                <a:latin typeface="Book Antiqua" panose="02040602050305030304" pitchFamily="18" charset="0"/>
              </a:rPr>
              <a:t>Phonology</a:t>
            </a:r>
            <a:r>
              <a:rPr lang="tr-TR" sz="1400" dirty="0" smtClean="0">
                <a:latin typeface="Book Antiqua" panose="02040602050305030304" pitchFamily="18" charset="0"/>
              </a:rPr>
              <a:t>, 1968</a:t>
            </a:r>
          </a:p>
          <a:p>
            <a:pPr marL="171450" indent="-171450" algn="just">
              <a:buFontTx/>
              <a:buChar char="-"/>
            </a:pPr>
            <a:endParaRPr lang="tr-TR" sz="1400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Üretici Sesbilim Kuramı (</a:t>
            </a:r>
            <a:r>
              <a:rPr lang="tr-TR" sz="1400" b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Generative</a:t>
            </a:r>
            <a:r>
              <a:rPr lang="tr-TR" sz="1400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tr-TR" sz="1400" b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Phonology</a:t>
            </a:r>
            <a:r>
              <a:rPr lang="tr-TR" sz="1400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</a:p>
          <a:p>
            <a:pPr marL="171450" indent="-171450" algn="just">
              <a:buFontTx/>
              <a:buChar char="-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Ayırıcı Özelliklerinin </a:t>
            </a:r>
            <a:r>
              <a:rPr lang="tr-TR" sz="1400" b="1" dirty="0" err="1" smtClean="0">
                <a:latin typeface="Book Antiqua" panose="02040602050305030304" pitchFamily="18" charset="0"/>
              </a:rPr>
              <a:t>Formalleştirilmesi</a:t>
            </a:r>
            <a:endParaRPr lang="tr-TR" sz="1400" b="1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Sesbilimsel Kurallar </a:t>
            </a:r>
          </a:p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Ayırıcı özellikleri iki yönden incelemişlerdir (</a:t>
            </a:r>
            <a:r>
              <a:rPr lang="tr-TR" sz="1400" i="1" dirty="0" smtClean="0">
                <a:latin typeface="Book Antiqua" panose="02040602050305030304" pitchFamily="18" charset="0"/>
              </a:rPr>
              <a:t>sesbilimsel ve sesbilgisel ayrımı </a:t>
            </a:r>
            <a:r>
              <a:rPr lang="tr-TR" sz="1400" dirty="0" smtClean="0">
                <a:latin typeface="Book Antiqua" panose="02040602050305030304" pitchFamily="18" charset="0"/>
              </a:rPr>
              <a:t>çerçevesinde): 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Temel Biçim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Underlying</a:t>
            </a:r>
            <a:r>
              <a:rPr lang="tr-TR" sz="1400" i="1" dirty="0" smtClean="0">
                <a:latin typeface="Book Antiqua" panose="02040602050305030304" pitchFamily="18" charset="0"/>
              </a:rPr>
              <a:t> Form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</a:p>
          <a:p>
            <a:pPr marL="628650" lvl="1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Yüzey Biçim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Surface</a:t>
            </a:r>
            <a:r>
              <a:rPr lang="tr-TR" sz="1400" i="1" dirty="0" smtClean="0">
                <a:latin typeface="Book Antiqua" panose="02040602050305030304" pitchFamily="18" charset="0"/>
              </a:rPr>
              <a:t> Form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İngilizceyi özellikler 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 açısından üçe ayırmışlardır: </a:t>
            </a:r>
            <a:endParaRPr lang="tr-TR" sz="1400" dirty="0">
              <a:latin typeface="Book Antiqua" panose="02040602050305030304" pitchFamily="18" charset="0"/>
            </a:endParaRPr>
          </a:p>
          <a:p>
            <a:pPr marL="228600" indent="-228600" algn="just">
              <a:buAutoNum type="alphaUcParenR"/>
            </a:pPr>
            <a:r>
              <a:rPr lang="tr-TR" sz="1400" dirty="0" smtClean="0">
                <a:latin typeface="Book Antiqua" panose="02040602050305030304" pitchFamily="18" charset="0"/>
              </a:rPr>
              <a:t>Ana Sınıf Özellikleri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Major</a:t>
            </a:r>
            <a:r>
              <a:rPr lang="tr-TR" sz="1400" i="1" dirty="0" smtClean="0">
                <a:latin typeface="Book Antiqua" panose="02040602050305030304" pitchFamily="18" charset="0"/>
              </a:rPr>
              <a:t> Class </a:t>
            </a:r>
            <a:r>
              <a:rPr lang="tr-TR" sz="1400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dirty="0" smtClean="0">
                <a:latin typeface="Book Antiqua" panose="02040602050305030304" pitchFamily="18" charset="0"/>
              </a:rPr>
              <a:t>) </a:t>
            </a:r>
          </a:p>
          <a:p>
            <a:pPr marL="228600" indent="-228600" algn="just">
              <a:buAutoNum type="alphaUcParenR"/>
            </a:pPr>
            <a:r>
              <a:rPr lang="tr-TR" sz="1400" dirty="0" smtClean="0">
                <a:latin typeface="Book Antiqua" panose="02040602050305030304" pitchFamily="18" charset="0"/>
              </a:rPr>
              <a:t>Birincil Yerleştirme Özellikleri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Primary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Placement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</a:p>
          <a:p>
            <a:pPr marL="228600" indent="-228600" algn="just">
              <a:buAutoNum type="alphaUcParenR"/>
            </a:pPr>
            <a:r>
              <a:rPr lang="tr-TR" sz="1400" dirty="0" smtClean="0">
                <a:latin typeface="Book Antiqua" panose="02040602050305030304" pitchFamily="18" charset="0"/>
              </a:rPr>
              <a:t>Ek Özellikler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Additional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tr-TR" sz="14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8922723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Üretici Sesbilim: </a:t>
            </a:r>
            <a:r>
              <a:rPr lang="tr-TR" sz="2800" dirty="0" smtClean="0">
                <a:latin typeface="+mj-lt"/>
              </a:rPr>
              <a:t>Ayırıcı Özellikler</a:t>
            </a:r>
            <a:endParaRPr lang="tr-TR" sz="2800" dirty="0">
              <a:latin typeface="+mj-lt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500034" y="1412776"/>
            <a:ext cx="8176422" cy="184665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err="1" smtClean="0">
                <a:latin typeface="Book Antiqua" panose="02040602050305030304" pitchFamily="18" charset="0"/>
              </a:rPr>
              <a:t>Noam</a:t>
            </a:r>
            <a:r>
              <a:rPr lang="tr-TR" sz="1600" b="1" u="sng" dirty="0" smtClean="0">
                <a:latin typeface="Book Antiqua" panose="02040602050305030304" pitchFamily="18" charset="0"/>
              </a:rPr>
              <a:t> Chomsky ve Morris Halle (1968)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pPr lvl="2" algn="just"/>
            <a:endParaRPr lang="tr-TR" sz="1400" dirty="0">
              <a:latin typeface="Book Antiqua" panose="02040602050305030304" pitchFamily="18" charset="0"/>
            </a:endParaRPr>
          </a:p>
          <a:p>
            <a:pPr marL="228600" indent="-228600" algn="just">
              <a:buAutoNum type="alphaUcParenR"/>
            </a:pPr>
            <a:r>
              <a:rPr lang="tr-TR" sz="1400" b="1" dirty="0" smtClean="0">
                <a:latin typeface="Book Antiqua" panose="02040602050305030304" pitchFamily="18" charset="0"/>
              </a:rPr>
              <a:t>Ana Sınıf Özellikleri 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Major</a:t>
            </a:r>
            <a:r>
              <a:rPr lang="tr-TR" sz="1400" b="1" i="1" dirty="0" smtClean="0">
                <a:latin typeface="Book Antiqua" panose="02040602050305030304" pitchFamily="18" charset="0"/>
              </a:rPr>
              <a:t> Class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 </a:t>
            </a:r>
          </a:p>
          <a:p>
            <a:pPr marL="228600" indent="-228600" algn="just">
              <a:buAutoNum type="alphaUcParenR"/>
            </a:pPr>
            <a:endParaRPr lang="tr-TR" sz="1400" dirty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Ünlü ve ünsüzleri birbirinden ayırmak için [± ünsüz] özelliği</a:t>
            </a:r>
          </a:p>
          <a:p>
            <a:pPr marL="628650" lvl="1" indent="-171450" algn="just">
              <a:buFontTx/>
              <a:buChar char="-"/>
            </a:pPr>
            <a:r>
              <a:rPr lang="tr-TR" sz="1400" dirty="0">
                <a:latin typeface="Book Antiqua" panose="02040602050305030304" pitchFamily="18" charset="0"/>
              </a:rPr>
              <a:t>[± </a:t>
            </a:r>
            <a:r>
              <a:rPr lang="tr-TR" sz="1400" dirty="0" err="1" smtClean="0">
                <a:latin typeface="Book Antiqua" panose="02040602050305030304" pitchFamily="18" charset="0"/>
              </a:rPr>
              <a:t>seslemli</a:t>
            </a:r>
            <a:r>
              <a:rPr lang="tr-TR" sz="1400" dirty="0" smtClean="0">
                <a:latin typeface="Book Antiqua" panose="02040602050305030304" pitchFamily="18" charset="0"/>
              </a:rPr>
              <a:t>]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syllabic</a:t>
            </a:r>
            <a:r>
              <a:rPr lang="tr-TR" sz="1400" dirty="0" smtClean="0">
                <a:latin typeface="Book Antiqua" panose="02040602050305030304" pitchFamily="18" charset="0"/>
              </a:rPr>
              <a:t>) olma özelliği &gt; seslemin çekirdeği (</a:t>
            </a:r>
            <a:r>
              <a:rPr lang="tr-TR" sz="1400" dirty="0" err="1" smtClean="0">
                <a:latin typeface="Book Antiqua" panose="02040602050305030304" pitchFamily="18" charset="0"/>
              </a:rPr>
              <a:t>nucleus</a:t>
            </a:r>
            <a:r>
              <a:rPr lang="tr-TR" sz="1400" dirty="0" smtClean="0">
                <a:latin typeface="Book Antiqua" panose="02040602050305030304" pitchFamily="18" charset="0"/>
              </a:rPr>
              <a:t>) ile ilişkilidir, </a:t>
            </a:r>
            <a:r>
              <a:rPr lang="tr-TR" sz="1400" dirty="0" err="1" smtClean="0">
                <a:latin typeface="Book Antiqua" panose="02040602050305030304" pitchFamily="18" charset="0"/>
              </a:rPr>
              <a:t>onset</a:t>
            </a:r>
            <a:r>
              <a:rPr lang="tr-TR" sz="1400" dirty="0" smtClean="0">
                <a:latin typeface="Book Antiqua" panose="02040602050305030304" pitchFamily="18" charset="0"/>
              </a:rPr>
              <a:t> ya da </a:t>
            </a:r>
            <a:r>
              <a:rPr lang="tr-TR" sz="1400" dirty="0" err="1" smtClean="0">
                <a:latin typeface="Book Antiqua" panose="02040602050305030304" pitchFamily="18" charset="0"/>
              </a:rPr>
              <a:t>coda</a:t>
            </a:r>
            <a:r>
              <a:rPr lang="tr-TR" sz="1400" dirty="0" smtClean="0">
                <a:latin typeface="Book Antiqua" panose="02040602050305030304" pitchFamily="18" charset="0"/>
              </a:rPr>
              <a:t> değil!</a:t>
            </a:r>
          </a:p>
          <a:p>
            <a:pPr marL="628650" lvl="1" indent="-171450" algn="just">
              <a:buFontTx/>
              <a:buChar char="-"/>
            </a:pPr>
            <a:r>
              <a:rPr lang="tr-TR" sz="1400" dirty="0">
                <a:latin typeface="Book Antiqua" panose="02040602050305030304" pitchFamily="18" charset="0"/>
              </a:rPr>
              <a:t>[± </a:t>
            </a:r>
            <a:r>
              <a:rPr lang="tr-TR" sz="1400" dirty="0" smtClean="0">
                <a:latin typeface="Book Antiqua" panose="02040602050305030304" pitchFamily="18" charset="0"/>
              </a:rPr>
              <a:t>ötümlü/titreşimli]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sonorant</a:t>
            </a:r>
            <a:r>
              <a:rPr lang="tr-TR" sz="1400" dirty="0" smtClean="0">
                <a:latin typeface="Book Antiqua" panose="02040602050305030304" pitchFamily="18" charset="0"/>
              </a:rPr>
              <a:t>) &gt; yüksek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high</a:t>
            </a:r>
            <a:r>
              <a:rPr lang="tr-TR" sz="1400" dirty="0" smtClean="0">
                <a:latin typeface="Book Antiqua" panose="02040602050305030304" pitchFamily="18" charset="0"/>
              </a:rPr>
              <a:t>) ya da alçak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low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18189" y="3701931"/>
            <a:ext cx="4341843" cy="233910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B) Birincil Yerleştirme Özellikleri </a:t>
            </a:r>
          </a:p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Primary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Placement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</a:t>
            </a:r>
          </a:p>
          <a:p>
            <a:pPr marL="228600" indent="-228600" algn="just">
              <a:buAutoNum type="alphaUcParenR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lvl="1" algn="just"/>
            <a:r>
              <a:rPr lang="tr-TR" sz="1400" b="1" dirty="0" smtClean="0">
                <a:latin typeface="Book Antiqua" panose="02040602050305030304" pitchFamily="18" charset="0"/>
              </a:rPr>
              <a:t>1) ÜNLÜLER</a:t>
            </a:r>
          </a:p>
          <a:p>
            <a:pPr lvl="1"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[+yüksek], [+alçak], [+arkadil], [+yuvarlak]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Örnek: /</a:t>
            </a:r>
            <a:r>
              <a:rPr lang="tr-TR" sz="1600" b="1" dirty="0" smtClean="0">
                <a:latin typeface="Book Antiqua" panose="02040602050305030304" pitchFamily="18" charset="0"/>
              </a:rPr>
              <a:t>i</a:t>
            </a:r>
            <a:r>
              <a:rPr lang="tr-TR" sz="1400" dirty="0" smtClean="0">
                <a:latin typeface="Book Antiqua" panose="02040602050305030304" pitchFamily="18" charset="0"/>
              </a:rPr>
              <a:t>/ &gt; [+yüksek, –alçak, –arkadil, –yuvarlak]</a:t>
            </a: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            /</a:t>
            </a:r>
            <a:r>
              <a:rPr lang="tr-TR" sz="1600" b="1" dirty="0" smtClean="0">
                <a:latin typeface="Book Antiqua" panose="02040602050305030304" pitchFamily="18" charset="0"/>
              </a:rPr>
              <a:t>a</a:t>
            </a:r>
            <a:r>
              <a:rPr lang="tr-TR" sz="1400" dirty="0" smtClean="0">
                <a:latin typeface="Book Antiqua" panose="02040602050305030304" pitchFamily="18" charset="0"/>
              </a:rPr>
              <a:t>/ &gt; [–yüksek, +alçak, +</a:t>
            </a:r>
            <a:r>
              <a:rPr lang="tr-TR" sz="1400" dirty="0" err="1" smtClean="0">
                <a:latin typeface="Book Antiqua" panose="02040602050305030304" pitchFamily="18" charset="0"/>
              </a:rPr>
              <a:t>arkadil</a:t>
            </a:r>
            <a:r>
              <a:rPr lang="tr-TR" sz="1400" dirty="0" smtClean="0">
                <a:latin typeface="Book Antiqua" panose="02040602050305030304" pitchFamily="18" charset="0"/>
              </a:rPr>
              <a:t>, –yuvarlak]</a:t>
            </a: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           /</a:t>
            </a:r>
            <a:r>
              <a:rPr lang="tr-TR" sz="1600" b="1" dirty="0" smtClean="0">
                <a:latin typeface="Book Antiqua" panose="02040602050305030304" pitchFamily="18" charset="0"/>
              </a:rPr>
              <a:t>o</a:t>
            </a:r>
            <a:r>
              <a:rPr lang="tr-TR" sz="1400" dirty="0" smtClean="0">
                <a:latin typeface="Book Antiqua" panose="02040602050305030304" pitchFamily="18" charset="0"/>
              </a:rPr>
              <a:t>/ &gt;  [+yüksek, –alçak, +arkadil, +yuvarlak]</a:t>
            </a:r>
            <a:endParaRPr lang="tr-TR" sz="14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570113"/>
            <a:ext cx="3361244" cy="2544334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853643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Üretici Sesbilim: </a:t>
            </a:r>
            <a:r>
              <a:rPr lang="tr-TR" sz="2800" dirty="0">
                <a:latin typeface="+mj-lt"/>
              </a:rPr>
              <a:t>Ayırıcı Özellikler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84047" y="1405220"/>
            <a:ext cx="3870953" cy="48320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B) Birincil Yerleştirme Özellikleri </a:t>
            </a:r>
          </a:p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     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Primary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Placement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</a:t>
            </a:r>
          </a:p>
          <a:p>
            <a:pPr algn="just"/>
            <a:endParaRPr lang="tr-TR" sz="14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2) ÜNSÜZLER</a:t>
            </a:r>
          </a:p>
          <a:p>
            <a:pPr lvl="1"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Çıkış yerleri temelinde sınıflandırma yapılmıştır. 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Dudaksıl ünsüzlerden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labial</a:t>
            </a:r>
            <a:r>
              <a:rPr lang="tr-TR" sz="1400" dirty="0" smtClean="0">
                <a:latin typeface="Book Antiqua" panose="02040602050305030304" pitchFamily="18" charset="0"/>
              </a:rPr>
              <a:t>) küçük dil ünsüzlerine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uvular</a:t>
            </a:r>
            <a:r>
              <a:rPr lang="tr-TR" sz="1400" dirty="0" smtClean="0">
                <a:latin typeface="Book Antiqua" panose="02040602050305030304" pitchFamily="18" charset="0"/>
              </a:rPr>
              <a:t>) doğru uzanan bir sınıflandırma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[± </a:t>
            </a:r>
            <a:r>
              <a:rPr lang="tr-TR" sz="1400" b="1" dirty="0" err="1" smtClean="0">
                <a:latin typeface="Book Antiqua" panose="02040602050305030304" pitchFamily="18" charset="0"/>
              </a:rPr>
              <a:t>taçsı</a:t>
            </a:r>
            <a:r>
              <a:rPr lang="tr-TR" sz="1400" b="1" dirty="0" smtClean="0">
                <a:latin typeface="Book Antiqua" panose="02040602050305030304" pitchFamily="18" charset="0"/>
              </a:rPr>
              <a:t>] 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coronal</a:t>
            </a:r>
            <a:r>
              <a:rPr lang="tr-TR" sz="1400" dirty="0" smtClean="0">
                <a:latin typeface="Book Antiqua" panose="02040602050305030304" pitchFamily="18" charset="0"/>
              </a:rPr>
              <a:t>), dil ucu (dil palası) kısmını gösterir: Bu ünsüzler, </a:t>
            </a:r>
            <a:r>
              <a:rPr lang="tr-TR" sz="1400" dirty="0" err="1" smtClean="0">
                <a:latin typeface="Book Antiqua" panose="02040602050305030304" pitchFamily="18" charset="0"/>
              </a:rPr>
              <a:t>dişsil</a:t>
            </a:r>
            <a:r>
              <a:rPr lang="tr-TR" sz="1400" dirty="0" smtClean="0">
                <a:latin typeface="Book Antiqua" panose="02040602050305030304" pitchFamily="18" charset="0"/>
              </a:rPr>
              <a:t>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dental</a:t>
            </a:r>
            <a:r>
              <a:rPr lang="tr-TR" sz="1400" dirty="0" smtClean="0">
                <a:latin typeface="Book Antiqua" panose="02040602050305030304" pitchFamily="18" charset="0"/>
              </a:rPr>
              <a:t>) ve damaksıl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palatoalveolar</a:t>
            </a:r>
            <a:r>
              <a:rPr lang="tr-TR" sz="1400" dirty="0" smtClean="0">
                <a:latin typeface="Book Antiqua" panose="02040602050305030304" pitchFamily="18" charset="0"/>
              </a:rPr>
              <a:t>) ünsüzler arasındaki konumda üretilmektedir. 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[±ön] 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anterior</a:t>
            </a:r>
            <a:r>
              <a:rPr lang="tr-TR" sz="1400" dirty="0" smtClean="0">
                <a:latin typeface="Book Antiqua" panose="02040602050305030304" pitchFamily="18" charset="0"/>
              </a:rPr>
              <a:t>), </a:t>
            </a:r>
            <a:r>
              <a:rPr lang="tr-TR" sz="1400" dirty="0" err="1" smtClean="0">
                <a:latin typeface="Book Antiqua" panose="02040602050305030304" pitchFamily="18" charset="0"/>
              </a:rPr>
              <a:t>Taçsı</a:t>
            </a:r>
            <a:r>
              <a:rPr lang="tr-TR" sz="1400" dirty="0" smtClean="0">
                <a:latin typeface="Book Antiqua" panose="02040602050305030304" pitchFamily="18" charset="0"/>
              </a:rPr>
              <a:t> ünsüzlerle ilişkilidir ve </a:t>
            </a:r>
            <a:r>
              <a:rPr lang="tr-TR" sz="1400" dirty="0" err="1" smtClean="0">
                <a:latin typeface="Book Antiqua" panose="02040602050305030304" pitchFamily="18" charset="0"/>
              </a:rPr>
              <a:t>dişsetinin</a:t>
            </a:r>
            <a:r>
              <a:rPr lang="tr-TR" sz="1400" dirty="0" smtClean="0">
                <a:latin typeface="Book Antiqua" panose="02040602050305030304" pitchFamily="18" charset="0"/>
              </a:rPr>
              <a:t> (diş çukurları) ön kısmıdır. Bu nedenle, dudaksıl, </a:t>
            </a:r>
            <a:r>
              <a:rPr lang="tr-TR" sz="1400" dirty="0" err="1" smtClean="0">
                <a:latin typeface="Book Antiqua" panose="02040602050305030304" pitchFamily="18" charset="0"/>
              </a:rPr>
              <a:t>dişsil</a:t>
            </a:r>
            <a:r>
              <a:rPr lang="tr-TR" sz="1400" dirty="0" smtClean="0">
                <a:latin typeface="Book Antiqua" panose="02040602050305030304" pitchFamily="18" charset="0"/>
              </a:rPr>
              <a:t> ve </a:t>
            </a:r>
            <a:r>
              <a:rPr lang="tr-TR" sz="1400" dirty="0" err="1" smtClean="0">
                <a:latin typeface="Book Antiqua" panose="02040602050305030304" pitchFamily="18" charset="0"/>
              </a:rPr>
              <a:t>dişyuvasıl</a:t>
            </a:r>
            <a:r>
              <a:rPr lang="tr-TR" sz="1400" dirty="0" smtClean="0">
                <a:latin typeface="Book Antiqua" panose="02040602050305030304" pitchFamily="18" charset="0"/>
              </a:rPr>
              <a:t>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alveolar</a:t>
            </a:r>
            <a:r>
              <a:rPr lang="tr-TR" sz="1400" dirty="0" smtClean="0">
                <a:latin typeface="Book Antiqua" panose="02040602050305030304" pitchFamily="18" charset="0"/>
              </a:rPr>
              <a:t>) ünsüzlerle ilişkilendirilmektedir. </a:t>
            </a:r>
          </a:p>
        </p:txBody>
      </p:sp>
      <p:pic>
        <p:nvPicPr>
          <p:cNvPr id="29" name="Resim 2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313700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ağ Ok 1"/>
          <p:cNvSpPr/>
          <p:nvPr/>
        </p:nvSpPr>
        <p:spPr>
          <a:xfrm>
            <a:off x="5364088" y="2924944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ağ Ok 29"/>
          <p:cNvSpPr/>
          <p:nvPr/>
        </p:nvSpPr>
        <p:spPr>
          <a:xfrm rot="5400000">
            <a:off x="6247645" y="2224325"/>
            <a:ext cx="989518" cy="267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ağ Ok 30"/>
          <p:cNvSpPr/>
          <p:nvPr/>
        </p:nvSpPr>
        <p:spPr>
          <a:xfrm>
            <a:off x="5508104" y="4235767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/>
          <p:cNvSpPr txBox="1"/>
          <p:nvPr/>
        </p:nvSpPr>
        <p:spPr>
          <a:xfrm>
            <a:off x="4355773" y="2863679"/>
            <a:ext cx="1007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Book Antiqua" panose="02040602050305030304" pitchFamily="18" charset="0"/>
              </a:rPr>
              <a:t>[konum]</a:t>
            </a:r>
            <a:endParaRPr lang="en-US" sz="1600" dirty="0"/>
          </a:p>
        </p:txBody>
      </p:sp>
      <p:sp>
        <p:nvSpPr>
          <p:cNvPr id="32" name="Metin kutusu 31"/>
          <p:cNvSpPr txBox="1"/>
          <p:nvPr/>
        </p:nvSpPr>
        <p:spPr>
          <a:xfrm>
            <a:off x="6372770" y="1484784"/>
            <a:ext cx="1007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Book Antiqua" panose="02040602050305030304" pitchFamily="18" charset="0"/>
              </a:rPr>
              <a:t>[</a:t>
            </a:r>
            <a:r>
              <a:rPr lang="tr-TR" sz="1600" b="1" dirty="0" err="1" smtClean="0">
                <a:latin typeface="Book Antiqua" panose="02040602050305030304" pitchFamily="18" charset="0"/>
              </a:rPr>
              <a:t>taçsı</a:t>
            </a:r>
            <a:r>
              <a:rPr lang="tr-TR" sz="1600" b="1" dirty="0" smtClean="0">
                <a:latin typeface="Book Antiqua" panose="02040602050305030304" pitchFamily="18" charset="0"/>
              </a:rPr>
              <a:t>]</a:t>
            </a:r>
            <a:endParaRPr lang="en-US" sz="1600" dirty="0"/>
          </a:p>
        </p:txBody>
      </p:sp>
      <p:sp>
        <p:nvSpPr>
          <p:cNvPr id="33" name="Metin kutusu 32"/>
          <p:cNvSpPr txBox="1"/>
          <p:nvPr/>
        </p:nvSpPr>
        <p:spPr>
          <a:xfrm>
            <a:off x="4932040" y="4179011"/>
            <a:ext cx="627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Book Antiqua" panose="02040602050305030304" pitchFamily="18" charset="0"/>
              </a:rPr>
              <a:t>[ön]</a:t>
            </a:r>
            <a:endParaRPr lang="en-US" sz="1600" dirty="0"/>
          </a:p>
        </p:txBody>
      </p:sp>
      <p:sp>
        <p:nvSpPr>
          <p:cNvPr id="34" name="Oval 33"/>
          <p:cNvSpPr/>
          <p:nvPr/>
        </p:nvSpPr>
        <p:spPr>
          <a:xfrm>
            <a:off x="6012160" y="3202233"/>
            <a:ext cx="216024" cy="2267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latin typeface="Book Antiqua" panose="02040602050305030304" pitchFamily="18" charset="0"/>
              </a:rPr>
              <a:t>a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6300192" y="2914201"/>
            <a:ext cx="216024" cy="2267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latin typeface="Book Antiqua" panose="02040602050305030304" pitchFamily="18" charset="0"/>
              </a:rPr>
              <a:t>b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6804248" y="2819750"/>
            <a:ext cx="216024" cy="2267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latin typeface="Book Antiqua" panose="02040602050305030304" pitchFamily="18" charset="0"/>
              </a:rPr>
              <a:t>c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7236296" y="2852936"/>
            <a:ext cx="216024" cy="2267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latin typeface="Book Antiqua" panose="02040602050305030304" pitchFamily="18" charset="0"/>
              </a:rPr>
              <a:t>d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6084168" y="3986480"/>
            <a:ext cx="1440160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(a) /p/ [–ön, –</a:t>
            </a:r>
            <a:r>
              <a:rPr lang="tr-TR" sz="10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taçsı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]</a:t>
            </a:r>
            <a:endParaRPr lang="tr-TR" sz="10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(b) /t/  [+ön</a:t>
            </a:r>
            <a:r>
              <a:rPr lang="tr-TR" sz="1000" dirty="0">
                <a:solidFill>
                  <a:schemeClr val="bg1"/>
                </a:solidFill>
                <a:latin typeface="Book Antiqua" panose="02040602050305030304" pitchFamily="18" charset="0"/>
              </a:rPr>
              <a:t>, 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+</a:t>
            </a:r>
            <a:r>
              <a:rPr lang="tr-TR" sz="10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taçsı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]</a:t>
            </a:r>
          </a:p>
          <a:p>
            <a:pPr algn="ctr"/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(c) /c/  [–</a:t>
            </a:r>
            <a:r>
              <a:rPr lang="tr-TR" sz="1000" dirty="0">
                <a:solidFill>
                  <a:schemeClr val="bg1"/>
                </a:solidFill>
                <a:latin typeface="Book Antiqua" panose="02040602050305030304" pitchFamily="18" charset="0"/>
              </a:rPr>
              <a:t>ön, 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+</a:t>
            </a:r>
            <a:r>
              <a:rPr lang="tr-TR" sz="10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taçsı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]</a:t>
            </a:r>
          </a:p>
          <a:p>
            <a:pPr algn="ctr"/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(d) /k/ </a:t>
            </a:r>
            <a:r>
              <a:rPr lang="tr-TR" sz="1000" dirty="0">
                <a:solidFill>
                  <a:schemeClr val="bg1"/>
                </a:solidFill>
                <a:latin typeface="Book Antiqua" panose="02040602050305030304" pitchFamily="18" charset="0"/>
              </a:rPr>
              <a:t>[–ön, –</a:t>
            </a:r>
            <a:r>
              <a:rPr lang="tr-TR" sz="10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taçsı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]</a:t>
            </a:r>
            <a:endParaRPr lang="tr-TR" sz="1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294303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Üretici Sesbilim: </a:t>
            </a:r>
            <a:r>
              <a:rPr lang="tr-TR" sz="2800" dirty="0">
                <a:latin typeface="+mj-lt"/>
              </a:rPr>
              <a:t>Ayırıcı Özellikler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84047" y="1369495"/>
            <a:ext cx="8192409" cy="44935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>
                <a:latin typeface="Book Antiqua" panose="02040602050305030304" pitchFamily="18" charset="0"/>
              </a:rPr>
              <a:t>C</a:t>
            </a:r>
            <a:r>
              <a:rPr lang="tr-TR" sz="1400" b="1" dirty="0" smtClean="0">
                <a:latin typeface="Book Antiqua" panose="02040602050305030304" pitchFamily="18" charset="0"/>
              </a:rPr>
              <a:t>) Ek Özellikler 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Additional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</a:t>
            </a:r>
          </a:p>
          <a:p>
            <a:pPr lvl="1"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Patlayıcı ve 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ünsüzler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[± sürekli] 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continuant</a:t>
            </a:r>
            <a:r>
              <a:rPr lang="tr-TR" sz="1400" dirty="0" smtClean="0">
                <a:latin typeface="Book Antiqua" panose="02040602050305030304" pitchFamily="18" charset="0"/>
              </a:rPr>
              <a:t>), patlamalı ya da patlamalı olmayan ünsüzler arasındaki farklılığı gösterir. </a:t>
            </a: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[± sızmalı</a:t>
            </a:r>
            <a:r>
              <a:rPr lang="tr-TR" sz="1400" b="1" dirty="0">
                <a:latin typeface="Book Antiqua" panose="02040602050305030304" pitchFamily="18" charset="0"/>
              </a:rPr>
              <a:t>]</a:t>
            </a:r>
            <a:r>
              <a:rPr lang="tr-TR" sz="1400" b="1" dirty="0" smtClean="0">
                <a:latin typeface="Book Antiqua" panose="02040602050305030304" pitchFamily="18" charset="0"/>
              </a:rPr>
              <a:t> 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strident</a:t>
            </a:r>
            <a:r>
              <a:rPr lang="tr-TR" sz="1400" dirty="0" smtClean="0">
                <a:latin typeface="Book Antiqua" panose="02040602050305030304" pitchFamily="18" charset="0"/>
              </a:rPr>
              <a:t>), gürültülü ve daha az gürültülü sızmalı/sürtünücü ünsüzler arasındaki farklılığı gösterir.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err="1" smtClean="0">
                <a:latin typeface="Book Antiqua" panose="02040602050305030304" pitchFamily="18" charset="0"/>
              </a:rPr>
              <a:t>Jacobson</a:t>
            </a:r>
            <a:r>
              <a:rPr lang="tr-TR" sz="1400" dirty="0" smtClean="0">
                <a:latin typeface="Book Antiqua" panose="02040602050305030304" pitchFamily="18" charset="0"/>
              </a:rPr>
              <a:t> tarafından sunulan bu iki özelliğe, Chomsky ve Halle (1968), </a:t>
            </a:r>
            <a:r>
              <a:rPr lang="tr-TR" sz="1400" b="1" dirty="0">
                <a:latin typeface="Book Antiqua" panose="02040602050305030304" pitchFamily="18" charset="0"/>
              </a:rPr>
              <a:t>[± </a:t>
            </a:r>
            <a:r>
              <a:rPr lang="tr-TR" sz="1400" b="1" dirty="0" smtClean="0">
                <a:latin typeface="Book Antiqua" panose="02040602050305030304" pitchFamily="18" charset="0"/>
              </a:rPr>
              <a:t>gecikmeli] </a:t>
            </a:r>
            <a:r>
              <a:rPr lang="tr-TR" sz="1400" b="1" dirty="0">
                <a:latin typeface="Book Antiqua" panose="02040602050305030304" pitchFamily="18" charset="0"/>
              </a:rPr>
              <a:t>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delayed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released</a:t>
            </a:r>
            <a:r>
              <a:rPr lang="tr-TR" sz="1400" dirty="0" smtClean="0">
                <a:latin typeface="Book Antiqua" panose="02040602050305030304" pitchFamily="18" charset="0"/>
              </a:rPr>
              <a:t>) özelliğini de eklemiştir. Bu özellik, düz patlamalılarla, </a:t>
            </a:r>
            <a:r>
              <a:rPr lang="tr-TR" sz="1400" dirty="0" err="1" smtClean="0">
                <a:latin typeface="Book Antiqua" panose="02040602050305030304" pitchFamily="18" charset="0"/>
              </a:rPr>
              <a:t>afrike</a:t>
            </a:r>
            <a:r>
              <a:rPr lang="tr-TR" sz="1400" dirty="0" smtClean="0">
                <a:latin typeface="Book Antiqua" panose="02040602050305030304" pitchFamily="18" charset="0"/>
              </a:rPr>
              <a:t> ünsüzler arasındaki farklılığı gösterir.</a:t>
            </a:r>
          </a:p>
          <a:p>
            <a:pPr algn="just"/>
            <a:endParaRPr lang="tr-TR" sz="1400" dirty="0">
              <a:latin typeface="Book Antiqua" panose="02040602050305030304" pitchFamily="18" charset="0"/>
            </a:endParaRP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	</a:t>
            </a:r>
            <a:r>
              <a:rPr lang="tr-TR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t</a:t>
            </a:r>
            <a:r>
              <a:rPr lang="tr-TR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[–gecikmeli]</a:t>
            </a:r>
          </a:p>
          <a:p>
            <a:pPr algn="just"/>
            <a:r>
              <a:rPr lang="tr-TR" dirty="0">
                <a:solidFill>
                  <a:srgbClr val="FF0000"/>
                </a:solidFill>
                <a:latin typeface="Book Antiqua" panose="02040602050305030304" pitchFamily="18" charset="0"/>
              </a:rPr>
              <a:t>	</a:t>
            </a:r>
            <a:r>
              <a:rPr lang="tr-TR" sz="2400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ts</a:t>
            </a:r>
            <a:r>
              <a:rPr lang="tr-TR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[+gecikmeli]</a:t>
            </a:r>
          </a:p>
        </p:txBody>
      </p:sp>
      <p:sp>
        <p:nvSpPr>
          <p:cNvPr id="4" name="Sağ Ayraç 3"/>
          <p:cNvSpPr/>
          <p:nvPr/>
        </p:nvSpPr>
        <p:spPr>
          <a:xfrm rot="5400000">
            <a:off x="1547664" y="2996952"/>
            <a:ext cx="432048" cy="1584176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998067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7880</TotalTime>
  <Words>875</Words>
  <Application>Microsoft Office PowerPoint</Application>
  <PresentationFormat>Ekran Gösterisi (4:3)</PresentationFormat>
  <Paragraphs>104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Book Antiqua</vt:lpstr>
      <vt:lpstr>Bookman Old Style</vt:lpstr>
      <vt:lpstr>Calibri</vt:lpstr>
      <vt:lpstr>Gill Sans MT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529</cp:revision>
  <dcterms:created xsi:type="dcterms:W3CDTF">2015-09-22T13:45:05Z</dcterms:created>
  <dcterms:modified xsi:type="dcterms:W3CDTF">2019-10-14T10:28:39Z</dcterms:modified>
</cp:coreProperties>
</file>