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59" r:id="rId6"/>
    <p:sldId id="268" r:id="rId7"/>
    <p:sldId id="269"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Genç Polonya Döneminde Drama Eserleri</a:t>
            </a:r>
            <a:endParaRPr lang="tr-TR" b="1" dirty="0"/>
          </a:p>
        </p:txBody>
      </p:sp>
      <p:sp>
        <p:nvSpPr>
          <p:cNvPr id="3" name="İçerik Yer Tutucusu 2"/>
          <p:cNvSpPr>
            <a:spLocks noGrp="1"/>
          </p:cNvSpPr>
          <p:nvPr>
            <p:ph idx="1"/>
          </p:nvPr>
        </p:nvSpPr>
        <p:spPr/>
        <p:txBody>
          <a:bodyPr>
            <a:normAutofit fontScale="77500" lnSpcReduction="20000"/>
          </a:bodyPr>
          <a:lstStyle/>
          <a:p>
            <a:r>
              <a:rPr lang="tr-TR" dirty="0"/>
              <a:t>Genç Polonya döneminde drama eserleri, tıpkı lirik eserler gibi, önemli bir göreve sahipti. Romantik dönemin drama eserleri, Polonyalıların düş güçlerine hala şiddetle etki etmeye devam ediyordu. Pozitivist dönemde kısa bir süre unutulduktan sonra, canlanmak için fırsat bekliyordu. Bu durum aslında pek  de şaşılası bir durum değildi. Çünkü romantik döneme damgasını vuran hiçbir toplumsal ya da ulusal sorun çözüme ulaşmamıştı. Ayrıca, tiyatro büyüyen kentler için de en önemli kültürel etkinlikti. O dönemde, özellikle iki kentin (</a:t>
            </a:r>
            <a:r>
              <a:rPr lang="tr-TR" dirty="0" err="1"/>
              <a:t>Krakov</a:t>
            </a:r>
            <a:r>
              <a:rPr lang="tr-TR" dirty="0"/>
              <a:t> ve </a:t>
            </a:r>
            <a:r>
              <a:rPr lang="tr-TR" dirty="0" err="1"/>
              <a:t>Lvov</a:t>
            </a:r>
            <a:r>
              <a:rPr lang="tr-TR" dirty="0"/>
              <a:t>)  kültürel yaşamdaki etkilerinden söz etmeden geçmek olmaz. Çünkü bu kentlerde, göreceli olarak daha gevşek bir dokuda varlığını gösteren sansür kurumu özellikle sanatın gelişmesine yol açmıştır.</a:t>
            </a:r>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err="1"/>
              <a:t>Modernizmin</a:t>
            </a:r>
            <a:r>
              <a:rPr lang="tr-TR" dirty="0"/>
              <a:t> ilk yıllarından başlayarak tiyatronun gelişmesinde iki yol izlendi. Eski zamanların, yazar tarafından seyirciyi gerilimde tutamak için kurulan  olay akışı artık  eskimiş olarak algılanıyordu. Yeni eğilim, doksanlı yılların ilk yıllarından başlayarak natüralist yöne giden realist tiyatroydu. Gerçek yaşamın bir yansıması olan </a:t>
            </a:r>
            <a:r>
              <a:rPr lang="tr-TR" dirty="0" err="1"/>
              <a:t>mimesis</a:t>
            </a:r>
            <a:r>
              <a:rPr lang="tr-TR" dirty="0"/>
              <a:t> tekniğini benimseyen ve sahneyi bir kutuya benzeten  Batı Avrupalı ve Rus yazarların eserleri, döneme damgasını vuruyordu. Natüralist tiyatroda psikolojik tipleme önemli bir yere oturmuştu. Burada anlatılan, ekonomik, toplumsal, ahlaksal ve töresel problemlerin oluşturduğu köşelerin ortasında yalnız kalmış bireyin durumuydu. Yüzyılın sonunda, ‘kahraman kimdir’ sorusu önemli bir soru halini alıyordu. Doğal ve </a:t>
            </a:r>
            <a:r>
              <a:rPr lang="tr-TR" dirty="0" err="1"/>
              <a:t>toplusal</a:t>
            </a:r>
            <a:r>
              <a:rPr lang="tr-TR" dirty="0"/>
              <a:t> güçler karmaşasını bir bütün olarak yansıtmaya çalışan </a:t>
            </a:r>
            <a:r>
              <a:rPr lang="tr-TR" dirty="0" err="1"/>
              <a:t>Henrik</a:t>
            </a:r>
            <a:r>
              <a:rPr lang="tr-TR" dirty="0"/>
              <a:t> </a:t>
            </a:r>
            <a:r>
              <a:rPr lang="tr-TR" dirty="0" err="1"/>
              <a:t>Ibsen’in</a:t>
            </a:r>
            <a:r>
              <a:rPr lang="tr-TR" dirty="0"/>
              <a:t>,  dramatik olanı doğal güçlerin çatışmasında gören  </a:t>
            </a:r>
            <a:r>
              <a:rPr lang="tr-TR" dirty="0" err="1"/>
              <a:t>August</a:t>
            </a:r>
            <a:r>
              <a:rPr lang="tr-TR" dirty="0"/>
              <a:t> </a:t>
            </a:r>
            <a:r>
              <a:rPr lang="tr-TR" dirty="0" err="1"/>
              <a:t>Strindberg’in</a:t>
            </a:r>
            <a:r>
              <a:rPr lang="tr-TR" dirty="0"/>
              <a:t>, o dönemlerde Almanya’da realist akımın baş temsilcisi olan </a:t>
            </a:r>
            <a:r>
              <a:rPr lang="tr-TR" dirty="0" err="1"/>
              <a:t>Gerhardt</a:t>
            </a:r>
            <a:r>
              <a:rPr lang="tr-TR" dirty="0"/>
              <a:t> </a:t>
            </a:r>
            <a:r>
              <a:rPr lang="tr-TR" dirty="0" err="1"/>
              <a:t>Hauptmann’ın</a:t>
            </a:r>
            <a:r>
              <a:rPr lang="tr-TR" dirty="0"/>
              <a:t>, realizme şiirsel bir ifade katan </a:t>
            </a:r>
            <a:r>
              <a:rPr lang="tr-TR" dirty="0" err="1"/>
              <a:t>Anton</a:t>
            </a:r>
            <a:r>
              <a:rPr lang="tr-TR" dirty="0"/>
              <a:t> Çehov’un toplumun çehresini yansıtan oyunları Avrupa sahnelerinde görülüyordu. Polonya’da da bu tarzda yazılmış oyunlar çok gözdeydi. </a:t>
            </a:r>
            <a:r>
              <a:rPr lang="tr-TR" dirty="0" err="1"/>
              <a:t>Zapolska</a:t>
            </a:r>
            <a:r>
              <a:rPr lang="tr-TR" dirty="0"/>
              <a:t>, </a:t>
            </a:r>
            <a:r>
              <a:rPr lang="tr-TR" dirty="0" err="1"/>
              <a:t>Rittner</a:t>
            </a:r>
            <a:r>
              <a:rPr lang="tr-TR" dirty="0"/>
              <a:t>, </a:t>
            </a:r>
            <a:r>
              <a:rPr lang="tr-TR" dirty="0" err="1"/>
              <a:t>Kisielewski</a:t>
            </a:r>
            <a:r>
              <a:rPr lang="tr-TR" dirty="0"/>
              <a:t> gibi realist tiyatronun ustaları natüralist aksanlara yer veriyorlardı. Hatta tiyatroda yeni deneylere girişen </a:t>
            </a:r>
            <a:r>
              <a:rPr lang="tr-TR" dirty="0" err="1"/>
              <a:t>Wyspiański</a:t>
            </a:r>
            <a:r>
              <a:rPr lang="tr-TR" dirty="0"/>
              <a:t> gibi ustalar da bu dönemde realist- natüralist eserler verdiler. Ne var ki, seyircilerine daha karmaşık bir içerikle yaklaşmak isteyenler için realist tiyatro yeterli değildi. Zaten </a:t>
            </a:r>
            <a:r>
              <a:rPr lang="tr-TR" dirty="0" err="1"/>
              <a:t>mimesis</a:t>
            </a:r>
            <a:r>
              <a:rPr lang="tr-TR" dirty="0"/>
              <a:t> kurallarına dayalı tiyatro, yüzyılın ikinci yarısından itibaren can çekişmeye başlamıştı. Sembolist tiyatronun öncüsü, tiyatroda günlük yaşamın içindeki tanrısal haşmeti, güzelliği görmek istediğini söyleyen Belçikalı yazar Maurice </a:t>
            </a:r>
            <a:r>
              <a:rPr lang="tr-TR" dirty="0" err="1"/>
              <a:t>Maeterlinck’ti</a:t>
            </a:r>
            <a:r>
              <a:rPr lang="tr-TR" dirty="0"/>
              <a:t>. Bu büyük ustanın eserleri, zaman ve mekan sınırları dışında olup insanlık durumlarından söz ediyordu. Kurulan bu sembolik sistem öyle çok katmanlıydı ki, her seyirci bu tablodan kendi yazgısına ait bir şey bulabilirdi. Polonyalı yazarlar </a:t>
            </a:r>
            <a:r>
              <a:rPr lang="tr-TR" dirty="0" err="1"/>
              <a:t>Maeterlinck’i</a:t>
            </a:r>
            <a:r>
              <a:rPr lang="tr-TR" dirty="0"/>
              <a:t> izlediler; ne de olsa romantizmden beri, Rusya ve Prusya sansüründen kaçabilmek adına sembol okumaya </a:t>
            </a:r>
            <a:r>
              <a:rPr lang="tr-TR" dirty="0" smtClean="0"/>
              <a:t>yatkındılar.</a:t>
            </a:r>
            <a:endParaRPr lang="tr-TR" dirty="0"/>
          </a:p>
        </p:txBody>
      </p:sp>
    </p:spTree>
    <p:extLst>
      <p:ext uri="{BB962C8B-B14F-4D97-AF65-F5344CB8AC3E}">
        <p14:creationId xmlns:p14="http://schemas.microsoft.com/office/powerpoint/2010/main" val="3625348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92500" lnSpcReduction="20000"/>
          </a:bodyPr>
          <a:lstStyle/>
          <a:p>
            <a:r>
              <a:rPr lang="tr-TR" dirty="0"/>
              <a:t>Polonya’daki en önemli sembolist oyun yazarı olan </a:t>
            </a:r>
            <a:r>
              <a:rPr lang="tr-TR" dirty="0" err="1"/>
              <a:t>Wyspiański</a:t>
            </a:r>
            <a:r>
              <a:rPr lang="tr-TR" dirty="0"/>
              <a:t>, </a:t>
            </a:r>
            <a:r>
              <a:rPr lang="tr-TR" dirty="0" err="1"/>
              <a:t>Ibsen’den</a:t>
            </a:r>
            <a:r>
              <a:rPr lang="tr-TR" dirty="0"/>
              <a:t> ya da </a:t>
            </a:r>
            <a:r>
              <a:rPr lang="tr-TR" dirty="0" err="1"/>
              <a:t>Strindberg’ten</a:t>
            </a:r>
            <a:r>
              <a:rPr lang="tr-TR" dirty="0"/>
              <a:t> evrenselleşme bağlamında ayrılıyordu. Çünkü en önemli eserleri olan “Düğün” (</a:t>
            </a:r>
            <a:r>
              <a:rPr lang="tr-TR" dirty="0" err="1"/>
              <a:t>Wesele</a:t>
            </a:r>
            <a:r>
              <a:rPr lang="tr-TR" dirty="0"/>
              <a:t>) ve “Kurtuluş” (</a:t>
            </a:r>
            <a:r>
              <a:rPr lang="tr-TR" dirty="0" err="1"/>
              <a:t>Wyzwolenie</a:t>
            </a:r>
            <a:r>
              <a:rPr lang="tr-TR" dirty="0"/>
              <a:t>) öyle ulusal, hatta </a:t>
            </a:r>
            <a:r>
              <a:rPr lang="tr-TR" dirty="0" err="1"/>
              <a:t>Slavcı</a:t>
            </a:r>
            <a:r>
              <a:rPr lang="tr-TR" dirty="0"/>
              <a:t> sembollerle doluydu ki, yalnızca Polonyalı seyirciler bunu anlayabilirdi. Genç Polonya döneminde yazılmış bu iki oyun, Polonyalılar için çok önemli anlamlar ifade ederken, Avrupalı seyirci için </a:t>
            </a:r>
            <a:r>
              <a:rPr lang="tr-TR" dirty="0" err="1"/>
              <a:t>hermetik</a:t>
            </a:r>
            <a:r>
              <a:rPr lang="tr-TR" dirty="0"/>
              <a:t> (kapalı) bir yapı oluşturmanın ötesine geçemedi.</a:t>
            </a:r>
          </a:p>
          <a:p>
            <a:endParaRPr lang="tr-TR" dirty="0"/>
          </a:p>
        </p:txBody>
      </p:sp>
    </p:spTree>
    <p:extLst>
      <p:ext uri="{BB962C8B-B14F-4D97-AF65-F5344CB8AC3E}">
        <p14:creationId xmlns:p14="http://schemas.microsoft.com/office/powerpoint/2010/main" val="3285809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Realist, natüralist, hatta sembolist tiyatro, yeni çağın arzularıyla tam olarak çakışmıyordu. Özellikle realist ve natüralist tiyatro, </a:t>
            </a:r>
            <a:r>
              <a:rPr lang="tr-TR" dirty="0" err="1"/>
              <a:t>mimesis</a:t>
            </a:r>
            <a:r>
              <a:rPr lang="tr-TR" dirty="0"/>
              <a:t> krizinden çok mustaripti. Çünkü XIX. yüzyıl, </a:t>
            </a:r>
            <a:r>
              <a:rPr lang="tr-TR" dirty="0" err="1"/>
              <a:t>Aristotales’in</a:t>
            </a:r>
            <a:r>
              <a:rPr lang="tr-TR" dirty="0"/>
              <a:t> “</a:t>
            </a:r>
            <a:r>
              <a:rPr lang="tr-TR" dirty="0" err="1"/>
              <a:t>Poetika”sındaki</a:t>
            </a:r>
            <a:r>
              <a:rPr lang="tr-TR" dirty="0"/>
              <a:t> gerçeği sadık bir biçimde </a:t>
            </a:r>
            <a:r>
              <a:rPr lang="tr-TR" dirty="0" err="1"/>
              <a:t>yanıstmaya</a:t>
            </a:r>
            <a:r>
              <a:rPr lang="tr-TR" dirty="0"/>
              <a:t> dayalı sanatın zaferinin son perdesiydi. Öte yandan, sembolizm de gittikçe karışan gerçeğin karşısında kendisinden beklenen işlevi yapamıyordu. </a:t>
            </a:r>
            <a:r>
              <a:rPr lang="tr-TR" dirty="0" err="1"/>
              <a:t>Modernizm</a:t>
            </a:r>
            <a:r>
              <a:rPr lang="tr-TR" dirty="0"/>
              <a:t> tiyatroda pek de konvansiyonel olmayan yeni tekniklerin ortaya çıkmasında yardımcı oluyordu. Kahramanın psikolojik siluetini yansıtmaya dayanan ya da semboller yardımıyla ruhun içinde bulunduğu durumu ortaya çıkaran tiyatro da yetmez olmuştu. Yeni tiyatro, varoluş problemine değinen sorunlara yanıt arıyordu. Böylece Freud’un </a:t>
            </a:r>
            <a:r>
              <a:rPr lang="tr-TR" dirty="0" err="1"/>
              <a:t>psikolanaliz</a:t>
            </a:r>
            <a:r>
              <a:rPr lang="tr-TR" dirty="0"/>
              <a:t> teknikleriyle bilinçaltında gizli kalan sırlara, rüyaların anlamını çözmeye uzanan  yeni bir deneysel tiyatro ortaya çıktı. </a:t>
            </a:r>
            <a:r>
              <a:rPr lang="tr-TR" dirty="0" err="1"/>
              <a:t>Miciński’nin</a:t>
            </a:r>
            <a:r>
              <a:rPr lang="tr-TR" dirty="0"/>
              <a:t>  ilk ustalarından birisi olduğu, düş ve gerçek arasında gidip gelen  yeni tip oyunlar, I. Dünya Savaşından sonra gerçek anlamda yerini buldu. Bir yandan ekspresyonist ekinin gücünü taşıyan, diğer taraftan realist sembolist havayı silmeye çalışan Polonya’daki bu yeni tiyatro, </a:t>
            </a:r>
            <a:r>
              <a:rPr lang="tr-TR" dirty="0" err="1"/>
              <a:t>Stanisław</a:t>
            </a:r>
            <a:r>
              <a:rPr lang="tr-TR" dirty="0"/>
              <a:t> </a:t>
            </a:r>
            <a:r>
              <a:rPr lang="tr-TR" dirty="0" err="1"/>
              <a:t>Ignacy</a:t>
            </a:r>
            <a:r>
              <a:rPr lang="tr-TR" dirty="0"/>
              <a:t> </a:t>
            </a:r>
            <a:r>
              <a:rPr lang="tr-TR" dirty="0" err="1"/>
              <a:t>Witkiewicz’in</a:t>
            </a:r>
            <a:r>
              <a:rPr lang="tr-TR" dirty="0"/>
              <a:t> önderliğinde grotesk bir havaya büründü.       </a:t>
            </a:r>
          </a:p>
          <a:p>
            <a:endParaRPr lang="tr-TR" dirty="0"/>
          </a:p>
        </p:txBody>
      </p:sp>
    </p:spTree>
    <p:extLst>
      <p:ext uri="{BB962C8B-B14F-4D97-AF65-F5344CB8AC3E}">
        <p14:creationId xmlns:p14="http://schemas.microsoft.com/office/powerpoint/2010/main" val="2805476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1" dirty="0"/>
              <a:t>Gabriela </a:t>
            </a:r>
            <a:r>
              <a:rPr lang="tr-TR" b="1" i="1" dirty="0" err="1"/>
              <a:t>Zapolska</a:t>
            </a:r>
            <a:r>
              <a:rPr lang="tr-TR" b="1" i="1" dirty="0"/>
              <a:t/>
            </a:r>
            <a:br>
              <a:rPr lang="tr-TR" b="1" i="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err="1"/>
              <a:t>Zapolska’nın</a:t>
            </a:r>
            <a:r>
              <a:rPr lang="tr-TR" dirty="0"/>
              <a:t> oyunları töresel komedi türünden oyunlardır. Yazar, kahramanlarına belirli bir mesafeden bakar. Bu tiplerde bireysel özelliklerin ve ruhsal derinliğin ortaya çıkışını, kurulan diyaloglar gösterir</a:t>
            </a:r>
            <a:r>
              <a:rPr lang="tr-TR" dirty="0" smtClean="0"/>
              <a:t>.</a:t>
            </a:r>
            <a:r>
              <a:rPr lang="tr-TR" dirty="0"/>
              <a:t> </a:t>
            </a:r>
          </a:p>
          <a:p>
            <a:r>
              <a:rPr lang="tr-TR" dirty="0"/>
              <a:t>Yazar,  natüralizmi ‘yaşamın çıplak gerçeğini’ göstermek ve her şeyden önce topluma hizmet etmek için kullanır. “Bayan </a:t>
            </a:r>
            <a:r>
              <a:rPr lang="tr-TR" dirty="0" err="1"/>
              <a:t>Dulska’nın</a:t>
            </a:r>
            <a:r>
              <a:rPr lang="tr-TR" dirty="0"/>
              <a:t> Ahlakı” iki perdeli bir oyundur. Olay, XX. yüzyıl başında </a:t>
            </a:r>
            <a:r>
              <a:rPr lang="tr-TR" dirty="0" err="1"/>
              <a:t>Lvov’da</a:t>
            </a:r>
            <a:r>
              <a:rPr lang="tr-TR" dirty="0"/>
              <a:t> kent soylu bir ailenin evinde geçer. Bayan </a:t>
            </a:r>
            <a:r>
              <a:rPr lang="tr-TR" dirty="0" err="1"/>
              <a:t>Dulska</a:t>
            </a:r>
            <a:r>
              <a:rPr lang="tr-TR" dirty="0"/>
              <a:t>, bir oğlu, iki kızı, kocası ve hizmetçileriyle yaşadığı evi çekip çeviren güçlü bir kadın görünümündedir. Pek çok olumsuz özelliği vardır. </a:t>
            </a:r>
            <a:r>
              <a:rPr lang="tr-TR" dirty="0" err="1"/>
              <a:t>Dulska’nın</a:t>
            </a:r>
            <a:r>
              <a:rPr lang="tr-TR" dirty="0"/>
              <a:t>  iki yüzlülüğü ve cimriliği bu olumsuz özelliklerin başında gelir. Yırtık pırtık geceliklerle gezmesi, kocasına çok az bir harçlık vermesi, adamın bir puro çalabilmek için verdiği uğraşlar, oyuna gülmece öğesi de katar. Odak figürün karakterinin iki yüzlülüğe karşı eğilimi, diyaloglardan ve sahne düzenlemelerinden anlaşılır. İlk perde, evin sabah saatlerindeki halini gösterir. </a:t>
            </a:r>
            <a:r>
              <a:rPr lang="tr-TR" dirty="0" err="1"/>
              <a:t>Dulska</a:t>
            </a:r>
            <a:r>
              <a:rPr lang="tr-TR" dirty="0"/>
              <a:t>, yırtık pırtık sabahlığı ile evde dolaşır, herkesi uyandırır. Oysa dışarıya karşı, çok şık, bakımlı ve zarif izlenimi vermeye dikkat eden bir insandır. Oğlu </a:t>
            </a:r>
            <a:r>
              <a:rPr lang="tr-TR" dirty="0" err="1"/>
              <a:t>Zbyszko</a:t>
            </a:r>
            <a:r>
              <a:rPr lang="tr-TR" dirty="0"/>
              <a:t> ile evin hizmetçisi </a:t>
            </a:r>
            <a:r>
              <a:rPr lang="tr-TR" dirty="0" err="1"/>
              <a:t>Hanka</a:t>
            </a:r>
            <a:r>
              <a:rPr lang="tr-TR" dirty="0"/>
              <a:t>  arasındaki ilişkiyi bilen </a:t>
            </a:r>
            <a:r>
              <a:rPr lang="tr-TR" dirty="0" err="1"/>
              <a:t>Dulska</a:t>
            </a:r>
            <a:r>
              <a:rPr lang="tr-TR" dirty="0"/>
              <a:t>, oğlunu eve bağlayabilmek için bu ilişkiye ses çıkarmaz. Ne var ki </a:t>
            </a:r>
            <a:r>
              <a:rPr lang="tr-TR" dirty="0" err="1"/>
              <a:t>Hanka</a:t>
            </a:r>
            <a:r>
              <a:rPr lang="tr-TR" dirty="0"/>
              <a:t> hamile kalınca her şey değişir. Tek çözüm, </a:t>
            </a:r>
            <a:r>
              <a:rPr lang="tr-TR" dirty="0" err="1"/>
              <a:t>Hanka’ya</a:t>
            </a:r>
            <a:r>
              <a:rPr lang="tr-TR" dirty="0"/>
              <a:t> bir miktar para vererek onu evden uzaklaştırmak ve ailenin ‘namusunu ve temiz adını’  etrafa karşı kurtarmaktır.</a:t>
            </a:r>
          </a:p>
          <a:p>
            <a:endParaRPr lang="tr-TR" dirty="0"/>
          </a:p>
        </p:txBody>
      </p:sp>
    </p:spTree>
    <p:extLst>
      <p:ext uri="{BB962C8B-B14F-4D97-AF65-F5344CB8AC3E}">
        <p14:creationId xmlns:p14="http://schemas.microsoft.com/office/powerpoint/2010/main" val="1080607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err="1"/>
              <a:t>Zbyszko</a:t>
            </a:r>
            <a:r>
              <a:rPr lang="tr-TR" dirty="0"/>
              <a:t>, </a:t>
            </a:r>
            <a:r>
              <a:rPr lang="tr-TR" dirty="0" err="1"/>
              <a:t>Hanka’ya</a:t>
            </a:r>
            <a:r>
              <a:rPr lang="tr-TR" dirty="0"/>
              <a:t> evlenme sözü verdiği halde annesinin güçlü kişiliği altında ezilerek, Bayan </a:t>
            </a:r>
            <a:r>
              <a:rPr lang="tr-TR" dirty="0" err="1"/>
              <a:t>Dulska’nın</a:t>
            </a:r>
            <a:r>
              <a:rPr lang="tr-TR" dirty="0"/>
              <a:t> olayı bildiği gibi çözmesine izin verecek kadar zayıf bir insandır. </a:t>
            </a:r>
            <a:r>
              <a:rPr lang="tr-TR" dirty="0" err="1"/>
              <a:t>Zbyszko’nun</a:t>
            </a:r>
            <a:r>
              <a:rPr lang="tr-TR" dirty="0"/>
              <a:t> kendisiyle evlenmekten vazgeçtiğini öğrenmesi üzerine, o zamana kadar  sessiz, sakin  ve mazlum bir kadın görünümünde olan </a:t>
            </a:r>
            <a:r>
              <a:rPr lang="tr-TR" dirty="0" err="1"/>
              <a:t>Hanka</a:t>
            </a:r>
            <a:r>
              <a:rPr lang="tr-TR" dirty="0"/>
              <a:t>, birden tanınmayacak ölçüde değişir, zararının karşılanmasını bağıra çağıra ister. Eline tutuşturulan bir miktar parayı kabul ederek ortadan kaybolur. Onun da aslında Bayan </a:t>
            </a:r>
            <a:r>
              <a:rPr lang="tr-TR" dirty="0" err="1"/>
              <a:t>Dulska’dan</a:t>
            </a:r>
            <a:r>
              <a:rPr lang="tr-TR" dirty="0"/>
              <a:t> pek farklı olmadığını seyirci böylece anlar. Daha iyi bir yaşama ulaşmak için kumar oynamış ve kaybetmiştir, hepsi </a:t>
            </a:r>
            <a:r>
              <a:rPr lang="tr-TR"/>
              <a:t>bu</a:t>
            </a:r>
            <a:r>
              <a:rPr lang="tr-TR" smtClean="0"/>
              <a:t>.</a:t>
            </a:r>
            <a:r>
              <a:rPr lang="tr-TR" dirty="0"/>
              <a:t> </a:t>
            </a:r>
          </a:p>
          <a:p>
            <a:r>
              <a:rPr lang="tr-TR" dirty="0" err="1"/>
              <a:t>Zapolska</a:t>
            </a:r>
            <a:r>
              <a:rPr lang="tr-TR" dirty="0"/>
              <a:t>, edebiyat tarihine natüralizmin temsilcisi olarak geçmiştir. Natüralizmin çoğu kuralına uyduğu için, “Bayan </a:t>
            </a:r>
            <a:r>
              <a:rPr lang="tr-TR" dirty="0" err="1"/>
              <a:t>Dulska’nın</a:t>
            </a:r>
            <a:r>
              <a:rPr lang="tr-TR" dirty="0"/>
              <a:t> Ahlakı”,  örnek bir natüralist drama olarak gösterilir:</a:t>
            </a:r>
          </a:p>
          <a:p>
            <a:r>
              <a:rPr lang="tr-TR" dirty="0"/>
              <a:t>a. Kalıtımsal özelliklerin gösterilmesi ilkesine uyar: Bayan </a:t>
            </a:r>
            <a:r>
              <a:rPr lang="tr-TR" dirty="0" err="1"/>
              <a:t>Dulska</a:t>
            </a:r>
            <a:r>
              <a:rPr lang="tr-TR" dirty="0"/>
              <a:t> ve kızı </a:t>
            </a:r>
            <a:r>
              <a:rPr lang="tr-TR" dirty="0" err="1"/>
              <a:t>Hesia</a:t>
            </a:r>
            <a:r>
              <a:rPr lang="tr-TR" dirty="0"/>
              <a:t> arasındaki benzerlik. </a:t>
            </a:r>
            <a:r>
              <a:rPr lang="tr-TR" dirty="0" err="1"/>
              <a:t>Hesia</a:t>
            </a:r>
            <a:r>
              <a:rPr lang="tr-TR" dirty="0"/>
              <a:t>, annesinin, cimrilik, </a:t>
            </a:r>
            <a:r>
              <a:rPr lang="tr-TR" dirty="0" err="1"/>
              <a:t>kötülükçülük</a:t>
            </a:r>
            <a:r>
              <a:rPr lang="tr-TR" dirty="0"/>
              <a:t>, başkaları için iyi düşünmeme ve onları küçümseme gibi pek çok kötü özelliğine sahiptir. Bunlar oyunda açıkça gösterilir.</a:t>
            </a:r>
          </a:p>
          <a:p>
            <a:r>
              <a:rPr lang="tr-TR" dirty="0"/>
              <a:t> b. Determinizm ilkesine uyum: Her insanın yaşamı daha önceden bir güç tarafından belirlenmiştir. </a:t>
            </a:r>
            <a:r>
              <a:rPr lang="tr-TR" dirty="0" err="1"/>
              <a:t>Zbyszko</a:t>
            </a:r>
            <a:r>
              <a:rPr lang="tr-TR" dirty="0"/>
              <a:t> bu bağlamda yazgısı belirlenmiş bir kahramandır. Ailesinin iki yüzlü, yüzeysel yaşamının farkında olduğu, hatta gelecekte onlara dönüşeceğini bildiği halde değişememektedir.</a:t>
            </a:r>
          </a:p>
          <a:p>
            <a:r>
              <a:rPr lang="tr-TR" dirty="0"/>
              <a:t>c. Doğa kanunun elekten geçirme işlemi ilkesine uyum gösterir: Güçlü olanın savaşımı kazandığı bir dünya anlatılır. Bayan </a:t>
            </a:r>
            <a:r>
              <a:rPr lang="tr-TR" dirty="0" err="1"/>
              <a:t>Dulska</a:t>
            </a:r>
            <a:r>
              <a:rPr lang="tr-TR" dirty="0"/>
              <a:t>, </a:t>
            </a:r>
            <a:r>
              <a:rPr lang="tr-TR" dirty="0" err="1"/>
              <a:t>Hanka’dan</a:t>
            </a:r>
            <a:r>
              <a:rPr lang="tr-TR" dirty="0"/>
              <a:t> ve </a:t>
            </a:r>
            <a:r>
              <a:rPr lang="tr-TR" dirty="0" err="1"/>
              <a:t>Zbyszko’dan</a:t>
            </a:r>
            <a:r>
              <a:rPr lang="tr-TR" dirty="0"/>
              <a:t> güçlü olduğu için onun istediği biçimde problem çözülür. Güçlü olanın yönettiği bir dünya düşüncesi de bu şıkka bağlı olarak ortaya çıkar. Bayan </a:t>
            </a:r>
            <a:r>
              <a:rPr lang="tr-TR" dirty="0" err="1"/>
              <a:t>Dulska</a:t>
            </a:r>
            <a:r>
              <a:rPr lang="tr-TR" dirty="0"/>
              <a:t>, ailenin en güçlü kişiliğidir. Onun için de tüm aileyi yönetir.</a:t>
            </a:r>
          </a:p>
        </p:txBody>
      </p:sp>
    </p:spTree>
    <p:extLst>
      <p:ext uri="{BB962C8B-B14F-4D97-AF65-F5344CB8AC3E}">
        <p14:creationId xmlns:p14="http://schemas.microsoft.com/office/powerpoint/2010/main" val="2070125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2136</TotalTime>
  <Words>832</Words>
  <Application>Microsoft Office PowerPoint</Application>
  <PresentationFormat>Ekran Gösterisi (4:3)</PresentationFormat>
  <Paragraphs>16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GENÇ POLONYA DÖNEMİ EDEBİYATI</vt:lpstr>
      <vt:lpstr>Genç Polonya Döneminde Drama Eserleri</vt:lpstr>
      <vt:lpstr>PowerPoint Sunusu</vt:lpstr>
      <vt:lpstr>PowerPoint Sunusu</vt:lpstr>
      <vt:lpstr>PowerPoint Sunusu</vt:lpstr>
      <vt:lpstr>Gabriela Zapolska </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42</cp:revision>
  <dcterms:created xsi:type="dcterms:W3CDTF">2020-05-12T16:08:52Z</dcterms:created>
  <dcterms:modified xsi:type="dcterms:W3CDTF">2020-05-14T18:58:09Z</dcterms:modified>
</cp:coreProperties>
</file>