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8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86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AEAB-2A75-49A7-8BBA-369F782AE05D}" type="datetimeFigureOut">
              <a:rPr lang="tr-TR" smtClean="0"/>
              <a:pPr/>
              <a:t>10.03.2018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EC026DE-8471-4EFB-BD31-9F3C60FB875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46777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AEAB-2A75-49A7-8BBA-369F782AE05D}" type="datetimeFigureOut">
              <a:rPr lang="tr-TR" smtClean="0"/>
              <a:pPr/>
              <a:t>10.03.2018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C026DE-8471-4EFB-BD31-9F3C60FB875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062229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AEAB-2A75-49A7-8BBA-369F782AE05D}" type="datetimeFigureOut">
              <a:rPr lang="tr-TR" smtClean="0"/>
              <a:pPr/>
              <a:t>10.03.2018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C026DE-8471-4EFB-BD31-9F3C60FB875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28915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AEAB-2A75-49A7-8BBA-369F782AE05D}" type="datetimeFigureOut">
              <a:rPr lang="tr-TR" smtClean="0"/>
              <a:pPr/>
              <a:t>10.03.2018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C026DE-8471-4EFB-BD31-9F3C60FB875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971940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AEAB-2A75-49A7-8BBA-369F782AE05D}" type="datetimeFigureOut">
              <a:rPr lang="tr-TR" smtClean="0"/>
              <a:pPr/>
              <a:t>10.03.2018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C026DE-8471-4EFB-BD31-9F3C60FB875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308443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AEAB-2A75-49A7-8BBA-369F782AE05D}" type="datetimeFigureOut">
              <a:rPr lang="tr-TR" smtClean="0"/>
              <a:pPr/>
              <a:t>10.03.2018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C026DE-8471-4EFB-BD31-9F3C60FB875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03982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AEAB-2A75-49A7-8BBA-369F782AE05D}" type="datetimeFigureOut">
              <a:rPr lang="tr-TR" smtClean="0"/>
              <a:pPr/>
              <a:t>10.03.2018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26DE-8471-4EFB-BD31-9F3C60FB875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473926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AEAB-2A75-49A7-8BBA-369F782AE05D}" type="datetimeFigureOut">
              <a:rPr lang="tr-TR" smtClean="0"/>
              <a:pPr/>
              <a:t>10.03.2018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26DE-8471-4EFB-BD31-9F3C60FB875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09304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AEAB-2A75-49A7-8BBA-369F782AE05D}" type="datetimeFigureOut">
              <a:rPr lang="tr-TR" smtClean="0"/>
              <a:pPr/>
              <a:t>10.03.2018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26DE-8471-4EFB-BD31-9F3C60FB875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06944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AEAB-2A75-49A7-8BBA-369F782AE05D}" type="datetimeFigureOut">
              <a:rPr lang="tr-TR" smtClean="0"/>
              <a:pPr/>
              <a:t>10.03.2018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C026DE-8471-4EFB-BD31-9F3C60FB875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9133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AEAB-2A75-49A7-8BBA-369F782AE05D}" type="datetimeFigureOut">
              <a:rPr lang="tr-TR" smtClean="0"/>
              <a:pPr/>
              <a:t>10.03.2018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EC026DE-8471-4EFB-BD31-9F3C60FB875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15412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AEAB-2A75-49A7-8BBA-369F782AE05D}" type="datetimeFigureOut">
              <a:rPr lang="tr-TR" smtClean="0"/>
              <a:pPr/>
              <a:t>10.03.2018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EC026DE-8471-4EFB-BD31-9F3C60FB875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614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AEAB-2A75-49A7-8BBA-369F782AE05D}" type="datetimeFigureOut">
              <a:rPr lang="tr-TR" smtClean="0"/>
              <a:pPr/>
              <a:t>10.03.2018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26DE-8471-4EFB-BD31-9F3C60FB875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737084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AEAB-2A75-49A7-8BBA-369F782AE05D}" type="datetimeFigureOut">
              <a:rPr lang="tr-TR" smtClean="0"/>
              <a:pPr/>
              <a:t>10.03.2018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26DE-8471-4EFB-BD31-9F3C60FB875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75808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AEAB-2A75-49A7-8BBA-369F782AE05D}" type="datetimeFigureOut">
              <a:rPr lang="tr-TR" smtClean="0"/>
              <a:pPr/>
              <a:t>10.03.2018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26DE-8471-4EFB-BD31-9F3C60FB875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68447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AEAB-2A75-49A7-8BBA-369F782AE05D}" type="datetimeFigureOut">
              <a:rPr lang="tr-TR" smtClean="0"/>
              <a:pPr/>
              <a:t>10.03.2018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C026DE-8471-4EFB-BD31-9F3C60FB875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53580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BAEAB-2A75-49A7-8BBA-369F782AE05D}" type="datetimeFigureOut">
              <a:rPr lang="tr-TR" smtClean="0"/>
              <a:pPr/>
              <a:t>10.03.2018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EC026DE-8471-4EFB-BD31-9F3C60FB875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77355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425583" y="1128562"/>
            <a:ext cx="8915399" cy="2262781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Türkçe Dersi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Öğretim Programı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311282" y="3736792"/>
            <a:ext cx="9144000" cy="825583"/>
          </a:xfrm>
        </p:spPr>
        <p:txBody>
          <a:bodyPr/>
          <a:lstStyle/>
          <a:p>
            <a:pPr algn="ctr"/>
            <a:r>
              <a:rPr lang="tr-TR" b="1" dirty="0" smtClean="0"/>
              <a:t>MEB, 2018</a:t>
            </a:r>
            <a:endParaRPr lang="tr-TR" b="1" dirty="0"/>
          </a:p>
        </p:txBody>
      </p:sp>
    </p:spTree>
    <p:extLst>
      <p:ext uri="{BB962C8B-B14F-4D97-AF65-F5344CB8AC3E}">
        <p14:creationId xmlns="" xmlns:p14="http://schemas.microsoft.com/office/powerpoint/2010/main" val="11611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59475" y="452660"/>
            <a:ext cx="8911687" cy="1280890"/>
          </a:xfrm>
        </p:spPr>
        <p:txBody>
          <a:bodyPr/>
          <a:lstStyle/>
          <a:p>
            <a:r>
              <a:rPr lang="tr-TR" b="1" dirty="0" smtClean="0"/>
              <a:t>ÖLÇME VE DEĞERLENDİRME YAKLAŞIMI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22411" y="1209675"/>
            <a:ext cx="10317163" cy="3777622"/>
          </a:xfrm>
        </p:spPr>
        <p:txBody>
          <a:bodyPr>
            <a:noAutofit/>
          </a:bodyPr>
          <a:lstStyle/>
          <a:p>
            <a:r>
              <a:rPr lang="tr-TR" sz="2600" dirty="0" smtClean="0"/>
              <a:t>1-3. sınıflarda </a:t>
            </a:r>
            <a:r>
              <a:rPr lang="tr-TR" sz="2600" b="1" u="sng" dirty="0" smtClean="0"/>
              <a:t>süreç ve performans temelli bir yaklaşım </a:t>
            </a:r>
            <a:r>
              <a:rPr lang="tr-TR" sz="2600" dirty="0" smtClean="0"/>
              <a:t>benimsenmeli, </a:t>
            </a:r>
          </a:p>
          <a:p>
            <a:pPr marL="0" indent="0">
              <a:buNone/>
            </a:pPr>
            <a:endParaRPr lang="tr-TR" sz="2600" dirty="0" smtClean="0"/>
          </a:p>
          <a:p>
            <a:r>
              <a:rPr lang="tr-TR" sz="2600" dirty="0" smtClean="0"/>
              <a:t>ölçme sonunda öğrenci performansı hakkında elde edilen veriler yargıda </a:t>
            </a:r>
            <a:r>
              <a:rPr lang="tr-TR" sz="2600" dirty="0" smtClean="0"/>
              <a:t>bulunmada </a:t>
            </a:r>
            <a:r>
              <a:rPr lang="tr-TR" sz="2600" dirty="0" smtClean="0"/>
              <a:t>değil, </a:t>
            </a:r>
            <a:r>
              <a:rPr lang="tr-TR" sz="2600" b="1" u="sng" dirty="0" smtClean="0"/>
              <a:t>tanı amaçlı </a:t>
            </a:r>
            <a:r>
              <a:rPr lang="tr-TR" sz="2600" dirty="0" smtClean="0"/>
              <a:t>kullanılmalıdır. </a:t>
            </a:r>
          </a:p>
          <a:p>
            <a:pPr marL="0" indent="0">
              <a:buNone/>
            </a:pPr>
            <a:endParaRPr lang="tr-TR" sz="2600" dirty="0" smtClean="0"/>
          </a:p>
          <a:p>
            <a:r>
              <a:rPr lang="tr-TR" sz="2600" dirty="0" smtClean="0"/>
              <a:t>Bu amaç doğrultusunda kontrol listesi, dereceli puanlama anahtarı ve değerlendirme ölçeği şeklinde yapılandırılmış gözlem formlarından yararlanılmalıdır. </a:t>
            </a:r>
          </a:p>
          <a:p>
            <a:r>
              <a:rPr lang="tr-TR" sz="2600" dirty="0" smtClean="0"/>
              <a:t>Bu formlarda sadece bilişsel becerilerin değil, </a:t>
            </a:r>
            <a:r>
              <a:rPr lang="tr-TR" sz="2600" dirty="0" err="1" smtClean="0"/>
              <a:t>psikomotor</a:t>
            </a:r>
            <a:r>
              <a:rPr lang="tr-TR" sz="2600" dirty="0" smtClean="0"/>
              <a:t> ve </a:t>
            </a:r>
            <a:r>
              <a:rPr lang="tr-TR" sz="2600" dirty="0" err="1" smtClean="0"/>
              <a:t>duyuşsal</a:t>
            </a:r>
            <a:r>
              <a:rPr lang="tr-TR" sz="2600" dirty="0" smtClean="0"/>
              <a:t> becerilerin gözlemlenmesine imkân sağlayan ölçütlere de yer verilmelidir. </a:t>
            </a:r>
            <a:endParaRPr lang="tr-TR" sz="2600" dirty="0"/>
          </a:p>
        </p:txBody>
      </p:sp>
    </p:spTree>
    <p:extLst>
      <p:ext uri="{BB962C8B-B14F-4D97-AF65-F5344CB8AC3E}">
        <p14:creationId xmlns="" xmlns:p14="http://schemas.microsoft.com/office/powerpoint/2010/main" val="234222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59500" y="462185"/>
            <a:ext cx="9645112" cy="1280890"/>
          </a:xfrm>
        </p:spPr>
        <p:txBody>
          <a:bodyPr/>
          <a:lstStyle/>
          <a:p>
            <a:r>
              <a:rPr lang="tr-TR" b="1" dirty="0" smtClean="0"/>
              <a:t>UYGULAMADA DİKKAT EDİLECEK HUSUSLAR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59500" y="1457325"/>
            <a:ext cx="8915400" cy="3777622"/>
          </a:xfrm>
        </p:spPr>
        <p:txBody>
          <a:bodyPr>
            <a:noAutofit/>
          </a:bodyPr>
          <a:lstStyle/>
          <a:p>
            <a:r>
              <a:rPr lang="tr-TR" sz="2600" dirty="0" smtClean="0"/>
              <a:t>İlk Okuma Yazma Süreci </a:t>
            </a:r>
          </a:p>
          <a:p>
            <a:pPr marL="0" indent="0">
              <a:buNone/>
            </a:pPr>
            <a:endParaRPr lang="tr-TR" sz="2600" dirty="0" smtClean="0"/>
          </a:p>
          <a:p>
            <a:r>
              <a:rPr lang="tr-TR" sz="2600" dirty="0" smtClean="0"/>
              <a:t>Ses </a:t>
            </a:r>
            <a:r>
              <a:rPr lang="tr-TR" sz="2600" dirty="0" smtClean="0"/>
              <a:t>Temelli İlk </a:t>
            </a:r>
            <a:r>
              <a:rPr lang="tr-TR" sz="2600" dirty="0" smtClean="0"/>
              <a:t>Okuma Yazma Öğretimi</a:t>
            </a:r>
          </a:p>
          <a:p>
            <a:pPr marL="0" indent="0">
              <a:buNone/>
            </a:pPr>
            <a:endParaRPr lang="tr-TR" sz="2600" dirty="0" smtClean="0"/>
          </a:p>
          <a:p>
            <a:r>
              <a:rPr lang="tr-TR" sz="2600" dirty="0" smtClean="0"/>
              <a:t>İlk okuma yazma öğretimi, temel düzeyde okuma ve yazma becerileri ile sınırlı değildir. </a:t>
            </a:r>
          </a:p>
          <a:p>
            <a:pPr marL="0" indent="0">
              <a:buNone/>
            </a:pPr>
            <a:endParaRPr lang="tr-TR" sz="2600" dirty="0" smtClean="0"/>
          </a:p>
          <a:p>
            <a:r>
              <a:rPr lang="tr-TR" sz="2600" dirty="0" smtClean="0"/>
              <a:t>Düşünme, anlama, sıralama, sınıflama, sorgulama, ilişki kurma, analiz sentez yapma ve değerlendirme gibi zihinsel becerilerin geliştirilmesinde ilk okuma yazma öğretiminin önemli bir işlevi vardır. </a:t>
            </a:r>
            <a:endParaRPr lang="tr-TR" sz="2600" dirty="0"/>
          </a:p>
        </p:txBody>
      </p:sp>
    </p:spTree>
    <p:extLst>
      <p:ext uri="{BB962C8B-B14F-4D97-AF65-F5344CB8AC3E}">
        <p14:creationId xmlns="" xmlns:p14="http://schemas.microsoft.com/office/powerpoint/2010/main" val="212969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79675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48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1. İlk okuma yazmaya hazırlık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41512" y="1524000"/>
            <a:ext cx="8915400" cy="3777622"/>
          </a:xfrm>
        </p:spPr>
        <p:txBody>
          <a:bodyPr>
            <a:normAutofit/>
          </a:bodyPr>
          <a:lstStyle/>
          <a:p>
            <a:r>
              <a:rPr lang="tr-TR" sz="2600" dirty="0" smtClean="0"/>
              <a:t>Dinleme eğitimi çalışmaları </a:t>
            </a:r>
          </a:p>
          <a:p>
            <a:pPr marL="0" indent="0">
              <a:buNone/>
            </a:pPr>
            <a:endParaRPr lang="tr-TR" sz="2600" dirty="0"/>
          </a:p>
          <a:p>
            <a:r>
              <a:rPr lang="tr-TR" sz="2600" dirty="0" smtClean="0"/>
              <a:t>Parmak, el ve kol kaslarını geliştirme çalışmaları </a:t>
            </a:r>
          </a:p>
          <a:p>
            <a:pPr marL="0" indent="0">
              <a:buNone/>
            </a:pPr>
            <a:endParaRPr lang="tr-TR" sz="2600" dirty="0"/>
          </a:p>
          <a:p>
            <a:r>
              <a:rPr lang="tr-TR" sz="2600" dirty="0" smtClean="0"/>
              <a:t>Boyama ve çizgi çalışmaları</a:t>
            </a:r>
            <a:endParaRPr lang="tr-TR" sz="2600" dirty="0"/>
          </a:p>
        </p:txBody>
      </p:sp>
    </p:spTree>
    <p:extLst>
      <p:ext uri="{BB962C8B-B14F-4D97-AF65-F5344CB8AC3E}">
        <p14:creationId xmlns="" xmlns:p14="http://schemas.microsoft.com/office/powerpoint/2010/main" val="55067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745" y="581025"/>
            <a:ext cx="9409579" cy="5924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849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26175" y="424085"/>
            <a:ext cx="8911687" cy="1280890"/>
          </a:xfrm>
        </p:spPr>
        <p:txBody>
          <a:bodyPr/>
          <a:lstStyle/>
          <a:p>
            <a:r>
              <a:rPr lang="tr-TR" b="1" dirty="0" smtClean="0"/>
              <a:t>2) İlk okuma yazmaya başlama ve ilerleme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98687" y="1962150"/>
            <a:ext cx="8915400" cy="3777622"/>
          </a:xfrm>
        </p:spPr>
        <p:txBody>
          <a:bodyPr>
            <a:noAutofit/>
          </a:bodyPr>
          <a:lstStyle/>
          <a:p>
            <a:r>
              <a:rPr lang="tr-TR" sz="2600" dirty="0" smtClean="0"/>
              <a:t>Sesi hissetme, tanıma ve ayırt etme </a:t>
            </a:r>
            <a:endParaRPr lang="tr-TR" sz="2600" dirty="0"/>
          </a:p>
          <a:p>
            <a:endParaRPr lang="tr-TR" sz="2600" dirty="0" smtClean="0"/>
          </a:p>
          <a:p>
            <a:r>
              <a:rPr lang="tr-TR" sz="2600" dirty="0" smtClean="0"/>
              <a:t>Harfi okuma ve yazma </a:t>
            </a:r>
            <a:endParaRPr lang="tr-TR" sz="2600" dirty="0"/>
          </a:p>
          <a:p>
            <a:endParaRPr lang="tr-TR" sz="2600" dirty="0" smtClean="0"/>
          </a:p>
          <a:p>
            <a:r>
              <a:rPr lang="tr-TR" sz="2600" dirty="0" smtClean="0"/>
              <a:t>Harflerden heceler, hecelerden kelimeler, kelimelerden cümleler oluşturma </a:t>
            </a:r>
            <a:endParaRPr lang="tr-TR" sz="2600" dirty="0"/>
          </a:p>
          <a:p>
            <a:endParaRPr lang="tr-TR" sz="2600" dirty="0" smtClean="0"/>
          </a:p>
          <a:p>
            <a:r>
              <a:rPr lang="tr-TR" sz="2600" dirty="0" smtClean="0"/>
              <a:t>Metin okuma </a:t>
            </a:r>
            <a:endParaRPr lang="tr-TR" sz="2600" dirty="0"/>
          </a:p>
        </p:txBody>
      </p:sp>
    </p:spTree>
    <p:extLst>
      <p:ext uri="{BB962C8B-B14F-4D97-AF65-F5344CB8AC3E}">
        <p14:creationId xmlns="" xmlns:p14="http://schemas.microsoft.com/office/powerpoint/2010/main" val="66760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43783"/>
            <a:ext cx="12192000" cy="39047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85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58299" y="538385"/>
            <a:ext cx="8911687" cy="1280890"/>
          </a:xfrm>
        </p:spPr>
        <p:txBody>
          <a:bodyPr/>
          <a:lstStyle/>
          <a:p>
            <a:r>
              <a:rPr lang="tr-TR" b="1" dirty="0" smtClean="0"/>
              <a:t>3) Bağımsız okuma ve yazma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4" y="1819274"/>
            <a:ext cx="12146946" cy="3400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30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25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78525" y="393104"/>
            <a:ext cx="8911687" cy="1280890"/>
          </a:xfrm>
        </p:spPr>
        <p:txBody>
          <a:bodyPr/>
          <a:lstStyle/>
          <a:p>
            <a:r>
              <a:rPr lang="tr-TR" b="1" dirty="0" smtClean="0"/>
              <a:t>TÜRKÇE DERSİ ÖĞRETİM PROGRAMI’NIN ÖZEL AMAÇLARI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6547" y="1673994"/>
            <a:ext cx="10838030" cy="5210478"/>
          </a:xfrm>
        </p:spPr>
        <p:txBody>
          <a:bodyPr>
            <a:noAutofit/>
          </a:bodyPr>
          <a:lstStyle/>
          <a:p>
            <a:r>
              <a:rPr lang="tr-TR" sz="2200" dirty="0" smtClean="0">
                <a:solidFill>
                  <a:schemeClr val="tx1"/>
                </a:solidFill>
              </a:rPr>
              <a:t>Türkçe Dersi Öğretim Programı, öğrencilerin hayat boyu kullanabilecekleri </a:t>
            </a:r>
          </a:p>
          <a:p>
            <a:pPr lvl="1"/>
            <a:r>
              <a:rPr lang="tr-TR" sz="2200" dirty="0" smtClean="0">
                <a:solidFill>
                  <a:schemeClr val="tx1"/>
                </a:solidFill>
              </a:rPr>
              <a:t>dinleme/izleme, </a:t>
            </a:r>
          </a:p>
          <a:p>
            <a:pPr lvl="1"/>
            <a:r>
              <a:rPr lang="tr-TR" sz="2200" dirty="0" smtClean="0">
                <a:solidFill>
                  <a:schemeClr val="tx1"/>
                </a:solidFill>
              </a:rPr>
              <a:t>konuşma, </a:t>
            </a:r>
          </a:p>
          <a:p>
            <a:pPr lvl="1"/>
            <a:r>
              <a:rPr lang="tr-TR" sz="2200" dirty="0" smtClean="0">
                <a:solidFill>
                  <a:schemeClr val="tx1"/>
                </a:solidFill>
              </a:rPr>
              <a:t>okuma ve </a:t>
            </a:r>
          </a:p>
          <a:p>
            <a:pPr lvl="1"/>
            <a:r>
              <a:rPr lang="tr-TR" sz="2200" dirty="0" smtClean="0">
                <a:solidFill>
                  <a:schemeClr val="tx1"/>
                </a:solidFill>
              </a:rPr>
              <a:t>yazma ile ilgili dil becerilerini ve </a:t>
            </a:r>
          </a:p>
          <a:p>
            <a:pPr lvl="1"/>
            <a:r>
              <a:rPr lang="tr-TR" sz="2200" dirty="0" smtClean="0">
                <a:solidFill>
                  <a:schemeClr val="tx1"/>
                </a:solidFill>
              </a:rPr>
              <a:t>zihinsel becerileri kazanmaları, </a:t>
            </a:r>
          </a:p>
          <a:p>
            <a:pPr lvl="1"/>
            <a:r>
              <a:rPr lang="tr-TR" sz="2200" dirty="0" smtClean="0">
                <a:solidFill>
                  <a:schemeClr val="tx1"/>
                </a:solidFill>
              </a:rPr>
              <a:t>bu becerileri kullanarak kendilerini bireysel ve sosyal yönden geliştirmeleri, </a:t>
            </a:r>
          </a:p>
          <a:p>
            <a:pPr lvl="1"/>
            <a:r>
              <a:rPr lang="tr-TR" sz="2200" dirty="0" smtClean="0">
                <a:solidFill>
                  <a:schemeClr val="tx1"/>
                </a:solidFill>
              </a:rPr>
              <a:t>etkili iletişim kurmaları, </a:t>
            </a:r>
          </a:p>
          <a:p>
            <a:pPr lvl="1"/>
            <a:r>
              <a:rPr lang="tr-TR" sz="2200" dirty="0" smtClean="0">
                <a:solidFill>
                  <a:schemeClr val="tx1"/>
                </a:solidFill>
              </a:rPr>
              <a:t>Türkçe sevgisiyle, istek duyarak okuma ve yazma alışkanlığı edinmelerini sağlayacak şekilde bilgi, beceri ve değerleri içeren bir bütünlük içinde yapılandırılmıştır. </a:t>
            </a:r>
          </a:p>
          <a:p>
            <a:pPr marL="0" indent="0">
              <a:buNone/>
            </a:pPr>
            <a:endParaRPr lang="tr-TR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56666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9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47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92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62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Temalara İlişkin Açıklamalar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31937" y="1800225"/>
            <a:ext cx="8915400" cy="3777622"/>
          </a:xfrm>
        </p:spPr>
        <p:txBody>
          <a:bodyPr>
            <a:normAutofit/>
          </a:bodyPr>
          <a:lstStyle/>
          <a:p>
            <a:r>
              <a:rPr lang="tr-TR" sz="2600" dirty="0" smtClean="0"/>
              <a:t>Her </a:t>
            </a:r>
            <a:r>
              <a:rPr lang="tr-TR" sz="2600" dirty="0"/>
              <a:t>sınıf düzeyinde 8 tema </a:t>
            </a:r>
            <a:r>
              <a:rPr lang="tr-TR" sz="2600" dirty="0" smtClean="0"/>
              <a:t>işlenmesi öngörülmüştür</a:t>
            </a:r>
            <a:r>
              <a:rPr lang="tr-TR" sz="2600" dirty="0"/>
              <a:t>. </a:t>
            </a:r>
            <a:endParaRPr lang="tr-TR" sz="2600" dirty="0" smtClean="0"/>
          </a:p>
          <a:p>
            <a:endParaRPr lang="tr-TR" sz="2600" dirty="0"/>
          </a:p>
          <a:p>
            <a:r>
              <a:rPr lang="tr-TR" sz="2600" dirty="0" smtClean="0"/>
              <a:t>Bu </a:t>
            </a:r>
            <a:r>
              <a:rPr lang="tr-TR" sz="2600" dirty="0"/>
              <a:t>temalardan; </a:t>
            </a:r>
            <a:r>
              <a:rPr lang="tr-TR" sz="2600" b="1" dirty="0"/>
              <a:t>“Erdemler”, “Millî Kültürümüz”, “Millî Mücadele ve Atatürk” </a:t>
            </a:r>
            <a:r>
              <a:rPr lang="tr-TR" sz="2600" dirty="0"/>
              <a:t>temalarının her </a:t>
            </a:r>
            <a:r>
              <a:rPr lang="tr-TR" sz="2600" dirty="0" smtClean="0"/>
              <a:t>sınıf düzeyinde </a:t>
            </a:r>
            <a:r>
              <a:rPr lang="tr-TR" sz="2600" dirty="0"/>
              <a:t>işlenmesi zorunludur. </a:t>
            </a:r>
          </a:p>
          <a:p>
            <a:endParaRPr lang="tr-TR" sz="2600" dirty="0" smtClean="0"/>
          </a:p>
          <a:p>
            <a:r>
              <a:rPr lang="tr-TR" sz="2600" dirty="0" smtClean="0"/>
              <a:t>Zorunlu </a:t>
            </a:r>
            <a:r>
              <a:rPr lang="tr-TR" sz="2600" dirty="0"/>
              <a:t>temalar dışında verilen diğer temalar seçmeli olup kitap </a:t>
            </a:r>
            <a:r>
              <a:rPr lang="tr-TR" sz="2600" dirty="0" smtClean="0"/>
              <a:t>yazarlarınca belirlenecektir</a:t>
            </a:r>
            <a:r>
              <a:rPr lang="tr-TR" sz="26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3875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775" y="0"/>
            <a:ext cx="5758792" cy="552396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775" y="5519400"/>
            <a:ext cx="5758792" cy="1338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38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397" y="1"/>
            <a:ext cx="563320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38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40450" y="176435"/>
            <a:ext cx="8911687" cy="1280890"/>
          </a:xfrm>
        </p:spPr>
        <p:txBody>
          <a:bodyPr/>
          <a:lstStyle/>
          <a:p>
            <a:r>
              <a:rPr lang="tr-TR" b="1" dirty="0"/>
              <a:t>Metin Sayısı ve Metin Türlerine İlişkin Açıklamalar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50962" y="1457324"/>
            <a:ext cx="10479088" cy="5400675"/>
          </a:xfrm>
        </p:spPr>
        <p:txBody>
          <a:bodyPr>
            <a:noAutofit/>
          </a:bodyPr>
          <a:lstStyle/>
          <a:p>
            <a:r>
              <a:rPr lang="tr-TR" sz="2300" dirty="0"/>
              <a:t>Tüm sınıf düzeylerinde </a:t>
            </a:r>
            <a:r>
              <a:rPr lang="tr-TR" sz="2300" b="1" dirty="0"/>
              <a:t>8 tema </a:t>
            </a:r>
            <a:r>
              <a:rPr lang="tr-TR" sz="2300" dirty="0"/>
              <a:t>ve </a:t>
            </a:r>
            <a:endParaRPr lang="tr-TR" sz="2300" dirty="0" smtClean="0"/>
          </a:p>
          <a:p>
            <a:pPr marL="0" indent="0">
              <a:buNone/>
            </a:pPr>
            <a:endParaRPr lang="tr-TR" sz="2300" dirty="0" smtClean="0"/>
          </a:p>
          <a:p>
            <a:r>
              <a:rPr lang="tr-TR" sz="2300" b="1" dirty="0" smtClean="0"/>
              <a:t>her </a:t>
            </a:r>
            <a:r>
              <a:rPr lang="tr-TR" sz="2300" b="1" dirty="0"/>
              <a:t>temada 4 metin</a:t>
            </a:r>
            <a:r>
              <a:rPr lang="tr-TR" sz="2300" dirty="0"/>
              <a:t> kullanılacaktır. </a:t>
            </a:r>
            <a:endParaRPr lang="tr-TR" sz="2300" dirty="0" smtClean="0"/>
          </a:p>
          <a:p>
            <a:pPr marL="0" indent="0">
              <a:buNone/>
            </a:pPr>
            <a:endParaRPr lang="tr-TR" sz="2300" dirty="0" smtClean="0"/>
          </a:p>
          <a:p>
            <a:r>
              <a:rPr lang="tr-TR" sz="2300" dirty="0" smtClean="0"/>
              <a:t>Bu </a:t>
            </a:r>
            <a:r>
              <a:rPr lang="tr-TR" sz="2300" dirty="0"/>
              <a:t>metinlerin </a:t>
            </a:r>
            <a:r>
              <a:rPr lang="tr-TR" sz="2300" b="1" dirty="0"/>
              <a:t>3’ü okuma 1’i </a:t>
            </a:r>
            <a:r>
              <a:rPr lang="tr-TR" sz="2300" b="1" dirty="0" smtClean="0"/>
              <a:t>dinleme/izleme </a:t>
            </a:r>
            <a:r>
              <a:rPr lang="tr-TR" sz="2300" b="1" dirty="0"/>
              <a:t>metnidir</a:t>
            </a:r>
            <a:r>
              <a:rPr lang="tr-TR" sz="2300" dirty="0"/>
              <a:t>. Böylece kitap bütününde </a:t>
            </a:r>
            <a:r>
              <a:rPr lang="tr-TR" sz="2300" b="1" dirty="0"/>
              <a:t>toplamda 32 okuma ve dinleme/izleme metni</a:t>
            </a:r>
            <a:r>
              <a:rPr lang="tr-TR" sz="2300" dirty="0"/>
              <a:t> kullanılacaktır</a:t>
            </a:r>
            <a:r>
              <a:rPr lang="tr-TR" sz="2300" dirty="0" smtClean="0"/>
              <a:t>.</a:t>
            </a:r>
          </a:p>
          <a:p>
            <a:pPr marL="0" indent="0">
              <a:buNone/>
            </a:pPr>
            <a:endParaRPr lang="tr-TR" sz="2300" dirty="0" smtClean="0"/>
          </a:p>
          <a:p>
            <a:r>
              <a:rPr lang="tr-TR" sz="2300" dirty="0"/>
              <a:t>Her sınıf düzeyinde temalara uygun ve eşit dağılım olması kaydıyla </a:t>
            </a:r>
            <a:r>
              <a:rPr lang="tr-TR" sz="2300" b="1" dirty="0"/>
              <a:t>8 serbest okuma metnine </a:t>
            </a:r>
            <a:r>
              <a:rPr lang="tr-TR" sz="2300" dirty="0"/>
              <a:t>yer verilmelidir</a:t>
            </a:r>
            <a:r>
              <a:rPr lang="tr-TR" sz="2300" dirty="0" smtClean="0"/>
              <a:t>.</a:t>
            </a:r>
          </a:p>
          <a:p>
            <a:pPr marL="0" indent="0">
              <a:buNone/>
            </a:pPr>
            <a:endParaRPr lang="tr-TR" sz="2300" dirty="0"/>
          </a:p>
          <a:p>
            <a:r>
              <a:rPr lang="tr-TR" sz="2300" dirty="0"/>
              <a:t>Bu metinlerle beraber ders kitabında toplamda </a:t>
            </a:r>
            <a:r>
              <a:rPr lang="tr-TR" sz="2300" b="1" dirty="0"/>
              <a:t>40 metin </a:t>
            </a:r>
            <a:r>
              <a:rPr lang="tr-TR" sz="2300" dirty="0"/>
              <a:t>yer alacaktır.</a:t>
            </a:r>
          </a:p>
        </p:txBody>
      </p:sp>
    </p:spTree>
    <p:extLst>
      <p:ext uri="{BB962C8B-B14F-4D97-AF65-F5344CB8AC3E}">
        <p14:creationId xmlns="" xmlns:p14="http://schemas.microsoft.com/office/powerpoint/2010/main" val="12338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402" y="1309737"/>
            <a:ext cx="10234849" cy="3995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38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45200" y="395510"/>
            <a:ext cx="8911687" cy="1280890"/>
          </a:xfrm>
        </p:spPr>
        <p:txBody>
          <a:bodyPr/>
          <a:lstStyle/>
          <a:p>
            <a:r>
              <a:rPr lang="tr-TR" b="1" dirty="0" smtClean="0"/>
              <a:t>Kazanımların Yapısı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4144"/>
            <a:ext cx="12192000" cy="4895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456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233" y="0"/>
            <a:ext cx="933253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40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162" y="0"/>
            <a:ext cx="1004568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721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2825" y="414560"/>
            <a:ext cx="8911687" cy="1280890"/>
          </a:xfrm>
        </p:spPr>
        <p:txBody>
          <a:bodyPr/>
          <a:lstStyle/>
          <a:p>
            <a:r>
              <a:rPr lang="tr-TR" b="1" dirty="0"/>
              <a:t>TÜRKÇE DERSİ ÖĞRETİM PROGRAMI’NIN ÖZEL AMAÇLARI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93862" y="1981200"/>
            <a:ext cx="8915400" cy="3152775"/>
          </a:xfrm>
        </p:spPr>
        <p:txBody>
          <a:bodyPr>
            <a:normAutofit/>
          </a:bodyPr>
          <a:lstStyle/>
          <a:p>
            <a:r>
              <a:rPr lang="tr-TR" sz="2400" dirty="0"/>
              <a:t>Türkçe Dersi Öğretim Programı; </a:t>
            </a:r>
            <a:endParaRPr lang="tr-TR" sz="2400" dirty="0" smtClean="0"/>
          </a:p>
          <a:p>
            <a:pPr lvl="1"/>
            <a:r>
              <a:rPr lang="tr-TR" sz="2400" dirty="0" smtClean="0"/>
              <a:t>dil </a:t>
            </a:r>
            <a:r>
              <a:rPr lang="tr-TR" sz="2400" dirty="0"/>
              <a:t>becerilerinin ve yeterliliklerinin geliştirilmesini, </a:t>
            </a:r>
            <a:endParaRPr lang="tr-TR" sz="2400" dirty="0" smtClean="0"/>
          </a:p>
          <a:p>
            <a:pPr lvl="1"/>
            <a:r>
              <a:rPr lang="tr-TR" sz="2400" dirty="0" smtClean="0"/>
              <a:t>diğer </a:t>
            </a:r>
            <a:r>
              <a:rPr lang="tr-TR" sz="2400" dirty="0"/>
              <a:t>tüm alanlarda öğrenme, </a:t>
            </a:r>
            <a:endParaRPr lang="tr-TR" sz="2400" dirty="0" smtClean="0"/>
          </a:p>
          <a:p>
            <a:pPr lvl="1"/>
            <a:r>
              <a:rPr lang="tr-TR" sz="2400" dirty="0" smtClean="0"/>
              <a:t>kişisel </a:t>
            </a:r>
            <a:r>
              <a:rPr lang="tr-TR" sz="2400" dirty="0"/>
              <a:t>ve sosyal gelişme ile mesleki becerileri edinmenin ön şartı olarak kabul etmektedir.</a:t>
            </a:r>
          </a:p>
        </p:txBody>
      </p:sp>
    </p:spTree>
    <p:extLst>
      <p:ext uri="{BB962C8B-B14F-4D97-AF65-F5344CB8AC3E}">
        <p14:creationId xmlns="" xmlns:p14="http://schemas.microsoft.com/office/powerpoint/2010/main" val="194466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112" y="0"/>
            <a:ext cx="598377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4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155" y="75460"/>
            <a:ext cx="6898295" cy="20050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697" y="1987052"/>
            <a:ext cx="6912765" cy="48709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64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64275" y="538385"/>
            <a:ext cx="8911687" cy="1280890"/>
          </a:xfrm>
        </p:spPr>
        <p:txBody>
          <a:bodyPr/>
          <a:lstStyle/>
          <a:p>
            <a:r>
              <a:rPr lang="tr-TR" b="1" dirty="0" smtClean="0"/>
              <a:t>TÜRKÇE DERSİ ÖĞRETİM PROGRAMI’NIN ÖZEL AMAÇLARI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74837" y="2190750"/>
            <a:ext cx="8915400" cy="3777622"/>
          </a:xfrm>
        </p:spPr>
        <p:txBody>
          <a:bodyPr>
            <a:normAutofit/>
          </a:bodyPr>
          <a:lstStyle/>
          <a:p>
            <a:r>
              <a:rPr lang="tr-TR" sz="2400" dirty="0" smtClean="0"/>
              <a:t>Tematik yaklaşım</a:t>
            </a:r>
          </a:p>
          <a:p>
            <a:r>
              <a:rPr lang="tr-TR" sz="2400" dirty="0" smtClean="0"/>
              <a:t>okuma ve yazma kazanımları </a:t>
            </a:r>
            <a:r>
              <a:rPr lang="tr-TR" sz="2400" u="sng" dirty="0" smtClean="0"/>
              <a:t>metin içi, metin dışı ve metinler arası</a:t>
            </a:r>
            <a:r>
              <a:rPr lang="tr-TR" sz="2400" dirty="0" smtClean="0"/>
              <a:t> okuma yoluyla anlam oluşturmayı sağlayacak şekilde yapılandırılmıştır.</a:t>
            </a:r>
          </a:p>
          <a:p>
            <a:r>
              <a:rPr lang="tr-TR" sz="2400" dirty="0" smtClean="0"/>
              <a:t>dil bilgisi ve yazım kuralları ile ilgili kazanımlar artan bir yoğunluk içinde ve aşamalı olarak yapılandırılmıştır. </a:t>
            </a:r>
            <a:endParaRPr lang="tr-TR" sz="2400" dirty="0"/>
          </a:p>
        </p:txBody>
      </p:sp>
    </p:spTree>
    <p:extLst>
      <p:ext uri="{BB962C8B-B14F-4D97-AF65-F5344CB8AC3E}">
        <p14:creationId xmlns="" xmlns:p14="http://schemas.microsoft.com/office/powerpoint/2010/main" val="17283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62150" y="500062"/>
            <a:ext cx="9391650" cy="1325563"/>
          </a:xfrm>
        </p:spPr>
        <p:txBody>
          <a:bodyPr/>
          <a:lstStyle/>
          <a:p>
            <a:r>
              <a:rPr lang="tr-TR" b="1" dirty="0" smtClean="0"/>
              <a:t>Türkçe Dersi Öğretim Programı ile öğrencilerin;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93837" y="1943100"/>
            <a:ext cx="9678988" cy="3777622"/>
          </a:xfrm>
        </p:spPr>
        <p:txBody>
          <a:bodyPr>
            <a:noAutofit/>
          </a:bodyPr>
          <a:lstStyle/>
          <a:p>
            <a:r>
              <a:rPr lang="tr-TR" sz="2600" dirty="0" smtClean="0"/>
              <a:t>dinleme/izleme, konuşma, okuma ve yazma becerilerinin geliştirilmesi, </a:t>
            </a:r>
          </a:p>
          <a:p>
            <a:r>
              <a:rPr lang="tr-TR" sz="2600" dirty="0" smtClean="0"/>
              <a:t>Türkçeyi, konuşma ve yazma kurallarına uygun olarak bilinçli, doğru ve özenli kullanmalarının sağlanması, </a:t>
            </a:r>
          </a:p>
          <a:p>
            <a:r>
              <a:rPr lang="tr-TR" sz="2600" dirty="0" smtClean="0"/>
              <a:t>okuduğu, dinlediği/izlediğinden hareketle, söz varlığını zenginleştirerek dil zevki ve bilincine ulaşmalarının; duygu, düşünce ve hayal dünyalarını geliştirmelerinin sağlanması,</a:t>
            </a:r>
          </a:p>
          <a:p>
            <a:r>
              <a:rPr lang="tr-TR" sz="2600" dirty="0" smtClean="0"/>
              <a:t>okuma yazma sevgisi ve alışkanlığını kazanmalarının sağlanması,</a:t>
            </a:r>
            <a:endParaRPr lang="tr-TR" sz="2600" dirty="0"/>
          </a:p>
        </p:txBody>
      </p:sp>
    </p:spTree>
    <p:extLst>
      <p:ext uri="{BB962C8B-B14F-4D97-AF65-F5344CB8AC3E}">
        <p14:creationId xmlns="" xmlns:p14="http://schemas.microsoft.com/office/powerpoint/2010/main" val="25243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88100" y="566960"/>
            <a:ext cx="8911687" cy="1280890"/>
          </a:xfrm>
        </p:spPr>
        <p:txBody>
          <a:bodyPr/>
          <a:lstStyle/>
          <a:p>
            <a:r>
              <a:rPr lang="tr-TR" b="1" dirty="0" smtClean="0"/>
              <a:t>Türkçe Dersi Öğretim Programı ile öğrencilerin;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17687" y="2133600"/>
            <a:ext cx="10136188" cy="4343400"/>
          </a:xfrm>
        </p:spPr>
        <p:txBody>
          <a:bodyPr>
            <a:noAutofit/>
          </a:bodyPr>
          <a:lstStyle/>
          <a:p>
            <a:r>
              <a:rPr lang="tr-TR" sz="2400" dirty="0" smtClean="0"/>
              <a:t>duygu ve düşünceleri ile bir konudaki görüşlerini veya tezini sözlü ve yazılı olarak etkili ve anlaşılır biçimde ifade etmelerinin sağlanması, </a:t>
            </a:r>
          </a:p>
          <a:p>
            <a:r>
              <a:rPr lang="tr-TR" sz="2400" dirty="0" smtClean="0"/>
              <a:t>bilgiyi araştırma, keşfetme, yorumlama ve zihinde yapılandırma becerilerinin geliştirilmesi, </a:t>
            </a:r>
          </a:p>
          <a:p>
            <a:r>
              <a:rPr lang="tr-TR" sz="2400" dirty="0" smtClean="0"/>
              <a:t>basılı materyaller ile çoklu medya kaynaklarından bilgiye erişme, bilgiyi düzenleme, sorgulama, kullanma ve üretme becerilerinin geliştirilmesi, </a:t>
            </a:r>
          </a:p>
          <a:p>
            <a:r>
              <a:rPr lang="tr-TR" sz="2400" dirty="0" smtClean="0"/>
              <a:t>okuduklarını anlayarak eleştirel bir bakış açısıyla değerlendirmelerinin ve sorgulamalarının sağlanması, </a:t>
            </a:r>
            <a:endParaRPr lang="tr-TR" sz="2400" dirty="0"/>
          </a:p>
        </p:txBody>
      </p:sp>
    </p:spTree>
    <p:extLst>
      <p:ext uri="{BB962C8B-B14F-4D97-AF65-F5344CB8AC3E}">
        <p14:creationId xmlns="" xmlns:p14="http://schemas.microsoft.com/office/powerpoint/2010/main" val="357539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73775" y="490760"/>
            <a:ext cx="8911687" cy="1280890"/>
          </a:xfrm>
        </p:spPr>
        <p:txBody>
          <a:bodyPr/>
          <a:lstStyle/>
          <a:p>
            <a:r>
              <a:rPr lang="tr-TR" b="1" dirty="0" smtClean="0"/>
              <a:t>Türkçe Dersi Öğretim Programı ile öğrencilerin;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70061" y="2076450"/>
            <a:ext cx="9802813" cy="3777622"/>
          </a:xfrm>
        </p:spPr>
        <p:txBody>
          <a:bodyPr>
            <a:normAutofit/>
          </a:bodyPr>
          <a:lstStyle/>
          <a:p>
            <a:r>
              <a:rPr lang="tr-TR" sz="2800" dirty="0" smtClean="0"/>
              <a:t>millî, manevi, ahlaki, tarihî, kültürel, sosyal değerlere önem vermelerinin sağlanması, millî duygu ve düşüncelerinin güçlendirilmesi, </a:t>
            </a:r>
          </a:p>
          <a:p>
            <a:pPr marL="0" indent="0">
              <a:buNone/>
            </a:pPr>
            <a:endParaRPr lang="tr-TR" sz="2800" dirty="0" smtClean="0"/>
          </a:p>
          <a:p>
            <a:r>
              <a:rPr lang="tr-TR" sz="2800" dirty="0" smtClean="0"/>
              <a:t>Türk ve dünya kültür ve sanatına ait eserler aracılığıyla estetik ve sanatsal değerleri fark etmelerinin ve benimsemelerinin sağlanması amaçlanmıştır.</a:t>
            </a: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37432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69025" y="462185"/>
            <a:ext cx="8911687" cy="1280890"/>
          </a:xfrm>
        </p:spPr>
        <p:txBody>
          <a:bodyPr/>
          <a:lstStyle/>
          <a:p>
            <a:r>
              <a:rPr lang="tr-TR" b="1" dirty="0" smtClean="0"/>
              <a:t>ÖĞRENME ÖĞRETME YAKLAŞIMI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17662" y="1466849"/>
            <a:ext cx="9945688" cy="5191125"/>
          </a:xfrm>
        </p:spPr>
        <p:txBody>
          <a:bodyPr>
            <a:noAutofit/>
          </a:bodyPr>
          <a:lstStyle/>
          <a:p>
            <a:r>
              <a:rPr lang="tr-TR" sz="2400" dirty="0" smtClean="0"/>
              <a:t>Öğrencilerin aktif katılımı </a:t>
            </a:r>
          </a:p>
          <a:p>
            <a:endParaRPr lang="tr-TR" sz="2400" dirty="0"/>
          </a:p>
          <a:p>
            <a:r>
              <a:rPr lang="tr-TR" sz="2400" dirty="0" smtClean="0"/>
              <a:t>Öğrencilerin kendi öğrenmelerinin sorumluluğunu almaları</a:t>
            </a:r>
          </a:p>
          <a:p>
            <a:pPr marL="0" indent="0">
              <a:buNone/>
            </a:pPr>
            <a:endParaRPr lang="tr-TR" sz="2400" dirty="0" smtClean="0"/>
          </a:p>
          <a:p>
            <a:r>
              <a:rPr lang="tr-TR" sz="2400" dirty="0" smtClean="0"/>
              <a:t>Özel eğitime ihtiyaç duyan öğrenciler için; bireysel özellikleri, performansları ve ihtiyaçları doğrultusunda “Bireyselleştirilmiş Eğitim Programı (BEP)” hazırlanmalı ve uygulanmalıdır. </a:t>
            </a:r>
          </a:p>
          <a:p>
            <a:pPr marL="0" indent="0">
              <a:buNone/>
            </a:pPr>
            <a:endParaRPr lang="tr-TR" sz="2400" dirty="0" smtClean="0"/>
          </a:p>
          <a:p>
            <a:r>
              <a:rPr lang="tr-TR" sz="2400" dirty="0" smtClean="0"/>
              <a:t>Dersin işlenişinde ve uygulamalarda görsel iletişim araçlarına yer verilmeli; slayt, bilgisayar, televizyon, etkileşimli tahta, internet, EBA içerikleri vb. etkin olarak kullanılmalıdır. </a:t>
            </a:r>
            <a:endParaRPr lang="tr-TR" sz="2400" dirty="0"/>
          </a:p>
        </p:txBody>
      </p:sp>
    </p:spTree>
    <p:extLst>
      <p:ext uri="{BB962C8B-B14F-4D97-AF65-F5344CB8AC3E}">
        <p14:creationId xmlns="" xmlns:p14="http://schemas.microsoft.com/office/powerpoint/2010/main" val="30144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88075" y="385985"/>
            <a:ext cx="8911687" cy="1280890"/>
          </a:xfrm>
        </p:spPr>
        <p:txBody>
          <a:bodyPr/>
          <a:lstStyle/>
          <a:p>
            <a:r>
              <a:rPr lang="tr-TR" b="1" dirty="0" smtClean="0"/>
              <a:t>ÖLÇME VE DEĞERLENDİRME YAKLAŞIMI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8637" y="1438275"/>
            <a:ext cx="9717088" cy="3777622"/>
          </a:xfrm>
        </p:spPr>
        <p:txBody>
          <a:bodyPr>
            <a:noAutofit/>
          </a:bodyPr>
          <a:lstStyle/>
          <a:p>
            <a:r>
              <a:rPr lang="tr-TR" sz="2600" b="1" u="sng" dirty="0" smtClean="0"/>
              <a:t>Öğretim öncesinde yapılan değerlendirme</a:t>
            </a:r>
            <a:r>
              <a:rPr lang="tr-TR" sz="2600" dirty="0" smtClean="0"/>
              <a:t>, öğrenci hakkında bilgi edinilmesini ve öğrenme hedeflerinin belirlenmesini; </a:t>
            </a:r>
          </a:p>
          <a:p>
            <a:r>
              <a:rPr lang="tr-TR" sz="2600" b="1" u="sng" dirty="0" smtClean="0"/>
              <a:t>öğretim sırasında yapılan değerlendirme</a:t>
            </a:r>
            <a:r>
              <a:rPr lang="tr-TR" sz="2600" dirty="0" smtClean="0"/>
              <a:t>, öğrenci ve öğretmene geri bildirim verilmesini; </a:t>
            </a:r>
          </a:p>
          <a:p>
            <a:r>
              <a:rPr lang="tr-TR" sz="2600" b="1" u="sng" dirty="0" smtClean="0"/>
              <a:t>öğretim sonunda yapılan değerlendirme </a:t>
            </a:r>
            <a:r>
              <a:rPr lang="tr-TR" sz="2600" dirty="0" smtClean="0"/>
              <a:t>ise öğrenme hedeflerinin karşılanıp karşılanmadığı ve belirli alanlarda değişiklik yapılması gerekip gerekmediği hakkında karar vermeyi sağlayacaktır. </a:t>
            </a:r>
          </a:p>
          <a:p>
            <a:r>
              <a:rPr lang="tr-TR" sz="2600" b="1" u="sng" dirty="0" smtClean="0"/>
              <a:t>Sürekli değerlendirme</a:t>
            </a:r>
            <a:r>
              <a:rPr lang="tr-TR" sz="2600" dirty="0" smtClean="0"/>
              <a:t>, öğrenme güçlüğü çeken öğrencilerin ilerleyişlerinin tespiti için de önemlidir. </a:t>
            </a:r>
            <a:endParaRPr lang="tr-TR" sz="2600" dirty="0"/>
          </a:p>
        </p:txBody>
      </p:sp>
    </p:spTree>
    <p:extLst>
      <p:ext uri="{BB962C8B-B14F-4D97-AF65-F5344CB8AC3E}">
        <p14:creationId xmlns="" xmlns:p14="http://schemas.microsoft.com/office/powerpoint/2010/main" val="16223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Duma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120</TotalTime>
  <Words>766</Words>
  <Application>Microsoft Office PowerPoint</Application>
  <PresentationFormat>Özel</PresentationFormat>
  <Paragraphs>95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Duman</vt:lpstr>
      <vt:lpstr>Türkçe Dersi  Öğretim Programı</vt:lpstr>
      <vt:lpstr>TÜRKÇE DERSİ ÖĞRETİM PROGRAMI’NIN ÖZEL AMAÇLARI </vt:lpstr>
      <vt:lpstr>TÜRKÇE DERSİ ÖĞRETİM PROGRAMI’NIN ÖZEL AMAÇLARI </vt:lpstr>
      <vt:lpstr>TÜRKÇE DERSİ ÖĞRETİM PROGRAMI’NIN ÖZEL AMAÇLARI </vt:lpstr>
      <vt:lpstr>Türkçe Dersi Öğretim Programı ile öğrencilerin;</vt:lpstr>
      <vt:lpstr>Türkçe Dersi Öğretim Programı ile öğrencilerin;</vt:lpstr>
      <vt:lpstr>Türkçe Dersi Öğretim Programı ile öğrencilerin;</vt:lpstr>
      <vt:lpstr>ÖĞRENME ÖĞRETME YAKLAŞIMI</vt:lpstr>
      <vt:lpstr>ÖLÇME VE DEĞERLENDİRME YAKLAŞIMI </vt:lpstr>
      <vt:lpstr>ÖLÇME VE DEĞERLENDİRME YAKLAŞIMI </vt:lpstr>
      <vt:lpstr>UYGULAMADA DİKKAT EDİLECEK HUSUSLAR </vt:lpstr>
      <vt:lpstr>Slayt 12</vt:lpstr>
      <vt:lpstr>1. İlk okuma yazmaya hazırlık</vt:lpstr>
      <vt:lpstr>Slayt 14</vt:lpstr>
      <vt:lpstr>Slayt 15</vt:lpstr>
      <vt:lpstr>2) İlk okuma yazmaya başlama ve ilerleme</vt:lpstr>
      <vt:lpstr>Slayt 17</vt:lpstr>
      <vt:lpstr>3) Bağımsız okuma ve yazma</vt:lpstr>
      <vt:lpstr>Slayt 19</vt:lpstr>
      <vt:lpstr>Slayt 20</vt:lpstr>
      <vt:lpstr>Slayt 21</vt:lpstr>
      <vt:lpstr>Temalara İlişkin Açıklamalar</vt:lpstr>
      <vt:lpstr>Slayt 23</vt:lpstr>
      <vt:lpstr>Slayt 24</vt:lpstr>
      <vt:lpstr>Metin Sayısı ve Metin Türlerine İlişkin Açıklamalar</vt:lpstr>
      <vt:lpstr>Slayt 26</vt:lpstr>
      <vt:lpstr>Kazanımların Yapısı</vt:lpstr>
      <vt:lpstr>Slayt 28</vt:lpstr>
      <vt:lpstr>Slayt 29</vt:lpstr>
      <vt:lpstr>Slayt 30</vt:lpstr>
      <vt:lpstr>Slayt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canay</dc:creator>
  <cp:lastModifiedBy>cdi</cp:lastModifiedBy>
  <cp:revision>25</cp:revision>
  <dcterms:created xsi:type="dcterms:W3CDTF">2018-03-11T14:17:44Z</dcterms:created>
  <dcterms:modified xsi:type="dcterms:W3CDTF">2018-03-10T21:31:45Z</dcterms:modified>
</cp:coreProperties>
</file>