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1" r:id="rId24"/>
    <p:sldId id="283" r:id="rId25"/>
    <p:sldId id="285" r:id="rId26"/>
    <p:sldId id="28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7" d="100"/>
          <a:sy n="77" d="100"/>
        </p:scale>
        <p:origin x="-12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9C912C-516D-449F-9159-DDD7266EEF9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603DB3A0-33C6-4161-A7E6-EE23529A2923}">
      <dgm:prSet/>
      <dgm:spPr/>
      <dgm:t>
        <a:bodyPr/>
        <a:lstStyle/>
        <a:p>
          <a:pPr rtl="0"/>
          <a:r>
            <a:rPr lang="tr-TR" dirty="0" smtClean="0"/>
            <a:t>HAYVAN ISIRMALARI  VE SOKMALARINDA İLK YARDIM</a:t>
          </a:r>
          <a:endParaRPr lang="tr-TR" dirty="0"/>
        </a:p>
      </dgm:t>
    </dgm:pt>
    <dgm:pt modelId="{7F64B9F6-9B95-47B8-9460-024AD7B2D9F0}" type="parTrans" cxnId="{67A277F5-1E7C-45E1-8B0B-621238E46544}">
      <dgm:prSet/>
      <dgm:spPr/>
      <dgm:t>
        <a:bodyPr/>
        <a:lstStyle/>
        <a:p>
          <a:endParaRPr lang="tr-TR"/>
        </a:p>
      </dgm:t>
    </dgm:pt>
    <dgm:pt modelId="{4D20AA34-54FC-42C2-B9B7-1ACABA74BB98}" type="sibTrans" cxnId="{67A277F5-1E7C-45E1-8B0B-621238E46544}">
      <dgm:prSet/>
      <dgm:spPr/>
      <dgm:t>
        <a:bodyPr/>
        <a:lstStyle/>
        <a:p>
          <a:endParaRPr lang="tr-TR"/>
        </a:p>
      </dgm:t>
    </dgm:pt>
    <dgm:pt modelId="{C5360304-7C10-45F4-BBDD-69363B8CA735}" type="pres">
      <dgm:prSet presAssocID="{E89C912C-516D-449F-9159-DDD7266EEF91}" presName="linear" presStyleCnt="0">
        <dgm:presLayoutVars>
          <dgm:animLvl val="lvl"/>
          <dgm:resizeHandles val="exact"/>
        </dgm:presLayoutVars>
      </dgm:prSet>
      <dgm:spPr/>
    </dgm:pt>
    <dgm:pt modelId="{96861CE0-B610-4658-A338-5B81D0DC29BA}" type="pres">
      <dgm:prSet presAssocID="{603DB3A0-33C6-4161-A7E6-EE23529A2923}" presName="parentText" presStyleLbl="node1" presStyleIdx="0" presStyleCnt="1">
        <dgm:presLayoutVars>
          <dgm:chMax val="0"/>
          <dgm:bulletEnabled val="1"/>
        </dgm:presLayoutVars>
      </dgm:prSet>
      <dgm:spPr/>
    </dgm:pt>
  </dgm:ptLst>
  <dgm:cxnLst>
    <dgm:cxn modelId="{67A277F5-1E7C-45E1-8B0B-621238E46544}" srcId="{E89C912C-516D-449F-9159-DDD7266EEF91}" destId="{603DB3A0-33C6-4161-A7E6-EE23529A2923}" srcOrd="0" destOrd="0" parTransId="{7F64B9F6-9B95-47B8-9460-024AD7B2D9F0}" sibTransId="{4D20AA34-54FC-42C2-B9B7-1ACABA74BB98}"/>
    <dgm:cxn modelId="{05EC10BC-3BFC-4F6F-AEB9-73164363583D}" type="presOf" srcId="{603DB3A0-33C6-4161-A7E6-EE23529A2923}" destId="{96861CE0-B610-4658-A338-5B81D0DC29BA}" srcOrd="0" destOrd="0" presId="urn:microsoft.com/office/officeart/2005/8/layout/vList2"/>
    <dgm:cxn modelId="{509B8500-A516-4DDF-B7FE-21A213190DE8}" type="presOf" srcId="{E89C912C-516D-449F-9159-DDD7266EEF91}" destId="{C5360304-7C10-45F4-BBDD-69363B8CA735}" srcOrd="0" destOrd="0" presId="urn:microsoft.com/office/officeart/2005/8/layout/vList2"/>
    <dgm:cxn modelId="{E6EA1DD1-C788-4B36-AB96-FB54576C32F7}" type="presParOf" srcId="{C5360304-7C10-45F4-BBDD-69363B8CA735}" destId="{96861CE0-B610-4658-A338-5B81D0DC29B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F114C3-7968-4BEA-9851-B8854DD03D8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863C229B-AFD2-4BE1-A100-E71109B23B47}">
      <dgm:prSet/>
      <dgm:spPr/>
      <dgm:t>
        <a:bodyPr/>
        <a:lstStyle/>
        <a:p>
          <a:pPr rtl="0"/>
          <a:r>
            <a:rPr lang="tr-TR" b="1" smtClean="0"/>
            <a:t>Dr. Öğr. Üye. Behire Sançar</a:t>
          </a:r>
          <a:endParaRPr lang="tr-TR"/>
        </a:p>
      </dgm:t>
    </dgm:pt>
    <dgm:pt modelId="{B2EA72DD-BE1C-4A4D-A6D6-D77C92AD61C0}" type="parTrans" cxnId="{C1597AB2-0183-453B-B4DC-030776D03939}">
      <dgm:prSet/>
      <dgm:spPr/>
      <dgm:t>
        <a:bodyPr/>
        <a:lstStyle/>
        <a:p>
          <a:endParaRPr lang="tr-TR"/>
        </a:p>
      </dgm:t>
    </dgm:pt>
    <dgm:pt modelId="{112CDE62-B712-4A0D-8DA4-79D16962258C}" type="sibTrans" cxnId="{C1597AB2-0183-453B-B4DC-030776D03939}">
      <dgm:prSet/>
      <dgm:spPr/>
      <dgm:t>
        <a:bodyPr/>
        <a:lstStyle/>
        <a:p>
          <a:endParaRPr lang="tr-TR"/>
        </a:p>
      </dgm:t>
    </dgm:pt>
    <dgm:pt modelId="{087A84F9-C73D-4826-A30D-7B6F26C08F0D}" type="pres">
      <dgm:prSet presAssocID="{3BF114C3-7968-4BEA-9851-B8854DD03D80}" presName="linear" presStyleCnt="0">
        <dgm:presLayoutVars>
          <dgm:animLvl val="lvl"/>
          <dgm:resizeHandles val="exact"/>
        </dgm:presLayoutVars>
      </dgm:prSet>
      <dgm:spPr/>
    </dgm:pt>
    <dgm:pt modelId="{B4C11CBA-AF89-4D2F-B2C4-704B7AD4B34F}" type="pres">
      <dgm:prSet presAssocID="{863C229B-AFD2-4BE1-A100-E71109B23B47}" presName="parentText" presStyleLbl="node1" presStyleIdx="0" presStyleCnt="1">
        <dgm:presLayoutVars>
          <dgm:chMax val="0"/>
          <dgm:bulletEnabled val="1"/>
        </dgm:presLayoutVars>
      </dgm:prSet>
      <dgm:spPr/>
    </dgm:pt>
  </dgm:ptLst>
  <dgm:cxnLst>
    <dgm:cxn modelId="{C8BE7246-AE64-4B05-9B91-555C24D36C23}" type="presOf" srcId="{863C229B-AFD2-4BE1-A100-E71109B23B47}" destId="{B4C11CBA-AF89-4D2F-B2C4-704B7AD4B34F}" srcOrd="0" destOrd="0" presId="urn:microsoft.com/office/officeart/2005/8/layout/vList2"/>
    <dgm:cxn modelId="{C1597AB2-0183-453B-B4DC-030776D03939}" srcId="{3BF114C3-7968-4BEA-9851-B8854DD03D80}" destId="{863C229B-AFD2-4BE1-A100-E71109B23B47}" srcOrd="0" destOrd="0" parTransId="{B2EA72DD-BE1C-4A4D-A6D6-D77C92AD61C0}" sibTransId="{112CDE62-B712-4A0D-8DA4-79D16962258C}"/>
    <dgm:cxn modelId="{0BD4324C-015F-4996-956A-2A9BA18668B7}" type="presOf" srcId="{3BF114C3-7968-4BEA-9851-B8854DD03D80}" destId="{087A84F9-C73D-4826-A30D-7B6F26C08F0D}" srcOrd="0" destOrd="0" presId="urn:microsoft.com/office/officeart/2005/8/layout/vList2"/>
    <dgm:cxn modelId="{6F32FDA7-D731-4A23-806F-F50522569D14}" type="presParOf" srcId="{087A84F9-C73D-4826-A30D-7B6F26C08F0D}" destId="{B4C11CBA-AF89-4D2F-B2C4-704B7AD4B34F}"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61CE0-B610-4658-A338-5B81D0DC29BA}">
      <dsp:nvSpPr>
        <dsp:cNvPr id="0" name=""/>
        <dsp:cNvSpPr/>
      </dsp:nvSpPr>
      <dsp:spPr>
        <a:xfrm>
          <a:off x="0" y="6902"/>
          <a:ext cx="9144001" cy="19492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rtl="0">
            <a:lnSpc>
              <a:spcPct val="90000"/>
            </a:lnSpc>
            <a:spcBef>
              <a:spcPct val="0"/>
            </a:spcBef>
            <a:spcAft>
              <a:spcPct val="35000"/>
            </a:spcAft>
          </a:pPr>
          <a:r>
            <a:rPr lang="tr-TR" sz="4900" kern="1200" dirty="0" smtClean="0"/>
            <a:t>HAYVAN ISIRMALARI  VE SOKMALARINDA İLK YARDIM</a:t>
          </a:r>
          <a:endParaRPr lang="tr-TR" sz="4900" kern="1200" dirty="0"/>
        </a:p>
      </dsp:txBody>
      <dsp:txXfrm>
        <a:off x="95153" y="102055"/>
        <a:ext cx="8953695" cy="1758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11CBA-AF89-4D2F-B2C4-704B7AD4B34F}">
      <dsp:nvSpPr>
        <dsp:cNvPr id="0" name=""/>
        <dsp:cNvSpPr/>
      </dsp:nvSpPr>
      <dsp:spPr>
        <a:xfrm>
          <a:off x="0" y="4567"/>
          <a:ext cx="4975593" cy="57563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smtClean="0"/>
            <a:t>Dr. Öğr. Üye. Behire Sançar</a:t>
          </a:r>
          <a:endParaRPr lang="tr-TR" sz="2400" kern="1200"/>
        </a:p>
      </dsp:txBody>
      <dsp:txXfrm>
        <a:off x="28100" y="32667"/>
        <a:ext cx="4919393" cy="5194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12/9/2019</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2.jpe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1942960694"/>
              </p:ext>
            </p:extLst>
          </p:nvPr>
        </p:nvGraphicFramePr>
        <p:xfrm>
          <a:off x="2063124" y="729163"/>
          <a:ext cx="9144001" cy="1963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ayvan Ä±sÄ±rmalarÄ± ve sokmalarÄ± ile ilgili gÃ¶rsel sonucu">
            <a:extLst>
              <a:ext uri="{FF2B5EF4-FFF2-40B4-BE49-F238E27FC236}">
                <a16:creationId xmlns:a16="http://schemas.microsoft.com/office/drawing/2014/main" xmlns="" id="{64E05248-695F-4CD2-AC52-6D895B2848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6991" y="3293075"/>
            <a:ext cx="4748169" cy="30724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graphicFrame>
        <p:nvGraphicFramePr>
          <p:cNvPr id="5" name="Diyagram 4"/>
          <p:cNvGraphicFramePr/>
          <p:nvPr/>
        </p:nvGraphicFramePr>
        <p:xfrm>
          <a:off x="2414899" y="3293075"/>
          <a:ext cx="4975593" cy="5847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76440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D50794C-8690-4D3E-B670-B1057CAD786C}"/>
              </a:ext>
            </a:extLst>
          </p:cNvPr>
          <p:cNvSpPr>
            <a:spLocks noGrp="1"/>
          </p:cNvSpPr>
          <p:nvPr>
            <p:ph type="title"/>
          </p:nvPr>
        </p:nvSpPr>
        <p:spPr>
          <a:xfrm>
            <a:off x="1484311" y="685801"/>
            <a:ext cx="10018713" cy="1243668"/>
          </a:xfrm>
        </p:spPr>
        <p:txBody>
          <a:bodyPr/>
          <a:lstStyle/>
          <a:p>
            <a:r>
              <a:rPr lang="tr-TR" dirty="0">
                <a:solidFill>
                  <a:srgbClr val="0070C0"/>
                </a:solidFill>
              </a:rPr>
              <a:t>Akrep Sokmalarının Belirtileri:</a:t>
            </a:r>
          </a:p>
        </p:txBody>
      </p:sp>
      <p:sp>
        <p:nvSpPr>
          <p:cNvPr id="3" name="İçerik Yer Tutucusu 2">
            <a:extLst>
              <a:ext uri="{FF2B5EF4-FFF2-40B4-BE49-F238E27FC236}">
                <a16:creationId xmlns:a16="http://schemas.microsoft.com/office/drawing/2014/main" xmlns="" id="{DC15484A-77F6-4AAA-8003-8A96A583188D}"/>
              </a:ext>
            </a:extLst>
          </p:cNvPr>
          <p:cNvSpPr>
            <a:spLocks noGrp="1"/>
          </p:cNvSpPr>
          <p:nvPr>
            <p:ph idx="1"/>
          </p:nvPr>
        </p:nvSpPr>
        <p:spPr>
          <a:xfrm>
            <a:off x="1241031" y="2046914"/>
            <a:ext cx="10018713" cy="3531765"/>
          </a:xfrm>
        </p:spPr>
        <p:txBody>
          <a:bodyPr>
            <a:noAutofit/>
          </a:bodyPr>
          <a:lstStyle/>
          <a:p>
            <a:pPr marL="0" indent="0">
              <a:buNone/>
            </a:pPr>
            <a:r>
              <a:rPr lang="tr-TR" sz="3200" dirty="0"/>
              <a:t>Lokal ve genel belirtiler oluşturur.</a:t>
            </a:r>
          </a:p>
          <a:p>
            <a:pPr>
              <a:buFont typeface="Wingdings" panose="05000000000000000000" pitchFamily="2" charset="2"/>
              <a:buChar char="ü"/>
            </a:pPr>
            <a:r>
              <a:rPr lang="tr-TR" sz="3200" dirty="0"/>
              <a:t>Ağrı, yanma, uyuşma,</a:t>
            </a:r>
          </a:p>
          <a:p>
            <a:pPr>
              <a:buFont typeface="Wingdings" panose="05000000000000000000" pitchFamily="2" charset="2"/>
              <a:buChar char="ü"/>
            </a:pPr>
            <a:r>
              <a:rPr lang="tr-TR" sz="3200" dirty="0"/>
              <a:t>Ödem, kızarıklık, morarma,</a:t>
            </a:r>
          </a:p>
          <a:p>
            <a:pPr>
              <a:buFont typeface="Wingdings" panose="05000000000000000000" pitchFamily="2" charset="2"/>
              <a:buChar char="ü"/>
            </a:pPr>
            <a:r>
              <a:rPr lang="tr-TR" sz="3200" dirty="0"/>
              <a:t>Adale krampları, titreme, terleme,</a:t>
            </a:r>
          </a:p>
          <a:p>
            <a:pPr>
              <a:buFont typeface="Wingdings" panose="05000000000000000000" pitchFamily="2" charset="2"/>
              <a:buChar char="ü"/>
            </a:pPr>
            <a:r>
              <a:rPr lang="tr-TR" sz="3200" dirty="0"/>
              <a:t>Huzursuzluk, havale gözlenebilir,</a:t>
            </a:r>
          </a:p>
        </p:txBody>
      </p:sp>
    </p:spTree>
    <p:extLst>
      <p:ext uri="{BB962C8B-B14F-4D97-AF65-F5344CB8AC3E}">
        <p14:creationId xmlns:p14="http://schemas.microsoft.com/office/powerpoint/2010/main" val="3701411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D22AA96-C937-4C02-A451-5F8EEB3AB9AB}"/>
              </a:ext>
            </a:extLst>
          </p:cNvPr>
          <p:cNvSpPr>
            <a:spLocks noGrp="1"/>
          </p:cNvSpPr>
          <p:nvPr>
            <p:ph type="title"/>
          </p:nvPr>
        </p:nvSpPr>
        <p:spPr>
          <a:xfrm>
            <a:off x="1610686" y="444617"/>
            <a:ext cx="9892338" cy="1224792"/>
          </a:xfrm>
        </p:spPr>
        <p:txBody>
          <a:bodyPr/>
          <a:lstStyle/>
          <a:p>
            <a:r>
              <a:rPr lang="tr-TR" dirty="0">
                <a:solidFill>
                  <a:srgbClr val="0070C0"/>
                </a:solidFill>
              </a:rPr>
              <a:t>Akrep Sokmalarının Belirtileri:</a:t>
            </a:r>
            <a:endParaRPr lang="tr-TR" dirty="0"/>
          </a:p>
        </p:txBody>
      </p:sp>
      <p:sp>
        <p:nvSpPr>
          <p:cNvPr id="5" name="İçerik Yer Tutucusu 4">
            <a:extLst>
              <a:ext uri="{FF2B5EF4-FFF2-40B4-BE49-F238E27FC236}">
                <a16:creationId xmlns:a16="http://schemas.microsoft.com/office/drawing/2014/main" xmlns="" id="{1EA268EF-4754-4A92-A319-ADABF090D869}"/>
              </a:ext>
            </a:extLst>
          </p:cNvPr>
          <p:cNvSpPr>
            <a:spLocks noGrp="1"/>
          </p:cNvSpPr>
          <p:nvPr>
            <p:ph idx="1"/>
          </p:nvPr>
        </p:nvSpPr>
        <p:spPr>
          <a:xfrm>
            <a:off x="1484311" y="2046914"/>
            <a:ext cx="8540533" cy="2533475"/>
          </a:xfrm>
        </p:spPr>
        <p:txBody>
          <a:bodyPr>
            <a:normAutofit/>
          </a:bodyPr>
          <a:lstStyle/>
          <a:p>
            <a:pPr>
              <a:buFont typeface="Wingdings" panose="05000000000000000000" pitchFamily="2" charset="2"/>
              <a:buChar char="ü"/>
            </a:pPr>
            <a:r>
              <a:rPr lang="tr-TR" sz="3200" dirty="0"/>
              <a:t>Solunum güçlüğü, kalpte ritim bozukluğu,</a:t>
            </a:r>
          </a:p>
          <a:p>
            <a:pPr>
              <a:buFont typeface="Wingdings" panose="05000000000000000000" pitchFamily="2" charset="2"/>
              <a:buChar char="ü"/>
            </a:pPr>
            <a:r>
              <a:rPr lang="tr-TR" sz="3200" dirty="0"/>
              <a:t>Alerji şoku, </a:t>
            </a:r>
          </a:p>
          <a:p>
            <a:pPr>
              <a:buFont typeface="Wingdings" panose="05000000000000000000" pitchFamily="2" charset="2"/>
              <a:buChar char="ü"/>
            </a:pPr>
            <a:r>
              <a:rPr lang="tr-TR" sz="3200" dirty="0"/>
              <a:t>Solunum ve kalp durması sonucu ölüm olabilir.</a:t>
            </a:r>
          </a:p>
          <a:p>
            <a:pPr marL="0" indent="0">
              <a:buNone/>
            </a:pPr>
            <a:endParaRPr lang="tr-TR" dirty="0"/>
          </a:p>
        </p:txBody>
      </p:sp>
      <p:pic>
        <p:nvPicPr>
          <p:cNvPr id="6152" name="Picture 8" descr="akrep ile ilgili gÃ¶rsel sonucu">
            <a:extLst>
              <a:ext uri="{FF2B5EF4-FFF2-40B4-BE49-F238E27FC236}">
                <a16:creationId xmlns:a16="http://schemas.microsoft.com/office/drawing/2014/main" xmlns="" id="{1123361E-9524-47F1-A764-097DE0968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8028260" y="4219662"/>
            <a:ext cx="3749879" cy="24579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488347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FB92283-AAD7-4F7E-8948-991A68C1E7B7}"/>
              </a:ext>
            </a:extLst>
          </p:cNvPr>
          <p:cNvSpPr>
            <a:spLocks noGrp="1"/>
          </p:cNvSpPr>
          <p:nvPr>
            <p:ph type="title"/>
          </p:nvPr>
        </p:nvSpPr>
        <p:spPr>
          <a:xfrm>
            <a:off x="1484311" y="318782"/>
            <a:ext cx="10018713" cy="855677"/>
          </a:xfrm>
        </p:spPr>
        <p:txBody>
          <a:bodyPr/>
          <a:lstStyle/>
          <a:p>
            <a:r>
              <a:rPr lang="tr-TR" dirty="0">
                <a:solidFill>
                  <a:srgbClr val="0070C0"/>
                </a:solidFill>
              </a:rPr>
              <a:t>Akrep Sokmalarında İlk Yardım:</a:t>
            </a:r>
            <a:endParaRPr lang="tr-TR" dirty="0"/>
          </a:p>
        </p:txBody>
      </p:sp>
      <p:sp>
        <p:nvSpPr>
          <p:cNvPr id="3" name="İçerik Yer Tutucusu 2">
            <a:extLst>
              <a:ext uri="{FF2B5EF4-FFF2-40B4-BE49-F238E27FC236}">
                <a16:creationId xmlns:a16="http://schemas.microsoft.com/office/drawing/2014/main" xmlns="" id="{11F2BDB7-B3EA-4C5D-A1DD-42C5ACD528A6}"/>
              </a:ext>
            </a:extLst>
          </p:cNvPr>
          <p:cNvSpPr>
            <a:spLocks noGrp="1"/>
          </p:cNvSpPr>
          <p:nvPr>
            <p:ph idx="1"/>
          </p:nvPr>
        </p:nvSpPr>
        <p:spPr>
          <a:xfrm>
            <a:off x="1484310" y="1568741"/>
            <a:ext cx="10018713" cy="4060272"/>
          </a:xfrm>
        </p:spPr>
        <p:txBody>
          <a:bodyPr>
            <a:normAutofit lnSpcReduction="10000"/>
          </a:bodyPr>
          <a:lstStyle/>
          <a:p>
            <a:pPr>
              <a:buFont typeface="Wingdings" panose="05000000000000000000" pitchFamily="2" charset="2"/>
              <a:buChar char="ü"/>
            </a:pPr>
            <a:r>
              <a:rPr lang="tr-TR" sz="3000" dirty="0"/>
              <a:t>Hasta ve yara bölgesi hareket ettirilmez,</a:t>
            </a:r>
          </a:p>
          <a:p>
            <a:pPr>
              <a:buFont typeface="Wingdings" panose="05000000000000000000" pitchFamily="2" charset="2"/>
              <a:buChar char="ü"/>
            </a:pPr>
            <a:r>
              <a:rPr lang="tr-TR" sz="3000" dirty="0"/>
              <a:t>Sokulan bölgeye yakın baskı oluşturabilecek her şey çıkarılır (yüzük, bilezik, kravat, vb.),</a:t>
            </a:r>
          </a:p>
          <a:p>
            <a:pPr>
              <a:buFont typeface="Wingdings" panose="05000000000000000000" pitchFamily="2" charset="2"/>
              <a:buChar char="ü"/>
            </a:pPr>
            <a:r>
              <a:rPr lang="tr-TR" sz="3000" dirty="0"/>
              <a:t>Hasta yatar pozisyonda tutulur, sokulan bölge kalp hizasında tutulur,</a:t>
            </a:r>
          </a:p>
          <a:p>
            <a:pPr>
              <a:buFont typeface="Wingdings" panose="05000000000000000000" pitchFamily="2" charset="2"/>
              <a:buChar char="ü"/>
            </a:pPr>
            <a:r>
              <a:rPr lang="tr-TR" sz="3000" dirty="0"/>
              <a:t>Yaraya soğuk uygulama yapılır,</a:t>
            </a:r>
          </a:p>
          <a:p>
            <a:pPr>
              <a:buFont typeface="Wingdings" panose="05000000000000000000" pitchFamily="2" charset="2"/>
              <a:buChar char="ü"/>
            </a:pPr>
            <a:r>
              <a:rPr lang="tr-TR" sz="3000" dirty="0"/>
              <a:t>Yara yeri dolaşımını engellemeyecek şekilde bandajla kapatılır,</a:t>
            </a:r>
          </a:p>
        </p:txBody>
      </p:sp>
    </p:spTree>
    <p:extLst>
      <p:ext uri="{BB962C8B-B14F-4D97-AF65-F5344CB8AC3E}">
        <p14:creationId xmlns:p14="http://schemas.microsoft.com/office/powerpoint/2010/main" val="2785988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3938EB5-9493-4BC8-9FBC-4E541A6A9CF3}"/>
              </a:ext>
            </a:extLst>
          </p:cNvPr>
          <p:cNvSpPr>
            <a:spLocks noGrp="1"/>
          </p:cNvSpPr>
          <p:nvPr>
            <p:ph type="title"/>
          </p:nvPr>
        </p:nvSpPr>
        <p:spPr/>
        <p:txBody>
          <a:bodyPr/>
          <a:lstStyle/>
          <a:p>
            <a:r>
              <a:rPr lang="tr-TR" dirty="0">
                <a:solidFill>
                  <a:srgbClr val="0070C0"/>
                </a:solidFill>
              </a:rPr>
              <a:t>Akrep Sokmalarında İlk Yardım:</a:t>
            </a:r>
            <a:endParaRPr lang="tr-TR" dirty="0"/>
          </a:p>
        </p:txBody>
      </p:sp>
      <p:sp>
        <p:nvSpPr>
          <p:cNvPr id="3" name="İçerik Yer Tutucusu 2">
            <a:extLst>
              <a:ext uri="{FF2B5EF4-FFF2-40B4-BE49-F238E27FC236}">
                <a16:creationId xmlns:a16="http://schemas.microsoft.com/office/drawing/2014/main" xmlns="" id="{AE0FEDE7-EC74-48FD-BD3A-826F0E21A1F5}"/>
              </a:ext>
            </a:extLst>
          </p:cNvPr>
          <p:cNvSpPr>
            <a:spLocks noGrp="1"/>
          </p:cNvSpPr>
          <p:nvPr>
            <p:ph idx="1"/>
          </p:nvPr>
        </p:nvSpPr>
        <p:spPr>
          <a:xfrm>
            <a:off x="1484310" y="1963025"/>
            <a:ext cx="10018713" cy="2013357"/>
          </a:xfrm>
        </p:spPr>
        <p:txBody>
          <a:bodyPr>
            <a:normAutofit/>
          </a:bodyPr>
          <a:lstStyle/>
          <a:p>
            <a:pPr>
              <a:buFont typeface="Wingdings" panose="05000000000000000000" pitchFamily="2" charset="2"/>
              <a:buChar char="ü"/>
            </a:pPr>
            <a:r>
              <a:rPr lang="tr-TR" sz="3200" dirty="0"/>
              <a:t>Yara temiz su ile yıkanır başka hiçbir girişim yapılmaz.</a:t>
            </a:r>
          </a:p>
        </p:txBody>
      </p:sp>
      <p:pic>
        <p:nvPicPr>
          <p:cNvPr id="7170" name="Picture 2" descr="akrep sokmalarÄ±nda ilk yardÄ±m ile ilgili gÃ¶rsel sonucu">
            <a:extLst>
              <a:ext uri="{FF2B5EF4-FFF2-40B4-BE49-F238E27FC236}">
                <a16:creationId xmlns:a16="http://schemas.microsoft.com/office/drawing/2014/main" xmlns="" id="{0F36A1E6-CB69-4E88-9335-51D9A9A74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6319" y="3715624"/>
            <a:ext cx="3894208" cy="29027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xmlns="" id="{947A92F3-73C8-4304-974A-57F42674DA7E}"/>
              </a:ext>
            </a:extLst>
          </p:cNvPr>
          <p:cNvPicPr>
            <a:picLocks noChangeAspect="1"/>
          </p:cNvPicPr>
          <p:nvPr/>
        </p:nvPicPr>
        <p:blipFill>
          <a:blip r:embed="rId3"/>
          <a:stretch>
            <a:fillRect/>
          </a:stretch>
        </p:blipFill>
        <p:spPr>
          <a:xfrm>
            <a:off x="2046914" y="3715623"/>
            <a:ext cx="3990363" cy="2995569"/>
          </a:xfrm>
          <a:prstGeom prst="rect">
            <a:avLst/>
          </a:prstGeom>
        </p:spPr>
      </p:pic>
    </p:spTree>
    <p:extLst>
      <p:ext uri="{BB962C8B-B14F-4D97-AF65-F5344CB8AC3E}">
        <p14:creationId xmlns:p14="http://schemas.microsoft.com/office/powerpoint/2010/main" val="3478195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2273EA3-1671-46D2-9672-B6E13F9B73FC}"/>
              </a:ext>
            </a:extLst>
          </p:cNvPr>
          <p:cNvSpPr>
            <a:spLocks noGrp="1"/>
          </p:cNvSpPr>
          <p:nvPr>
            <p:ph type="title"/>
          </p:nvPr>
        </p:nvSpPr>
        <p:spPr>
          <a:xfrm>
            <a:off x="1526256" y="570452"/>
            <a:ext cx="10018713" cy="1031846"/>
          </a:xfrm>
        </p:spPr>
        <p:txBody>
          <a:bodyPr/>
          <a:lstStyle/>
          <a:p>
            <a:r>
              <a:rPr lang="tr-TR" dirty="0">
                <a:solidFill>
                  <a:srgbClr val="0070C0"/>
                </a:solidFill>
              </a:rPr>
              <a:t>YILAN SOKMALARI</a:t>
            </a:r>
          </a:p>
        </p:txBody>
      </p:sp>
      <p:sp>
        <p:nvSpPr>
          <p:cNvPr id="3" name="İçerik Yer Tutucusu 2">
            <a:extLst>
              <a:ext uri="{FF2B5EF4-FFF2-40B4-BE49-F238E27FC236}">
                <a16:creationId xmlns:a16="http://schemas.microsoft.com/office/drawing/2014/main" xmlns="" id="{B5EA5FDC-D33C-4AF2-8FCF-D13A1302B715}"/>
              </a:ext>
            </a:extLst>
          </p:cNvPr>
          <p:cNvSpPr>
            <a:spLocks noGrp="1"/>
          </p:cNvSpPr>
          <p:nvPr>
            <p:ph idx="1"/>
          </p:nvPr>
        </p:nvSpPr>
        <p:spPr>
          <a:xfrm>
            <a:off x="1366864" y="1602298"/>
            <a:ext cx="10018713" cy="3380763"/>
          </a:xfrm>
        </p:spPr>
        <p:txBody>
          <a:bodyPr/>
          <a:lstStyle/>
          <a:p>
            <a:pPr marL="0" indent="0">
              <a:buNone/>
            </a:pPr>
            <a:r>
              <a:rPr lang="tr-TR" dirty="0"/>
              <a:t> </a:t>
            </a:r>
            <a:r>
              <a:rPr lang="tr-TR" sz="3000" dirty="0"/>
              <a:t>Ülkemizde bulunan 44 tür yılandan sadece 10’ u çeşitli derecelerde zehirli, 2 tür yarı zehirli ve diğer türler zehirsizdir. Zehirli türler genellikle gece aktiftir. Yılanlar rahatsız edilmediği sürece insanlara zarar vermezler.  Türkiye’nin kırsal bölgelerinde zehirli yılan sayısı olgularına özellikle sıcak mevsimlerde çok rastlanmaktadır. Türkiye’de bulunan zehirli yılanların hemen hepsi engerek türüdür.</a:t>
            </a:r>
          </a:p>
        </p:txBody>
      </p:sp>
      <p:pic>
        <p:nvPicPr>
          <p:cNvPr id="4" name="Resim 3">
            <a:extLst>
              <a:ext uri="{FF2B5EF4-FFF2-40B4-BE49-F238E27FC236}">
                <a16:creationId xmlns:a16="http://schemas.microsoft.com/office/drawing/2014/main" xmlns="" id="{F45A4307-1C31-4097-8CA4-01B4EE105DDD}"/>
              </a:ext>
            </a:extLst>
          </p:cNvPr>
          <p:cNvPicPr>
            <a:picLocks noChangeAspect="1"/>
          </p:cNvPicPr>
          <p:nvPr/>
        </p:nvPicPr>
        <p:blipFill>
          <a:blip r:embed="rId2"/>
          <a:stretch>
            <a:fillRect/>
          </a:stretch>
        </p:blipFill>
        <p:spPr>
          <a:xfrm>
            <a:off x="7956811" y="4509083"/>
            <a:ext cx="4029805" cy="2348917"/>
          </a:xfrm>
          <a:prstGeom prst="rect">
            <a:avLst/>
          </a:prstGeom>
        </p:spPr>
      </p:pic>
    </p:spTree>
    <p:extLst>
      <p:ext uri="{BB962C8B-B14F-4D97-AF65-F5344CB8AC3E}">
        <p14:creationId xmlns:p14="http://schemas.microsoft.com/office/powerpoint/2010/main" val="955191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C68E516-BD68-4702-A937-99B49A6A9935}"/>
              </a:ext>
            </a:extLst>
          </p:cNvPr>
          <p:cNvSpPr>
            <a:spLocks noGrp="1"/>
          </p:cNvSpPr>
          <p:nvPr>
            <p:ph type="title"/>
          </p:nvPr>
        </p:nvSpPr>
        <p:spPr>
          <a:xfrm>
            <a:off x="1484311" y="285226"/>
            <a:ext cx="10018713" cy="1266737"/>
          </a:xfrm>
        </p:spPr>
        <p:txBody>
          <a:bodyPr/>
          <a:lstStyle/>
          <a:p>
            <a:r>
              <a:rPr lang="tr-TR" dirty="0">
                <a:solidFill>
                  <a:srgbClr val="0070C0"/>
                </a:solidFill>
              </a:rPr>
              <a:t>Yılan Sokmalarının Belirtileri:</a:t>
            </a:r>
          </a:p>
        </p:txBody>
      </p:sp>
      <p:sp>
        <p:nvSpPr>
          <p:cNvPr id="3" name="İçerik Yer Tutucusu 2">
            <a:extLst>
              <a:ext uri="{FF2B5EF4-FFF2-40B4-BE49-F238E27FC236}">
                <a16:creationId xmlns:a16="http://schemas.microsoft.com/office/drawing/2014/main" xmlns="" id="{43D71410-7719-4060-89AC-D633D1799481}"/>
              </a:ext>
            </a:extLst>
          </p:cNvPr>
          <p:cNvSpPr>
            <a:spLocks noGrp="1"/>
          </p:cNvSpPr>
          <p:nvPr>
            <p:ph idx="1"/>
          </p:nvPr>
        </p:nvSpPr>
        <p:spPr>
          <a:xfrm>
            <a:off x="1484310" y="1417740"/>
            <a:ext cx="10018713" cy="4697834"/>
          </a:xfrm>
        </p:spPr>
        <p:txBody>
          <a:bodyPr>
            <a:noAutofit/>
          </a:bodyPr>
          <a:lstStyle/>
          <a:p>
            <a:pPr marL="0" indent="0">
              <a:buNone/>
            </a:pPr>
            <a:r>
              <a:rPr lang="tr-TR" sz="3000" dirty="0"/>
              <a:t>Lokal ve genel belirtiler görülür:</a:t>
            </a:r>
          </a:p>
          <a:p>
            <a:pPr>
              <a:buFont typeface="Wingdings" panose="05000000000000000000" pitchFamily="2" charset="2"/>
              <a:buChar char="ü"/>
            </a:pPr>
            <a:r>
              <a:rPr lang="tr-TR" sz="3000" dirty="0"/>
              <a:t>Isırılan bölgede yılanın diş izleri görülür,</a:t>
            </a:r>
          </a:p>
          <a:p>
            <a:pPr>
              <a:buFont typeface="Wingdings" panose="05000000000000000000" pitchFamily="2" charset="2"/>
              <a:buChar char="ü"/>
            </a:pPr>
            <a:r>
              <a:rPr lang="tr-TR" sz="3000" dirty="0"/>
              <a:t>Morluk, kızarıklık, </a:t>
            </a:r>
          </a:p>
          <a:p>
            <a:pPr>
              <a:buFont typeface="Wingdings" panose="05000000000000000000" pitchFamily="2" charset="2"/>
              <a:buChar char="ü"/>
            </a:pPr>
            <a:r>
              <a:rPr lang="tr-TR" sz="3000" dirty="0"/>
              <a:t>Ödem, ağrı,</a:t>
            </a:r>
          </a:p>
          <a:p>
            <a:pPr>
              <a:buFont typeface="Wingdings" panose="05000000000000000000" pitchFamily="2" charset="2"/>
              <a:buChar char="ü"/>
            </a:pPr>
            <a:r>
              <a:rPr lang="tr-TR" sz="3000" dirty="0"/>
              <a:t>Bulantı, kusma, karın ağrısı, ishal gibi sindirim sistemi bozuklukları,</a:t>
            </a:r>
          </a:p>
          <a:p>
            <a:pPr>
              <a:buFont typeface="Wingdings" panose="05000000000000000000" pitchFamily="2" charset="2"/>
              <a:buChar char="ü"/>
            </a:pPr>
            <a:r>
              <a:rPr lang="tr-TR" sz="3000" dirty="0"/>
              <a:t>Aşırı susuzluk hissi,</a:t>
            </a:r>
          </a:p>
          <a:p>
            <a:pPr>
              <a:buFont typeface="Wingdings" panose="05000000000000000000" pitchFamily="2" charset="2"/>
              <a:buChar char="ü"/>
            </a:pPr>
            <a:r>
              <a:rPr lang="tr-TR" sz="3000" dirty="0"/>
              <a:t>Kanama, terleme sonucu şok görülür,</a:t>
            </a:r>
          </a:p>
        </p:txBody>
      </p:sp>
    </p:spTree>
    <p:extLst>
      <p:ext uri="{BB962C8B-B14F-4D97-AF65-F5344CB8AC3E}">
        <p14:creationId xmlns:p14="http://schemas.microsoft.com/office/powerpoint/2010/main" val="1992652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6FBFC64-97E4-4071-B53D-DB938CC1769A}"/>
              </a:ext>
            </a:extLst>
          </p:cNvPr>
          <p:cNvSpPr>
            <a:spLocks noGrp="1"/>
          </p:cNvSpPr>
          <p:nvPr>
            <p:ph type="title"/>
          </p:nvPr>
        </p:nvSpPr>
        <p:spPr>
          <a:xfrm>
            <a:off x="1484311" y="685800"/>
            <a:ext cx="10018713" cy="1168167"/>
          </a:xfrm>
        </p:spPr>
        <p:txBody>
          <a:bodyPr/>
          <a:lstStyle/>
          <a:p>
            <a:r>
              <a:rPr lang="tr-TR" dirty="0">
                <a:solidFill>
                  <a:srgbClr val="0070C0"/>
                </a:solidFill>
              </a:rPr>
              <a:t>Yılan Sokmalarının Belirtileri:</a:t>
            </a:r>
            <a:endParaRPr lang="tr-TR" dirty="0"/>
          </a:p>
        </p:txBody>
      </p:sp>
      <p:sp>
        <p:nvSpPr>
          <p:cNvPr id="3" name="İçerik Yer Tutucusu 2">
            <a:extLst>
              <a:ext uri="{FF2B5EF4-FFF2-40B4-BE49-F238E27FC236}">
                <a16:creationId xmlns:a16="http://schemas.microsoft.com/office/drawing/2014/main" xmlns="" id="{0E7677EF-5BE0-4888-B99B-1989FDD69F8D}"/>
              </a:ext>
            </a:extLst>
          </p:cNvPr>
          <p:cNvSpPr>
            <a:spLocks noGrp="1"/>
          </p:cNvSpPr>
          <p:nvPr>
            <p:ph idx="1"/>
          </p:nvPr>
        </p:nvSpPr>
        <p:spPr>
          <a:xfrm>
            <a:off x="1484310" y="1610687"/>
            <a:ext cx="10018713" cy="2567030"/>
          </a:xfrm>
        </p:spPr>
        <p:txBody>
          <a:bodyPr>
            <a:normAutofit/>
          </a:bodyPr>
          <a:lstStyle/>
          <a:p>
            <a:pPr>
              <a:buFont typeface="Wingdings" panose="05000000000000000000" pitchFamily="2" charset="2"/>
              <a:buChar char="ü"/>
            </a:pPr>
            <a:r>
              <a:rPr lang="tr-TR" sz="3200" dirty="0"/>
              <a:t>Psikolojik bozukluklar, huzursuzluk, </a:t>
            </a:r>
          </a:p>
          <a:p>
            <a:pPr>
              <a:buFont typeface="Wingdings" panose="05000000000000000000" pitchFamily="2" charset="2"/>
              <a:buChar char="ü"/>
            </a:pPr>
            <a:r>
              <a:rPr lang="tr-TR" sz="3200" dirty="0"/>
              <a:t>Solunum düzensizliği ve solunum durması olabilir,</a:t>
            </a:r>
          </a:p>
          <a:p>
            <a:pPr>
              <a:buFont typeface="Wingdings" panose="05000000000000000000" pitchFamily="2" charset="2"/>
              <a:buChar char="ü"/>
            </a:pPr>
            <a:r>
              <a:rPr lang="tr-TR" sz="3200" dirty="0"/>
              <a:t>Kalpte ritim bozukluğu ve  kalp durması olabilir.</a:t>
            </a:r>
          </a:p>
        </p:txBody>
      </p:sp>
      <p:pic>
        <p:nvPicPr>
          <p:cNvPr id="2050" name="Picture 2" descr="yÄ±lan Ä±sÄ±rÄ±k izi ile ilgili gÃ¶rsel sonucu">
            <a:extLst>
              <a:ext uri="{FF2B5EF4-FFF2-40B4-BE49-F238E27FC236}">
                <a16:creationId xmlns:a16="http://schemas.microsoft.com/office/drawing/2014/main" xmlns="" id="{9AD6A672-A369-457C-82BB-C1940D10A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9758" y="3897427"/>
            <a:ext cx="4129101" cy="2699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1247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80C6039-8293-4B67-BE5A-9B20FA411A00}"/>
              </a:ext>
            </a:extLst>
          </p:cNvPr>
          <p:cNvSpPr>
            <a:spLocks noGrp="1"/>
          </p:cNvSpPr>
          <p:nvPr>
            <p:ph type="title"/>
          </p:nvPr>
        </p:nvSpPr>
        <p:spPr>
          <a:xfrm>
            <a:off x="1484310" y="478171"/>
            <a:ext cx="10018713" cy="1015069"/>
          </a:xfrm>
        </p:spPr>
        <p:txBody>
          <a:bodyPr>
            <a:normAutofit fontScale="90000"/>
          </a:bodyPr>
          <a:lstStyle/>
          <a:p>
            <a:r>
              <a:rPr lang="tr-TR" dirty="0">
                <a:solidFill>
                  <a:srgbClr val="0070C0"/>
                </a:solidFill>
              </a:rPr>
              <a:t>Yılan Sokmalarında İlk Yardım:</a:t>
            </a:r>
            <a:br>
              <a:rPr lang="tr-TR" dirty="0">
                <a:solidFill>
                  <a:srgbClr val="0070C0"/>
                </a:solidFill>
              </a:rPr>
            </a:br>
            <a:endParaRPr lang="tr-TR" dirty="0"/>
          </a:p>
        </p:txBody>
      </p:sp>
      <p:sp>
        <p:nvSpPr>
          <p:cNvPr id="3" name="İçerik Yer Tutucusu 2">
            <a:extLst>
              <a:ext uri="{FF2B5EF4-FFF2-40B4-BE49-F238E27FC236}">
                <a16:creationId xmlns:a16="http://schemas.microsoft.com/office/drawing/2014/main" xmlns="" id="{B0FE1AC7-974C-4D26-A3DE-09FE574A315D}"/>
              </a:ext>
            </a:extLst>
          </p:cNvPr>
          <p:cNvSpPr>
            <a:spLocks noGrp="1"/>
          </p:cNvSpPr>
          <p:nvPr>
            <p:ph idx="1"/>
          </p:nvPr>
        </p:nvSpPr>
        <p:spPr>
          <a:xfrm>
            <a:off x="1484310" y="1493240"/>
            <a:ext cx="10018713" cy="4152551"/>
          </a:xfrm>
        </p:spPr>
        <p:txBody>
          <a:bodyPr>
            <a:noAutofit/>
          </a:bodyPr>
          <a:lstStyle/>
          <a:p>
            <a:pPr>
              <a:buFont typeface="Wingdings" panose="05000000000000000000" pitchFamily="2" charset="2"/>
              <a:buChar char="ü"/>
            </a:pPr>
            <a:r>
              <a:rPr lang="tr-TR" sz="3000" dirty="0"/>
              <a:t>Hasta sakinleştirilir,</a:t>
            </a:r>
          </a:p>
          <a:p>
            <a:pPr>
              <a:buFont typeface="Wingdings" panose="05000000000000000000" pitchFamily="2" charset="2"/>
              <a:buChar char="ü"/>
            </a:pPr>
            <a:r>
              <a:rPr lang="tr-TR" sz="3000" dirty="0"/>
              <a:t>Yara sabunlu su ile 5 dakika boyunca yıkanır,</a:t>
            </a:r>
          </a:p>
          <a:p>
            <a:pPr>
              <a:buFont typeface="Wingdings" panose="05000000000000000000" pitchFamily="2" charset="2"/>
              <a:buChar char="ü"/>
            </a:pPr>
            <a:r>
              <a:rPr lang="tr-TR" sz="3000" dirty="0"/>
              <a:t>Yaraya yakın bölgede baskı yapabilecek her şey (yüzük, bilezik, vb.) çıkarılır,</a:t>
            </a:r>
          </a:p>
          <a:p>
            <a:pPr>
              <a:buFont typeface="Wingdings" panose="05000000000000000000" pitchFamily="2" charset="2"/>
              <a:buChar char="ü"/>
            </a:pPr>
            <a:r>
              <a:rPr lang="tr-TR" sz="3000" dirty="0"/>
              <a:t>Yara baş ve boyunda ise yara üzerine baskı uygulanır,</a:t>
            </a:r>
          </a:p>
          <a:p>
            <a:pPr>
              <a:buFont typeface="Wingdings" panose="05000000000000000000" pitchFamily="2" charset="2"/>
              <a:buChar char="ü"/>
            </a:pPr>
            <a:r>
              <a:rPr lang="tr-TR" sz="3000" dirty="0"/>
              <a:t>Yara bölgesi kalp seviyesinde tutulur,</a:t>
            </a:r>
          </a:p>
          <a:p>
            <a:pPr>
              <a:buFont typeface="Wingdings" panose="05000000000000000000" pitchFamily="2" charset="2"/>
              <a:buChar char="ü"/>
            </a:pPr>
            <a:r>
              <a:rPr lang="tr-TR" sz="3000" dirty="0"/>
              <a:t>Kol ve bacakta ise yara üstünden dolaşımı engellemeyecek şekilde bandaj uygulanır (turnike uygulanmaz),</a:t>
            </a:r>
          </a:p>
        </p:txBody>
      </p:sp>
    </p:spTree>
    <p:extLst>
      <p:ext uri="{BB962C8B-B14F-4D97-AF65-F5344CB8AC3E}">
        <p14:creationId xmlns:p14="http://schemas.microsoft.com/office/powerpoint/2010/main" val="3980892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484E11E-E500-4BCF-A0CB-61A77005B12B}"/>
              </a:ext>
            </a:extLst>
          </p:cNvPr>
          <p:cNvSpPr>
            <a:spLocks noGrp="1"/>
          </p:cNvSpPr>
          <p:nvPr>
            <p:ph type="title"/>
          </p:nvPr>
        </p:nvSpPr>
        <p:spPr>
          <a:xfrm>
            <a:off x="1484311" y="335560"/>
            <a:ext cx="10018713" cy="1065401"/>
          </a:xfrm>
        </p:spPr>
        <p:txBody>
          <a:bodyPr>
            <a:normAutofit fontScale="90000"/>
          </a:bodyPr>
          <a:lstStyle/>
          <a:p>
            <a:r>
              <a:rPr lang="tr-TR" dirty="0">
                <a:solidFill>
                  <a:srgbClr val="0070C0"/>
                </a:solidFill>
              </a:rPr>
              <a:t>Yılan Sokmalarında İlk Yardım:</a:t>
            </a:r>
            <a:br>
              <a:rPr lang="tr-TR" dirty="0">
                <a:solidFill>
                  <a:srgbClr val="0070C0"/>
                </a:solidFill>
              </a:rPr>
            </a:br>
            <a:endParaRPr lang="tr-TR" dirty="0"/>
          </a:p>
        </p:txBody>
      </p:sp>
      <p:sp>
        <p:nvSpPr>
          <p:cNvPr id="3" name="İçerik Yer Tutucusu 2">
            <a:extLst>
              <a:ext uri="{FF2B5EF4-FFF2-40B4-BE49-F238E27FC236}">
                <a16:creationId xmlns:a16="http://schemas.microsoft.com/office/drawing/2014/main" xmlns="" id="{365FC7A4-8E6A-47D9-9544-37E0DEC0FD70}"/>
              </a:ext>
            </a:extLst>
          </p:cNvPr>
          <p:cNvSpPr>
            <a:spLocks noGrp="1"/>
          </p:cNvSpPr>
          <p:nvPr>
            <p:ph idx="1"/>
          </p:nvPr>
        </p:nvSpPr>
        <p:spPr>
          <a:xfrm>
            <a:off x="1484310" y="1249961"/>
            <a:ext cx="10018713" cy="4186106"/>
          </a:xfrm>
        </p:spPr>
        <p:txBody>
          <a:bodyPr>
            <a:normAutofit/>
          </a:bodyPr>
          <a:lstStyle/>
          <a:p>
            <a:pPr>
              <a:buFont typeface="Wingdings" panose="05000000000000000000" pitchFamily="2" charset="2"/>
              <a:buChar char="ü"/>
            </a:pPr>
            <a:r>
              <a:rPr lang="tr-TR" sz="3000" dirty="0"/>
              <a:t>Soğuk uygulama yapılır ( direkt buz uygulaması yapılmaz ),</a:t>
            </a:r>
          </a:p>
          <a:p>
            <a:pPr>
              <a:buFont typeface="Wingdings" panose="05000000000000000000" pitchFamily="2" charset="2"/>
              <a:buChar char="ü"/>
            </a:pPr>
            <a:r>
              <a:rPr lang="tr-TR" sz="3000" dirty="0"/>
              <a:t>Yara üzerine herhangi bir girişimde bulunulmaz (yara kesilmez ve emilmez),</a:t>
            </a:r>
          </a:p>
          <a:p>
            <a:pPr>
              <a:buFont typeface="Wingdings" panose="05000000000000000000" pitchFamily="2" charset="2"/>
              <a:buChar char="ü"/>
            </a:pPr>
            <a:r>
              <a:rPr lang="tr-TR" sz="3000" dirty="0"/>
              <a:t>Hastaya ağızdan herhangi bir şey yedirilmez veya içirilmez,</a:t>
            </a:r>
          </a:p>
          <a:p>
            <a:pPr>
              <a:buFont typeface="Wingdings" panose="05000000000000000000" pitchFamily="2" charset="2"/>
              <a:buChar char="ü"/>
            </a:pPr>
            <a:r>
              <a:rPr lang="tr-TR" sz="3000" dirty="0"/>
              <a:t>Yaşamsal bulgular izlenir (ABC),</a:t>
            </a:r>
          </a:p>
          <a:p>
            <a:pPr>
              <a:buFont typeface="Wingdings" panose="05000000000000000000" pitchFamily="2" charset="2"/>
              <a:buChar char="ü"/>
            </a:pPr>
            <a:r>
              <a:rPr lang="tr-TR" sz="3000" dirty="0"/>
              <a:t>Tıbbi yardım istenir (112).</a:t>
            </a:r>
          </a:p>
          <a:p>
            <a:pPr>
              <a:buFont typeface="Wingdings" panose="05000000000000000000" pitchFamily="2" charset="2"/>
              <a:buChar char="ü"/>
            </a:pPr>
            <a:endParaRPr lang="tr-TR" dirty="0"/>
          </a:p>
        </p:txBody>
      </p:sp>
    </p:spTree>
    <p:extLst>
      <p:ext uri="{BB962C8B-B14F-4D97-AF65-F5344CB8AC3E}">
        <p14:creationId xmlns:p14="http://schemas.microsoft.com/office/powerpoint/2010/main" val="1714835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5C41ACA-7959-40C9-A403-2A66267B553F}"/>
              </a:ext>
            </a:extLst>
          </p:cNvPr>
          <p:cNvSpPr>
            <a:spLocks noGrp="1"/>
          </p:cNvSpPr>
          <p:nvPr>
            <p:ph type="title"/>
          </p:nvPr>
        </p:nvSpPr>
        <p:spPr>
          <a:xfrm>
            <a:off x="1484311" y="285227"/>
            <a:ext cx="10018713" cy="1266735"/>
          </a:xfrm>
        </p:spPr>
        <p:txBody>
          <a:bodyPr>
            <a:normAutofit/>
          </a:bodyPr>
          <a:lstStyle/>
          <a:p>
            <a:r>
              <a:rPr lang="tr-TR" dirty="0">
                <a:solidFill>
                  <a:srgbClr val="0070C0"/>
                </a:solidFill>
              </a:rPr>
              <a:t>DENİZ CANLILARI SOKMALARI</a:t>
            </a:r>
          </a:p>
        </p:txBody>
      </p:sp>
      <p:sp>
        <p:nvSpPr>
          <p:cNvPr id="3" name="İçerik Yer Tutucusu 2">
            <a:extLst>
              <a:ext uri="{FF2B5EF4-FFF2-40B4-BE49-F238E27FC236}">
                <a16:creationId xmlns:a16="http://schemas.microsoft.com/office/drawing/2014/main" xmlns="" id="{25B0C5A9-A55A-4EBB-BBEE-121AE34F4C1D}"/>
              </a:ext>
            </a:extLst>
          </p:cNvPr>
          <p:cNvSpPr>
            <a:spLocks noGrp="1"/>
          </p:cNvSpPr>
          <p:nvPr>
            <p:ph idx="1"/>
          </p:nvPr>
        </p:nvSpPr>
        <p:spPr>
          <a:xfrm>
            <a:off x="1366864" y="1551962"/>
            <a:ext cx="10285444" cy="4337109"/>
          </a:xfrm>
        </p:spPr>
        <p:txBody>
          <a:bodyPr>
            <a:normAutofit/>
          </a:bodyPr>
          <a:lstStyle/>
          <a:p>
            <a:pPr marL="0" indent="0">
              <a:buNone/>
            </a:pPr>
            <a:r>
              <a:rPr lang="tr-TR" sz="3000" dirty="0">
                <a:solidFill>
                  <a:srgbClr val="0070C0"/>
                </a:solidFill>
              </a:rPr>
              <a:t>Deniz Canlıları Sokmasının Belirtileri:</a:t>
            </a:r>
          </a:p>
          <a:p>
            <a:pPr marL="0" indent="0">
              <a:buNone/>
            </a:pPr>
            <a:r>
              <a:rPr lang="tr-TR" sz="3000" dirty="0"/>
              <a:t>Deniz canlılarının çok çeşidi vardır. Bu nedenle hepsi için ayrı ayrı ilk yardım girişiminden çok genel belirti ve girişimlerden söz edilebilir. Çok ciddi olmamakla birlikte şu belirtiler görülür:</a:t>
            </a:r>
          </a:p>
          <a:p>
            <a:pPr>
              <a:buFont typeface="Wingdings" panose="05000000000000000000" pitchFamily="2" charset="2"/>
              <a:buChar char="ü"/>
            </a:pPr>
            <a:r>
              <a:rPr lang="tr-TR" sz="3000" dirty="0"/>
              <a:t>Yara yerinde ağrı, batma hissi,</a:t>
            </a:r>
          </a:p>
          <a:p>
            <a:pPr>
              <a:buFont typeface="Wingdings" panose="05000000000000000000" pitchFamily="2" charset="2"/>
              <a:buChar char="ü"/>
            </a:pPr>
            <a:r>
              <a:rPr lang="tr-TR" sz="3000" dirty="0"/>
              <a:t>Kızarıklık, şişme, kaşıntı,</a:t>
            </a:r>
          </a:p>
          <a:p>
            <a:pPr>
              <a:buFont typeface="Wingdings" panose="05000000000000000000" pitchFamily="2" charset="2"/>
              <a:buChar char="ü"/>
            </a:pPr>
            <a:r>
              <a:rPr lang="tr-TR" sz="3000" dirty="0"/>
              <a:t>İçi su dolu kabarcıklar (</a:t>
            </a:r>
            <a:r>
              <a:rPr lang="tr-TR" sz="3000" dirty="0" err="1"/>
              <a:t>bül</a:t>
            </a:r>
            <a:r>
              <a:rPr lang="tr-TR" sz="3000" dirty="0"/>
              <a:t>), iltihaplanma,</a:t>
            </a:r>
            <a:endParaRPr lang="tr-TR" dirty="0"/>
          </a:p>
          <a:p>
            <a:endParaRPr lang="tr-TR" dirty="0">
              <a:solidFill>
                <a:srgbClr val="0070C0"/>
              </a:solidFill>
            </a:endParaRPr>
          </a:p>
        </p:txBody>
      </p:sp>
    </p:spTree>
    <p:extLst>
      <p:ext uri="{BB962C8B-B14F-4D97-AF65-F5344CB8AC3E}">
        <p14:creationId xmlns:p14="http://schemas.microsoft.com/office/powerpoint/2010/main" val="73678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82682CB-A334-4C07-9425-742385672692}"/>
              </a:ext>
            </a:extLst>
          </p:cNvPr>
          <p:cNvSpPr>
            <a:spLocks noGrp="1"/>
          </p:cNvSpPr>
          <p:nvPr>
            <p:ph type="title"/>
          </p:nvPr>
        </p:nvSpPr>
        <p:spPr>
          <a:xfrm>
            <a:off x="1484311" y="453006"/>
            <a:ext cx="10018713" cy="822121"/>
          </a:xfrm>
        </p:spPr>
        <p:txBody>
          <a:bodyPr/>
          <a:lstStyle/>
          <a:p>
            <a:r>
              <a:rPr lang="tr-TR" dirty="0">
                <a:solidFill>
                  <a:srgbClr val="0070C0"/>
                </a:solidFill>
              </a:rPr>
              <a:t>İÇERİK</a:t>
            </a:r>
          </a:p>
        </p:txBody>
      </p:sp>
      <p:sp>
        <p:nvSpPr>
          <p:cNvPr id="3" name="İçerik Yer Tutucusu 2">
            <a:extLst>
              <a:ext uri="{FF2B5EF4-FFF2-40B4-BE49-F238E27FC236}">
                <a16:creationId xmlns:a16="http://schemas.microsoft.com/office/drawing/2014/main" xmlns="" id="{6A1F260F-F3D8-4A8B-9E6C-6D3CC06EFB2B}"/>
              </a:ext>
            </a:extLst>
          </p:cNvPr>
          <p:cNvSpPr>
            <a:spLocks noGrp="1"/>
          </p:cNvSpPr>
          <p:nvPr>
            <p:ph idx="1"/>
          </p:nvPr>
        </p:nvSpPr>
        <p:spPr>
          <a:xfrm>
            <a:off x="1484310" y="1476463"/>
            <a:ext cx="10018713" cy="4647499"/>
          </a:xfrm>
        </p:spPr>
        <p:txBody>
          <a:bodyPr>
            <a:noAutofit/>
          </a:bodyPr>
          <a:lstStyle/>
          <a:p>
            <a:pPr>
              <a:buFont typeface="Wingdings" panose="05000000000000000000" pitchFamily="2" charset="2"/>
              <a:buChar char="ü"/>
            </a:pPr>
            <a:r>
              <a:rPr lang="tr-TR" sz="3200" dirty="0"/>
              <a:t>Hayvan Isırmaları Tanımı</a:t>
            </a:r>
          </a:p>
          <a:p>
            <a:pPr>
              <a:buFont typeface="Wingdings" panose="05000000000000000000" pitchFamily="2" charset="2"/>
              <a:buChar char="ü"/>
            </a:pPr>
            <a:r>
              <a:rPr lang="tr-TR" sz="3200" dirty="0"/>
              <a:t>Kedi Köpek Ve Yabani Hayvan Isırmalarında İlk Yardım</a:t>
            </a:r>
          </a:p>
          <a:p>
            <a:pPr>
              <a:buFont typeface="Wingdings" panose="05000000000000000000" pitchFamily="2" charset="2"/>
              <a:buChar char="ü"/>
            </a:pPr>
            <a:r>
              <a:rPr lang="tr-TR" sz="3200" dirty="0"/>
              <a:t>Arı Sokmalarında İlk Yardım</a:t>
            </a:r>
          </a:p>
          <a:p>
            <a:pPr>
              <a:buFont typeface="Wingdings" panose="05000000000000000000" pitchFamily="2" charset="2"/>
              <a:buChar char="ü"/>
            </a:pPr>
            <a:r>
              <a:rPr lang="tr-TR" sz="3200" dirty="0"/>
              <a:t>Akrep Sokmalarında İlk Yardım</a:t>
            </a:r>
          </a:p>
          <a:p>
            <a:pPr>
              <a:buFont typeface="Wingdings" panose="05000000000000000000" pitchFamily="2" charset="2"/>
              <a:buChar char="ü"/>
            </a:pPr>
            <a:r>
              <a:rPr lang="tr-TR" sz="3200" dirty="0"/>
              <a:t>Yılan Sokmalarında İlk Yardım</a:t>
            </a:r>
          </a:p>
          <a:p>
            <a:pPr>
              <a:buFont typeface="Wingdings" panose="05000000000000000000" pitchFamily="2" charset="2"/>
              <a:buChar char="ü"/>
            </a:pPr>
            <a:r>
              <a:rPr lang="tr-TR" sz="3200" dirty="0"/>
              <a:t>Deniz Canlıları Sokmalarında İlk Yardım</a:t>
            </a:r>
          </a:p>
          <a:p>
            <a:pPr>
              <a:buFont typeface="Wingdings" panose="05000000000000000000" pitchFamily="2" charset="2"/>
              <a:buChar char="ü"/>
            </a:pPr>
            <a:r>
              <a:rPr lang="tr-TR" sz="3200" dirty="0"/>
              <a:t>Kene Isırmasında İlk Yardım</a:t>
            </a:r>
          </a:p>
        </p:txBody>
      </p:sp>
    </p:spTree>
    <p:extLst>
      <p:ext uri="{BB962C8B-B14F-4D97-AF65-F5344CB8AC3E}">
        <p14:creationId xmlns:p14="http://schemas.microsoft.com/office/powerpoint/2010/main" val="3291172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590AFDF-804A-45EB-9747-1CB1E76326D6}"/>
              </a:ext>
            </a:extLst>
          </p:cNvPr>
          <p:cNvSpPr>
            <a:spLocks noGrp="1"/>
          </p:cNvSpPr>
          <p:nvPr>
            <p:ph type="title"/>
          </p:nvPr>
        </p:nvSpPr>
        <p:spPr>
          <a:xfrm>
            <a:off x="1484311" y="453006"/>
            <a:ext cx="10018713" cy="1182847"/>
          </a:xfrm>
        </p:spPr>
        <p:txBody>
          <a:bodyPr>
            <a:normAutofit fontScale="90000"/>
          </a:bodyPr>
          <a:lstStyle/>
          <a:p>
            <a:r>
              <a:rPr lang="tr-TR" dirty="0">
                <a:solidFill>
                  <a:srgbClr val="0070C0"/>
                </a:solidFill>
              </a:rPr>
              <a:t>Deniz Canlıları Sokmasının Belirtileri:</a:t>
            </a:r>
            <a:br>
              <a:rPr lang="tr-TR" dirty="0">
                <a:solidFill>
                  <a:srgbClr val="0070C0"/>
                </a:solidFill>
              </a:rPr>
            </a:br>
            <a:endParaRPr lang="tr-TR" dirty="0"/>
          </a:p>
        </p:txBody>
      </p:sp>
      <p:sp>
        <p:nvSpPr>
          <p:cNvPr id="3" name="İçerik Yer Tutucusu 2">
            <a:extLst>
              <a:ext uri="{FF2B5EF4-FFF2-40B4-BE49-F238E27FC236}">
                <a16:creationId xmlns:a16="http://schemas.microsoft.com/office/drawing/2014/main" xmlns="" id="{C1B92C9B-F436-4865-9686-7293BFFEBD4E}"/>
              </a:ext>
            </a:extLst>
          </p:cNvPr>
          <p:cNvSpPr>
            <a:spLocks noGrp="1"/>
          </p:cNvSpPr>
          <p:nvPr>
            <p:ph idx="1"/>
          </p:nvPr>
        </p:nvSpPr>
        <p:spPr>
          <a:xfrm>
            <a:off x="1484310" y="1493241"/>
            <a:ext cx="10018713" cy="2961314"/>
          </a:xfrm>
        </p:spPr>
        <p:txBody>
          <a:bodyPr>
            <a:normAutofit/>
          </a:bodyPr>
          <a:lstStyle/>
          <a:p>
            <a:pPr>
              <a:buFont typeface="Wingdings" panose="05000000000000000000" pitchFamily="2" charset="2"/>
              <a:buChar char="ü"/>
            </a:pPr>
            <a:r>
              <a:rPr lang="tr-TR" sz="3200" dirty="0"/>
              <a:t>Sıkıntı hissi, huzursuzluk,</a:t>
            </a:r>
          </a:p>
          <a:p>
            <a:pPr>
              <a:buFont typeface="Wingdings" panose="05000000000000000000" pitchFamily="2" charset="2"/>
              <a:buChar char="ü"/>
            </a:pPr>
            <a:r>
              <a:rPr lang="tr-TR" sz="3200" dirty="0"/>
              <a:t>Bulantı, kusma,</a:t>
            </a:r>
          </a:p>
          <a:p>
            <a:pPr>
              <a:buFont typeface="Wingdings" panose="05000000000000000000" pitchFamily="2" charset="2"/>
              <a:buChar char="ü"/>
            </a:pPr>
            <a:r>
              <a:rPr lang="tr-TR" sz="3200" dirty="0"/>
              <a:t>Üşüme, titreme, havale,</a:t>
            </a:r>
          </a:p>
          <a:p>
            <a:pPr>
              <a:buFont typeface="Wingdings" panose="05000000000000000000" pitchFamily="2" charset="2"/>
              <a:buChar char="ü"/>
            </a:pPr>
            <a:r>
              <a:rPr lang="tr-TR" sz="3200" dirty="0"/>
              <a:t>Baş ağrısı.</a:t>
            </a:r>
          </a:p>
        </p:txBody>
      </p:sp>
      <p:pic>
        <p:nvPicPr>
          <p:cNvPr id="8194" name="Picture 2" descr="Ä°lgili resim">
            <a:extLst>
              <a:ext uri="{FF2B5EF4-FFF2-40B4-BE49-F238E27FC236}">
                <a16:creationId xmlns:a16="http://schemas.microsoft.com/office/drawing/2014/main" xmlns="" id="{D7200EF8-D02A-43D8-A34C-4290FED20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5533" y="2600587"/>
            <a:ext cx="4296880" cy="35485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29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514FEF5-9850-49A7-8284-0CCC012D7F0D}"/>
              </a:ext>
            </a:extLst>
          </p:cNvPr>
          <p:cNvSpPr>
            <a:spLocks noGrp="1"/>
          </p:cNvSpPr>
          <p:nvPr>
            <p:ph type="title"/>
          </p:nvPr>
        </p:nvSpPr>
        <p:spPr>
          <a:xfrm>
            <a:off x="1484311" y="453006"/>
            <a:ext cx="10018713" cy="1300293"/>
          </a:xfrm>
        </p:spPr>
        <p:txBody>
          <a:bodyPr/>
          <a:lstStyle/>
          <a:p>
            <a:r>
              <a:rPr lang="tr-TR" dirty="0">
                <a:solidFill>
                  <a:srgbClr val="0070C0"/>
                </a:solidFill>
              </a:rPr>
              <a:t>Deniz Canlıları Sokmasında İlk Yardım:</a:t>
            </a:r>
            <a:endParaRPr lang="tr-TR" dirty="0"/>
          </a:p>
        </p:txBody>
      </p:sp>
      <p:sp>
        <p:nvSpPr>
          <p:cNvPr id="3" name="İçerik Yer Tutucusu 2">
            <a:extLst>
              <a:ext uri="{FF2B5EF4-FFF2-40B4-BE49-F238E27FC236}">
                <a16:creationId xmlns:a16="http://schemas.microsoft.com/office/drawing/2014/main" xmlns="" id="{0ED57DB7-2EFD-4648-A859-38AA76046338}"/>
              </a:ext>
            </a:extLst>
          </p:cNvPr>
          <p:cNvSpPr>
            <a:spLocks noGrp="1"/>
          </p:cNvSpPr>
          <p:nvPr>
            <p:ph idx="1"/>
          </p:nvPr>
        </p:nvSpPr>
        <p:spPr>
          <a:xfrm>
            <a:off x="1484310" y="1602298"/>
            <a:ext cx="10018713" cy="3942826"/>
          </a:xfrm>
        </p:spPr>
        <p:txBody>
          <a:bodyPr>
            <a:normAutofit/>
          </a:bodyPr>
          <a:lstStyle/>
          <a:p>
            <a:pPr>
              <a:buFont typeface="Wingdings" panose="05000000000000000000" pitchFamily="2" charset="2"/>
              <a:buChar char="ü"/>
            </a:pPr>
            <a:r>
              <a:rPr lang="tr-TR" sz="3200" dirty="0"/>
              <a:t>Kişi ve yaralı bölge hareket ettirilmez,</a:t>
            </a:r>
          </a:p>
          <a:p>
            <a:pPr>
              <a:buFont typeface="Wingdings" panose="05000000000000000000" pitchFamily="2" charset="2"/>
              <a:buChar char="ü"/>
            </a:pPr>
            <a:r>
              <a:rPr lang="tr-TR" sz="3200" dirty="0"/>
              <a:t>Diken kalıntısı varsa ve görünüyorsa çıkartılır,</a:t>
            </a:r>
          </a:p>
          <a:p>
            <a:pPr>
              <a:buFont typeface="Wingdings" panose="05000000000000000000" pitchFamily="2" charset="2"/>
              <a:buChar char="ü"/>
            </a:pPr>
            <a:r>
              <a:rPr lang="tr-TR" sz="3200" dirty="0"/>
              <a:t>Etkilenen bölge ovulmamalı, kaşınmamalıdır,</a:t>
            </a:r>
          </a:p>
          <a:p>
            <a:pPr>
              <a:buFont typeface="Wingdings" panose="05000000000000000000" pitchFamily="2" charset="2"/>
              <a:buChar char="ü"/>
            </a:pPr>
            <a:r>
              <a:rPr lang="tr-TR" sz="3200" dirty="0"/>
              <a:t>Yara bölgesine sıcak uygulama yapılır. Çünkü deniz canlılarının enzimleri sıcağa dayanıksızdır.</a:t>
            </a:r>
          </a:p>
          <a:p>
            <a:pPr>
              <a:buFont typeface="Wingdings" panose="05000000000000000000" pitchFamily="2" charset="2"/>
              <a:buChar char="ü"/>
            </a:pPr>
            <a:r>
              <a:rPr lang="tr-TR" sz="3200" dirty="0"/>
              <a:t>Hasta/yaralı sağlık kuruluşuna gönderilmelidir.</a:t>
            </a:r>
          </a:p>
        </p:txBody>
      </p:sp>
    </p:spTree>
    <p:extLst>
      <p:ext uri="{BB962C8B-B14F-4D97-AF65-F5344CB8AC3E}">
        <p14:creationId xmlns:p14="http://schemas.microsoft.com/office/powerpoint/2010/main" val="4001802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56EA42-C3C7-49CF-91C7-186B2D28121D}"/>
              </a:ext>
            </a:extLst>
          </p:cNvPr>
          <p:cNvSpPr>
            <a:spLocks noGrp="1"/>
          </p:cNvSpPr>
          <p:nvPr>
            <p:ph type="title"/>
          </p:nvPr>
        </p:nvSpPr>
        <p:spPr>
          <a:xfrm>
            <a:off x="1484311" y="327171"/>
            <a:ext cx="10018713" cy="1300293"/>
          </a:xfrm>
        </p:spPr>
        <p:txBody>
          <a:bodyPr/>
          <a:lstStyle/>
          <a:p>
            <a:r>
              <a:rPr lang="tr-TR" dirty="0">
                <a:solidFill>
                  <a:srgbClr val="0070C0"/>
                </a:solidFill>
              </a:rPr>
              <a:t>KENE ISIRMASI </a:t>
            </a:r>
          </a:p>
        </p:txBody>
      </p:sp>
      <p:sp>
        <p:nvSpPr>
          <p:cNvPr id="3" name="İçerik Yer Tutucusu 2">
            <a:extLst>
              <a:ext uri="{FF2B5EF4-FFF2-40B4-BE49-F238E27FC236}">
                <a16:creationId xmlns:a16="http://schemas.microsoft.com/office/drawing/2014/main" xmlns="" id="{CC89A029-78DC-4DA3-B38C-50AA5413000C}"/>
              </a:ext>
            </a:extLst>
          </p:cNvPr>
          <p:cNvSpPr>
            <a:spLocks noGrp="1"/>
          </p:cNvSpPr>
          <p:nvPr>
            <p:ph idx="1"/>
          </p:nvPr>
        </p:nvSpPr>
        <p:spPr>
          <a:xfrm>
            <a:off x="1484310" y="1627465"/>
            <a:ext cx="10018713" cy="3624043"/>
          </a:xfrm>
        </p:spPr>
        <p:txBody>
          <a:bodyPr>
            <a:normAutofit/>
          </a:bodyPr>
          <a:lstStyle/>
          <a:p>
            <a:pPr marL="0" indent="0">
              <a:buNone/>
            </a:pPr>
            <a:r>
              <a:rPr lang="tr-TR" sz="3600" dirty="0"/>
              <a:t>‘‘ </a:t>
            </a:r>
            <a:r>
              <a:rPr lang="tr-TR" sz="3600" dirty="0" err="1"/>
              <a:t>Hyalomma</a:t>
            </a:r>
            <a:r>
              <a:rPr lang="tr-TR" sz="3600" dirty="0"/>
              <a:t> ’’ denilen bir cins kene tarafından taşınan ‘‘ </a:t>
            </a:r>
            <a:r>
              <a:rPr lang="tr-TR" sz="3600" dirty="0" err="1"/>
              <a:t>Nairovirüs</a:t>
            </a:r>
            <a:r>
              <a:rPr lang="tr-TR" sz="3600" dirty="0"/>
              <a:t> ’’ grubundan bir virüs ‘‘ Kırım-Kongo Kanamalı Ateşi ’’ hastalığına neden olmaktadır. Özellikle çiftçilik ve hayvancılık ile uğraşan kişiler yüksek risk grubundadır.</a:t>
            </a:r>
          </a:p>
        </p:txBody>
      </p:sp>
    </p:spTree>
    <p:extLst>
      <p:ext uri="{BB962C8B-B14F-4D97-AF65-F5344CB8AC3E}">
        <p14:creationId xmlns:p14="http://schemas.microsoft.com/office/powerpoint/2010/main" val="324738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84BABE8-8819-4CC0-A2B2-8CBA015AF080}"/>
              </a:ext>
            </a:extLst>
          </p:cNvPr>
          <p:cNvSpPr>
            <a:spLocks noGrp="1"/>
          </p:cNvSpPr>
          <p:nvPr>
            <p:ph type="title"/>
          </p:nvPr>
        </p:nvSpPr>
        <p:spPr>
          <a:xfrm>
            <a:off x="1484311" y="260060"/>
            <a:ext cx="10018713" cy="1266736"/>
          </a:xfrm>
        </p:spPr>
        <p:txBody>
          <a:bodyPr/>
          <a:lstStyle/>
          <a:p>
            <a:r>
              <a:rPr lang="tr-TR" dirty="0">
                <a:solidFill>
                  <a:srgbClr val="0070C0"/>
                </a:solidFill>
              </a:rPr>
              <a:t>Kene Isırmalarının Belirtileri:</a:t>
            </a:r>
          </a:p>
        </p:txBody>
      </p:sp>
      <p:sp>
        <p:nvSpPr>
          <p:cNvPr id="3" name="İçerik Yer Tutucusu 2">
            <a:extLst>
              <a:ext uri="{FF2B5EF4-FFF2-40B4-BE49-F238E27FC236}">
                <a16:creationId xmlns:a16="http://schemas.microsoft.com/office/drawing/2014/main" xmlns="" id="{5ADA4649-B2C9-4466-A8E5-BABE3B9EC694}"/>
              </a:ext>
            </a:extLst>
          </p:cNvPr>
          <p:cNvSpPr>
            <a:spLocks noGrp="1"/>
          </p:cNvSpPr>
          <p:nvPr>
            <p:ph idx="1"/>
          </p:nvPr>
        </p:nvSpPr>
        <p:spPr>
          <a:xfrm>
            <a:off x="1484310" y="1342239"/>
            <a:ext cx="10018713" cy="3464653"/>
          </a:xfrm>
        </p:spPr>
        <p:txBody>
          <a:bodyPr>
            <a:normAutofit/>
          </a:bodyPr>
          <a:lstStyle/>
          <a:p>
            <a:pPr>
              <a:buFont typeface="Wingdings" panose="05000000000000000000" pitchFamily="2" charset="2"/>
              <a:buChar char="ü"/>
            </a:pPr>
            <a:r>
              <a:rPr lang="tr-TR" sz="3200" dirty="0"/>
              <a:t>Ateş, kırgınlık, halsizlik, baş ağrısı gibi grip benzeri belirtiler görülür.</a:t>
            </a:r>
          </a:p>
          <a:p>
            <a:pPr>
              <a:buFont typeface="Wingdings" panose="05000000000000000000" pitchFamily="2" charset="2"/>
              <a:buChar char="ü"/>
            </a:pPr>
            <a:r>
              <a:rPr lang="tr-TR" sz="3200" dirty="0"/>
              <a:t>Bulantı, kusma, </a:t>
            </a:r>
          </a:p>
          <a:p>
            <a:pPr>
              <a:buFont typeface="Wingdings" panose="05000000000000000000" pitchFamily="2" charset="2"/>
              <a:buChar char="ü"/>
            </a:pPr>
            <a:r>
              <a:rPr lang="tr-TR" sz="3200" dirty="0"/>
              <a:t>Kanın pıhtılaşma özelliğinin bozulması sonucu ortaya çıkan belirtiler önemlidir.</a:t>
            </a:r>
          </a:p>
        </p:txBody>
      </p:sp>
    </p:spTree>
    <p:extLst>
      <p:ext uri="{BB962C8B-B14F-4D97-AF65-F5344CB8AC3E}">
        <p14:creationId xmlns:p14="http://schemas.microsoft.com/office/powerpoint/2010/main" val="1270992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D80A1A5-DF7B-472E-AD96-AC58C8773117}"/>
              </a:ext>
            </a:extLst>
          </p:cNvPr>
          <p:cNvSpPr>
            <a:spLocks noGrp="1"/>
          </p:cNvSpPr>
          <p:nvPr>
            <p:ph type="title"/>
          </p:nvPr>
        </p:nvSpPr>
        <p:spPr>
          <a:xfrm>
            <a:off x="1484311" y="67113"/>
            <a:ext cx="10018713" cy="864066"/>
          </a:xfrm>
        </p:spPr>
        <p:txBody>
          <a:bodyPr/>
          <a:lstStyle/>
          <a:p>
            <a:r>
              <a:rPr lang="tr-TR" dirty="0">
                <a:solidFill>
                  <a:srgbClr val="0070C0"/>
                </a:solidFill>
              </a:rPr>
              <a:t>Kene Isırmalarında İlk Yardım:</a:t>
            </a:r>
            <a:endParaRPr lang="tr-TR" dirty="0"/>
          </a:p>
        </p:txBody>
      </p:sp>
      <p:sp>
        <p:nvSpPr>
          <p:cNvPr id="3" name="İçerik Yer Tutucusu 2">
            <a:extLst>
              <a:ext uri="{FF2B5EF4-FFF2-40B4-BE49-F238E27FC236}">
                <a16:creationId xmlns:a16="http://schemas.microsoft.com/office/drawing/2014/main" xmlns="" id="{F1254D3C-AC0C-4B82-AC9D-773FEB26AD54}"/>
              </a:ext>
            </a:extLst>
          </p:cNvPr>
          <p:cNvSpPr>
            <a:spLocks noGrp="1"/>
          </p:cNvSpPr>
          <p:nvPr>
            <p:ph idx="1"/>
          </p:nvPr>
        </p:nvSpPr>
        <p:spPr>
          <a:xfrm rot="10800000" flipV="1">
            <a:off x="1400961" y="1082180"/>
            <a:ext cx="8210112" cy="4219662"/>
          </a:xfrm>
        </p:spPr>
        <p:txBody>
          <a:bodyPr>
            <a:noAutofit/>
          </a:bodyPr>
          <a:lstStyle/>
          <a:p>
            <a:pPr>
              <a:buFont typeface="Wingdings" panose="05000000000000000000" pitchFamily="2" charset="2"/>
              <a:buChar char="ü"/>
            </a:pPr>
            <a:r>
              <a:rPr lang="tr-TR" sz="3200" dirty="0"/>
              <a:t>Şüpheli durumlarda kesinlikle sağlık kuruluşuna başvurulmalıdır,</a:t>
            </a:r>
          </a:p>
          <a:p>
            <a:pPr>
              <a:buFont typeface="Wingdings" panose="05000000000000000000" pitchFamily="2" charset="2"/>
              <a:buChar char="ü"/>
            </a:pPr>
            <a:r>
              <a:rPr lang="tr-TR" sz="3200" dirty="0"/>
              <a:t>Kene ısırdığı yerde kalmışsa kesinlikle öldürülmemeli veya ezilmemelidir,</a:t>
            </a:r>
          </a:p>
          <a:p>
            <a:pPr>
              <a:buFont typeface="Wingdings" panose="05000000000000000000" pitchFamily="2" charset="2"/>
              <a:buChar char="ü"/>
            </a:pPr>
            <a:r>
              <a:rPr lang="tr-TR" sz="3200" dirty="0"/>
              <a:t>Bir cımbız veya pens yardımıyla baş kısmından dikkatlice çekilmeli, parçalamamaya dikkat edilmelidir,</a:t>
            </a:r>
          </a:p>
          <a:p>
            <a:pPr>
              <a:buFont typeface="Wingdings" panose="05000000000000000000" pitchFamily="2" charset="2"/>
              <a:buChar char="ü"/>
            </a:pPr>
            <a:r>
              <a:rPr lang="tr-TR" sz="3200" dirty="0"/>
              <a:t>Yara yeri sabunlu su ile yıkanmalıdır,</a:t>
            </a:r>
          </a:p>
        </p:txBody>
      </p:sp>
      <p:pic>
        <p:nvPicPr>
          <p:cNvPr id="5" name="Picture 2" descr="kenenin Ã§Ä±karÄ±lmasÄ± ile ilgili gÃ¶rsel sonucu">
            <a:extLst>
              <a:ext uri="{FF2B5EF4-FFF2-40B4-BE49-F238E27FC236}">
                <a16:creationId xmlns:a16="http://schemas.microsoft.com/office/drawing/2014/main" xmlns="" id="{6A5E1261-3DD2-4B9A-8D1F-C2E81E03A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8439325" y="3556932"/>
            <a:ext cx="3567038" cy="29529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152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B11593C-4F3F-485D-8307-5B18DF814FE1}"/>
              </a:ext>
            </a:extLst>
          </p:cNvPr>
          <p:cNvSpPr>
            <a:spLocks noGrp="1"/>
          </p:cNvSpPr>
          <p:nvPr>
            <p:ph type="title"/>
          </p:nvPr>
        </p:nvSpPr>
        <p:spPr>
          <a:xfrm>
            <a:off x="1669409" y="3942827"/>
            <a:ext cx="9716167" cy="1937856"/>
          </a:xfrm>
        </p:spPr>
        <p:style>
          <a:lnRef idx="0">
            <a:schemeClr val="accent1"/>
          </a:lnRef>
          <a:fillRef idx="3">
            <a:schemeClr val="accent1"/>
          </a:fillRef>
          <a:effectRef idx="3">
            <a:schemeClr val="accent1"/>
          </a:effectRef>
          <a:fontRef idx="minor">
            <a:schemeClr val="lt1"/>
          </a:fontRef>
        </p:style>
        <p:txBody>
          <a:bodyPr>
            <a:normAutofit/>
          </a:bodyPr>
          <a:lstStyle/>
          <a:p>
            <a:r>
              <a:rPr lang="tr-TR" sz="4000" dirty="0" smtClean="0"/>
              <a:t>DİNLEDİĞİNİZ </a:t>
            </a:r>
            <a:r>
              <a:rPr lang="tr-TR" sz="4000" dirty="0"/>
              <a:t>İÇİN </a:t>
            </a:r>
            <a:r>
              <a:rPr lang="tr-TR" sz="4000" dirty="0" smtClean="0"/>
              <a:t>TEŞEKKÜRLER </a:t>
            </a:r>
            <a:endParaRPr lang="tr-TR" sz="4000" dirty="0"/>
          </a:p>
        </p:txBody>
      </p:sp>
      <p:pic>
        <p:nvPicPr>
          <p:cNvPr id="10242" name="Picture 2" descr="deniz canlÄ±larÄ± ile ilgili gÃ¶rsel sonucu">
            <a:extLst>
              <a:ext uri="{FF2B5EF4-FFF2-40B4-BE49-F238E27FC236}">
                <a16:creationId xmlns:a16="http://schemas.microsoft.com/office/drawing/2014/main" xmlns="" id="{CF100302-A1F1-4B9E-9E44-4B17BAA22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022" y="553674"/>
            <a:ext cx="9454393" cy="33136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368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soru</a:t>
            </a:r>
            <a:endParaRPr lang="tr-TR" dirty="0"/>
          </a:p>
        </p:txBody>
      </p:sp>
      <p:sp>
        <p:nvSpPr>
          <p:cNvPr id="3" name="İçerik Yer Tutucusu 2"/>
          <p:cNvSpPr>
            <a:spLocks noGrp="1"/>
          </p:cNvSpPr>
          <p:nvPr>
            <p:ph idx="1"/>
          </p:nvPr>
        </p:nvSpPr>
        <p:spPr/>
        <p:txBody>
          <a:bodyPr/>
          <a:lstStyle/>
          <a:p>
            <a:r>
              <a:rPr lang="tr-TR" dirty="0" smtClean="0"/>
              <a:t>Akrep sokmalarında ilk yardım nasıl yapılır, açıklayınız?</a:t>
            </a:r>
            <a:endParaRPr lang="tr-TR" dirty="0"/>
          </a:p>
        </p:txBody>
      </p:sp>
    </p:spTree>
    <p:extLst>
      <p:ext uri="{BB962C8B-B14F-4D97-AF65-F5344CB8AC3E}">
        <p14:creationId xmlns:p14="http://schemas.microsoft.com/office/powerpoint/2010/main" val="397759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74B135A-2ACA-4232-87D7-18845F4E954D}"/>
              </a:ext>
            </a:extLst>
          </p:cNvPr>
          <p:cNvSpPr>
            <a:spLocks noGrp="1"/>
          </p:cNvSpPr>
          <p:nvPr>
            <p:ph type="title"/>
          </p:nvPr>
        </p:nvSpPr>
        <p:spPr/>
        <p:txBody>
          <a:bodyPr/>
          <a:lstStyle/>
          <a:p>
            <a:r>
              <a:rPr lang="tr-TR" dirty="0">
                <a:solidFill>
                  <a:schemeClr val="accent6">
                    <a:lumMod val="75000"/>
                  </a:schemeClr>
                </a:solidFill>
              </a:rPr>
              <a:t>HAYVAN ISIRMALARI TANIMI </a:t>
            </a:r>
            <a:r>
              <a:rPr lang="tr-TR" dirty="0"/>
              <a:t/>
            </a:r>
            <a:br>
              <a:rPr lang="tr-TR" dirty="0"/>
            </a:br>
            <a:r>
              <a:rPr lang="tr-TR" sz="3600" dirty="0">
                <a:solidFill>
                  <a:srgbClr val="0070C0"/>
                </a:solidFill>
              </a:rPr>
              <a:t>KEDİ KÖPEK VE YABANİ HAYVAN ISIRMALARI </a:t>
            </a:r>
          </a:p>
        </p:txBody>
      </p:sp>
      <p:sp>
        <p:nvSpPr>
          <p:cNvPr id="3" name="İçerik Yer Tutucusu 2">
            <a:extLst>
              <a:ext uri="{FF2B5EF4-FFF2-40B4-BE49-F238E27FC236}">
                <a16:creationId xmlns:a16="http://schemas.microsoft.com/office/drawing/2014/main" xmlns="" id="{293EF6C8-9F50-4999-9E5E-AF62DDB97E3D}"/>
              </a:ext>
            </a:extLst>
          </p:cNvPr>
          <p:cNvSpPr>
            <a:spLocks noGrp="1"/>
          </p:cNvSpPr>
          <p:nvPr>
            <p:ph idx="1"/>
          </p:nvPr>
        </p:nvSpPr>
        <p:spPr>
          <a:xfrm>
            <a:off x="1484310" y="2438400"/>
            <a:ext cx="10018713" cy="3257726"/>
          </a:xfrm>
        </p:spPr>
        <p:txBody>
          <a:bodyPr>
            <a:normAutofit/>
          </a:bodyPr>
          <a:lstStyle/>
          <a:p>
            <a:pPr marL="0" indent="0">
              <a:buNone/>
            </a:pPr>
            <a:r>
              <a:rPr lang="tr-TR" sz="3200" dirty="0">
                <a:solidFill>
                  <a:srgbClr val="0070C0"/>
                </a:solidFill>
              </a:rPr>
              <a:t>Kedi Köpek Ve Yabani Hayvan Isırma Belirtileri:</a:t>
            </a:r>
          </a:p>
          <a:p>
            <a:pPr marL="0" indent="0">
              <a:buNone/>
            </a:pPr>
            <a:r>
              <a:rPr lang="tr-TR" sz="3200" dirty="0"/>
              <a:t>Kedi ısırık ve tırmıkları genellikle ellerde, köpek ısırıkları genellikle bacaklarda olmaktadır. Isırık ve tırmık izi görülmekte, deri bütünlüğü bozulmakta ve çeşitli derecelerde kanama görülmektedir.</a:t>
            </a:r>
          </a:p>
          <a:p>
            <a:endParaRPr lang="tr-TR" sz="3200" dirty="0">
              <a:solidFill>
                <a:srgbClr val="0070C0"/>
              </a:solidFill>
            </a:endParaRPr>
          </a:p>
        </p:txBody>
      </p:sp>
    </p:spTree>
    <p:extLst>
      <p:ext uri="{BB962C8B-B14F-4D97-AF65-F5344CB8AC3E}">
        <p14:creationId xmlns:p14="http://schemas.microsoft.com/office/powerpoint/2010/main" val="2429087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52E8B6B-039F-4753-B9D0-677C73756465}"/>
              </a:ext>
            </a:extLst>
          </p:cNvPr>
          <p:cNvSpPr>
            <a:spLocks noGrp="1"/>
          </p:cNvSpPr>
          <p:nvPr>
            <p:ph type="title"/>
          </p:nvPr>
        </p:nvSpPr>
        <p:spPr>
          <a:xfrm>
            <a:off x="1484311" y="685801"/>
            <a:ext cx="10018713" cy="1235278"/>
          </a:xfrm>
        </p:spPr>
        <p:txBody>
          <a:bodyPr>
            <a:normAutofit fontScale="90000"/>
          </a:bodyPr>
          <a:lstStyle/>
          <a:p>
            <a:r>
              <a:rPr lang="tr-TR" dirty="0">
                <a:solidFill>
                  <a:srgbClr val="0070C0"/>
                </a:solidFill>
              </a:rPr>
              <a:t>Kedi Köpek Ve Yabani Hayvan Isırmalarında İlk Yardım:</a:t>
            </a:r>
            <a:endParaRPr lang="tr-TR" dirty="0"/>
          </a:p>
        </p:txBody>
      </p:sp>
      <p:sp>
        <p:nvSpPr>
          <p:cNvPr id="3" name="İçerik Yer Tutucusu 2">
            <a:extLst>
              <a:ext uri="{FF2B5EF4-FFF2-40B4-BE49-F238E27FC236}">
                <a16:creationId xmlns:a16="http://schemas.microsoft.com/office/drawing/2014/main" xmlns="" id="{7A31A5B8-6D76-4BEA-A597-A937591A6C46}"/>
              </a:ext>
            </a:extLst>
          </p:cNvPr>
          <p:cNvSpPr>
            <a:spLocks noGrp="1"/>
          </p:cNvSpPr>
          <p:nvPr>
            <p:ph idx="1"/>
          </p:nvPr>
        </p:nvSpPr>
        <p:spPr>
          <a:xfrm>
            <a:off x="1484310" y="2231472"/>
            <a:ext cx="10018713" cy="4228051"/>
          </a:xfrm>
        </p:spPr>
        <p:txBody>
          <a:bodyPr>
            <a:normAutofit lnSpcReduction="10000"/>
          </a:bodyPr>
          <a:lstStyle/>
          <a:p>
            <a:pPr>
              <a:buFont typeface="Wingdings" panose="05000000000000000000" pitchFamily="2" charset="2"/>
              <a:buChar char="ü"/>
            </a:pPr>
            <a:r>
              <a:rPr lang="tr-TR" sz="3200" dirty="0"/>
              <a:t>Hasta/yaralının yaşam bulguları değerlendirilir.(ABC),</a:t>
            </a:r>
          </a:p>
          <a:p>
            <a:pPr>
              <a:buFont typeface="Wingdings" panose="05000000000000000000" pitchFamily="2" charset="2"/>
              <a:buChar char="ü"/>
            </a:pPr>
            <a:r>
              <a:rPr lang="tr-TR" sz="3200" dirty="0"/>
              <a:t>Isırılan yara yeri 5 dakika süreyle sabunlu suyla yıkanır,</a:t>
            </a:r>
          </a:p>
          <a:p>
            <a:pPr>
              <a:buFont typeface="Wingdings" panose="05000000000000000000" pitchFamily="2" charset="2"/>
              <a:buChar char="ü"/>
            </a:pPr>
            <a:r>
              <a:rPr lang="tr-TR" sz="3200" dirty="0"/>
              <a:t>Yaranın üstü temiz bir bezle kapatılarak enfeksiyon riski azaltılır,</a:t>
            </a:r>
          </a:p>
          <a:p>
            <a:pPr>
              <a:buFont typeface="Wingdings" panose="05000000000000000000" pitchFamily="2" charset="2"/>
              <a:buChar char="ü"/>
            </a:pPr>
            <a:r>
              <a:rPr lang="tr-TR" sz="3200" dirty="0"/>
              <a:t>Kanama varsa yaraya temiz bir bezle basınç uygulanarak kanama durdurulur,</a:t>
            </a:r>
          </a:p>
          <a:p>
            <a:pPr>
              <a:buFont typeface="Wingdings" panose="05000000000000000000" pitchFamily="2" charset="2"/>
              <a:buChar char="ü"/>
            </a:pPr>
            <a:r>
              <a:rPr lang="tr-TR" sz="3200" dirty="0"/>
              <a:t>Tıbbı yardım istenir(112),</a:t>
            </a:r>
          </a:p>
          <a:p>
            <a:pPr>
              <a:buFont typeface="Wingdings" panose="05000000000000000000" pitchFamily="2" charset="2"/>
              <a:buChar char="ü"/>
            </a:pPr>
            <a:endParaRPr lang="tr-TR" dirty="0"/>
          </a:p>
        </p:txBody>
      </p:sp>
    </p:spTree>
    <p:extLst>
      <p:ext uri="{BB962C8B-B14F-4D97-AF65-F5344CB8AC3E}">
        <p14:creationId xmlns:p14="http://schemas.microsoft.com/office/powerpoint/2010/main" val="916281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95E199B-DDCB-45F0-8EDD-B95F381EF517}"/>
              </a:ext>
            </a:extLst>
          </p:cNvPr>
          <p:cNvSpPr>
            <a:spLocks noGrp="1"/>
          </p:cNvSpPr>
          <p:nvPr>
            <p:ph type="title"/>
          </p:nvPr>
        </p:nvSpPr>
        <p:spPr/>
        <p:txBody>
          <a:bodyPr/>
          <a:lstStyle/>
          <a:p>
            <a:r>
              <a:rPr lang="tr-TR" dirty="0">
                <a:solidFill>
                  <a:srgbClr val="0070C0"/>
                </a:solidFill>
              </a:rPr>
              <a:t>Kedi Köpek Ve Yabani Hayvan Isırmalarında İlk Yardım:</a:t>
            </a:r>
            <a:endParaRPr lang="tr-TR" dirty="0"/>
          </a:p>
        </p:txBody>
      </p:sp>
      <p:sp>
        <p:nvSpPr>
          <p:cNvPr id="3" name="İçerik Yer Tutucusu 2">
            <a:extLst>
              <a:ext uri="{FF2B5EF4-FFF2-40B4-BE49-F238E27FC236}">
                <a16:creationId xmlns:a16="http://schemas.microsoft.com/office/drawing/2014/main" xmlns="" id="{0B0A5EBD-0401-4FA5-8EF6-04ED90FED9C0}"/>
              </a:ext>
            </a:extLst>
          </p:cNvPr>
          <p:cNvSpPr>
            <a:spLocks noGrp="1"/>
          </p:cNvSpPr>
          <p:nvPr>
            <p:ph idx="1"/>
          </p:nvPr>
        </p:nvSpPr>
        <p:spPr>
          <a:xfrm>
            <a:off x="1484310" y="2118220"/>
            <a:ext cx="10018713" cy="2386668"/>
          </a:xfrm>
        </p:spPr>
        <p:txBody>
          <a:bodyPr>
            <a:normAutofit/>
          </a:bodyPr>
          <a:lstStyle/>
          <a:p>
            <a:pPr>
              <a:buFont typeface="Wingdings" panose="05000000000000000000" pitchFamily="2" charset="2"/>
              <a:buChar char="ü"/>
            </a:pPr>
            <a:r>
              <a:rPr lang="tr-TR" sz="3200" dirty="0"/>
              <a:t>Kuduz aşısı ‘‘ Kuduz Aşı İstasyonu ’’ </a:t>
            </a:r>
            <a:r>
              <a:rPr lang="tr-TR" sz="3200" dirty="0" err="1"/>
              <a:t>nda</a:t>
            </a:r>
            <a:r>
              <a:rPr lang="tr-TR" sz="3200" dirty="0"/>
              <a:t> yapılır, yaranın derinliği, yaygınlığı  ve beyne yakın olması serum uygulamasını gerektirebilir. Bu uygulamalar sağlık kuruluşunun protokolüne göre yapılmaktadır.</a:t>
            </a:r>
          </a:p>
        </p:txBody>
      </p:sp>
      <p:pic>
        <p:nvPicPr>
          <p:cNvPr id="4098" name="Picture 2" descr="kuduz ÅÃ¼pheli hayvan ile ilgili gÃ¶rsel sonucu">
            <a:extLst>
              <a:ext uri="{FF2B5EF4-FFF2-40B4-BE49-F238E27FC236}">
                <a16:creationId xmlns:a16="http://schemas.microsoft.com/office/drawing/2014/main" xmlns="" id="{BA62E42A-31F7-444F-9173-835F21778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3156" y="4260210"/>
            <a:ext cx="3639077" cy="25097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397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9FBDA86-8ADC-4F5B-AF82-6C441A269E25}"/>
              </a:ext>
            </a:extLst>
          </p:cNvPr>
          <p:cNvSpPr>
            <a:spLocks noGrp="1"/>
          </p:cNvSpPr>
          <p:nvPr>
            <p:ph type="title"/>
          </p:nvPr>
        </p:nvSpPr>
        <p:spPr>
          <a:xfrm>
            <a:off x="1484311" y="457202"/>
            <a:ext cx="10018713" cy="1321264"/>
          </a:xfrm>
        </p:spPr>
        <p:txBody>
          <a:bodyPr/>
          <a:lstStyle/>
          <a:p>
            <a:r>
              <a:rPr lang="tr-TR" dirty="0">
                <a:solidFill>
                  <a:srgbClr val="0070C0"/>
                </a:solidFill>
              </a:rPr>
              <a:t>ARI SOKMALARI</a:t>
            </a:r>
          </a:p>
        </p:txBody>
      </p:sp>
      <p:sp>
        <p:nvSpPr>
          <p:cNvPr id="3" name="İçerik Yer Tutucusu 2">
            <a:extLst>
              <a:ext uri="{FF2B5EF4-FFF2-40B4-BE49-F238E27FC236}">
                <a16:creationId xmlns:a16="http://schemas.microsoft.com/office/drawing/2014/main" xmlns="" id="{D1F8F855-B480-4158-9049-9D910C20B814}"/>
              </a:ext>
            </a:extLst>
          </p:cNvPr>
          <p:cNvSpPr>
            <a:spLocks noGrp="1"/>
          </p:cNvSpPr>
          <p:nvPr>
            <p:ph idx="1"/>
          </p:nvPr>
        </p:nvSpPr>
        <p:spPr>
          <a:xfrm>
            <a:off x="1484310" y="1870746"/>
            <a:ext cx="10018713" cy="4043493"/>
          </a:xfrm>
        </p:spPr>
        <p:txBody>
          <a:bodyPr>
            <a:normAutofit/>
          </a:bodyPr>
          <a:lstStyle/>
          <a:p>
            <a:pPr marL="0" indent="0">
              <a:buNone/>
            </a:pPr>
            <a:r>
              <a:rPr lang="tr-TR" sz="3200" dirty="0">
                <a:solidFill>
                  <a:srgbClr val="0070C0"/>
                </a:solidFill>
              </a:rPr>
              <a:t>Arı Sokmalarının Belirtileri:</a:t>
            </a:r>
          </a:p>
          <a:p>
            <a:pPr marL="0" indent="0">
              <a:buNone/>
            </a:pPr>
            <a:r>
              <a:rPr lang="tr-TR" sz="3200" dirty="0"/>
              <a:t>Sokulan yerde ağrı, şişlik, kızarıklık gibi bölgesel belirtiler görülür. Ancak arı birkaç yerden sokmuşsa, nefes borusuna yakın bir yerden sokmuşsa ya da kişinin alerjisi varsa tehlikeli sonuçlar görülebilir. Alerjik tepki ile tüm vücutta olduğu gibi solunum yolları ve ağız içinde ciddi boyutlarda şişlikler hava yolunun kapanmasına neden olabilir.</a:t>
            </a:r>
          </a:p>
        </p:txBody>
      </p:sp>
    </p:spTree>
    <p:extLst>
      <p:ext uri="{BB962C8B-B14F-4D97-AF65-F5344CB8AC3E}">
        <p14:creationId xmlns:p14="http://schemas.microsoft.com/office/powerpoint/2010/main" val="2629618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CB6EC34-F112-4D7E-B6A1-1E7E3E05CBB7}"/>
              </a:ext>
            </a:extLst>
          </p:cNvPr>
          <p:cNvSpPr>
            <a:spLocks noGrp="1"/>
          </p:cNvSpPr>
          <p:nvPr>
            <p:ph type="title"/>
          </p:nvPr>
        </p:nvSpPr>
        <p:spPr/>
        <p:txBody>
          <a:bodyPr/>
          <a:lstStyle/>
          <a:p>
            <a:r>
              <a:rPr lang="tr-TR" dirty="0">
                <a:solidFill>
                  <a:srgbClr val="0070C0"/>
                </a:solidFill>
              </a:rPr>
              <a:t>Arı Sokmasında İlk Yardım:</a:t>
            </a:r>
            <a:endParaRPr lang="tr-TR" dirty="0"/>
          </a:p>
        </p:txBody>
      </p:sp>
      <p:sp>
        <p:nvSpPr>
          <p:cNvPr id="3" name="İçerik Yer Tutucusu 2">
            <a:extLst>
              <a:ext uri="{FF2B5EF4-FFF2-40B4-BE49-F238E27FC236}">
                <a16:creationId xmlns:a16="http://schemas.microsoft.com/office/drawing/2014/main" xmlns="" id="{0325181B-131B-4A6B-AAA5-C0CB75528AD1}"/>
              </a:ext>
            </a:extLst>
          </p:cNvPr>
          <p:cNvSpPr>
            <a:spLocks noGrp="1"/>
          </p:cNvSpPr>
          <p:nvPr>
            <p:ph idx="1"/>
          </p:nvPr>
        </p:nvSpPr>
        <p:spPr>
          <a:xfrm>
            <a:off x="1484310" y="2130805"/>
            <a:ext cx="10018713" cy="3926046"/>
          </a:xfrm>
        </p:spPr>
        <p:txBody>
          <a:bodyPr>
            <a:normAutofit lnSpcReduction="10000"/>
          </a:bodyPr>
          <a:lstStyle/>
          <a:p>
            <a:pPr>
              <a:buFont typeface="Wingdings" panose="05000000000000000000" pitchFamily="2" charset="2"/>
              <a:buChar char="ü"/>
            </a:pPr>
            <a:r>
              <a:rPr lang="tr-TR" sz="3200" dirty="0"/>
              <a:t>Sokulan bölge yıkanır,</a:t>
            </a:r>
          </a:p>
          <a:p>
            <a:pPr>
              <a:buFont typeface="Wingdings" panose="05000000000000000000" pitchFamily="2" charset="2"/>
              <a:buChar char="ü"/>
            </a:pPr>
            <a:r>
              <a:rPr lang="tr-TR" sz="3200" dirty="0"/>
              <a:t>Arının iğnesi görülüyorsa çıkarılır, cımbız ya da tırnakla sıkmadan ince ve sert kenarı olan bir cisimle dipten dışa doğru sıyırarak çıkartılmalıdır,</a:t>
            </a:r>
          </a:p>
          <a:p>
            <a:pPr>
              <a:buFont typeface="Wingdings" panose="05000000000000000000" pitchFamily="2" charset="2"/>
              <a:buChar char="ü"/>
            </a:pPr>
            <a:r>
              <a:rPr lang="tr-TR" sz="3200" dirty="0"/>
              <a:t>Ağrı ve şişliği azaltmak için soğuk uygulama yapılır,</a:t>
            </a:r>
          </a:p>
          <a:p>
            <a:pPr>
              <a:buFont typeface="Wingdings" panose="05000000000000000000" pitchFamily="2" charset="2"/>
              <a:buChar char="ü"/>
            </a:pPr>
            <a:r>
              <a:rPr lang="tr-TR" sz="3200" dirty="0"/>
              <a:t>Ağız içinde sokmalarında ve solunum güçlüğünü engellemek için buz emmesi sağlanır,</a:t>
            </a:r>
          </a:p>
          <a:p>
            <a:pPr>
              <a:buFont typeface="Wingdings" panose="05000000000000000000" pitchFamily="2" charset="2"/>
              <a:buChar char="ü"/>
            </a:pPr>
            <a:endParaRPr lang="tr-TR" dirty="0"/>
          </a:p>
        </p:txBody>
      </p:sp>
    </p:spTree>
    <p:extLst>
      <p:ext uri="{BB962C8B-B14F-4D97-AF65-F5344CB8AC3E}">
        <p14:creationId xmlns:p14="http://schemas.microsoft.com/office/powerpoint/2010/main" val="2630583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F48D5D7-F5B3-432C-A21C-2E5D2A1E9D77}"/>
              </a:ext>
            </a:extLst>
          </p:cNvPr>
          <p:cNvSpPr>
            <a:spLocks noGrp="1"/>
          </p:cNvSpPr>
          <p:nvPr>
            <p:ph type="title"/>
          </p:nvPr>
        </p:nvSpPr>
        <p:spPr>
          <a:xfrm>
            <a:off x="1484311" y="685801"/>
            <a:ext cx="10018713" cy="1344336"/>
          </a:xfrm>
        </p:spPr>
        <p:txBody>
          <a:bodyPr/>
          <a:lstStyle/>
          <a:p>
            <a:r>
              <a:rPr lang="tr-TR" dirty="0">
                <a:solidFill>
                  <a:srgbClr val="0070C0"/>
                </a:solidFill>
              </a:rPr>
              <a:t>Arı Sokmasında İlk Yardım:</a:t>
            </a:r>
            <a:endParaRPr lang="tr-TR" dirty="0"/>
          </a:p>
        </p:txBody>
      </p:sp>
      <p:sp>
        <p:nvSpPr>
          <p:cNvPr id="3" name="İçerik Yer Tutucusu 2">
            <a:extLst>
              <a:ext uri="{FF2B5EF4-FFF2-40B4-BE49-F238E27FC236}">
                <a16:creationId xmlns:a16="http://schemas.microsoft.com/office/drawing/2014/main" xmlns="" id="{73C455DB-601B-444E-BF91-10A7779FA235}"/>
              </a:ext>
            </a:extLst>
          </p:cNvPr>
          <p:cNvSpPr>
            <a:spLocks noGrp="1"/>
          </p:cNvSpPr>
          <p:nvPr>
            <p:ph idx="1"/>
          </p:nvPr>
        </p:nvSpPr>
        <p:spPr>
          <a:xfrm>
            <a:off x="1484310" y="2214695"/>
            <a:ext cx="10018713" cy="2038523"/>
          </a:xfrm>
        </p:spPr>
        <p:txBody>
          <a:bodyPr/>
          <a:lstStyle/>
          <a:p>
            <a:pPr>
              <a:buFont typeface="Wingdings" panose="05000000000000000000" pitchFamily="2" charset="2"/>
              <a:buChar char="ü"/>
            </a:pPr>
            <a:r>
              <a:rPr lang="tr-TR" sz="3200" dirty="0"/>
              <a:t>Ağız içi ve solunum yoluna yakın yerlerdeki sokmalarda ve alerji hikayesi olanlarda tıbbi yardım istenir (112).</a:t>
            </a:r>
          </a:p>
        </p:txBody>
      </p:sp>
      <p:pic>
        <p:nvPicPr>
          <p:cNvPr id="5122" name="Picture 2" descr="Ä°lgili resim">
            <a:extLst>
              <a:ext uri="{FF2B5EF4-FFF2-40B4-BE49-F238E27FC236}">
                <a16:creationId xmlns:a16="http://schemas.microsoft.com/office/drawing/2014/main" xmlns="" id="{BBD9E43A-1F64-4DBE-A536-A0ADAE61D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9207" y="3674378"/>
            <a:ext cx="3849935" cy="28522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17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D64934F-71CB-4BF2-857C-FD38FBA1825A}"/>
              </a:ext>
            </a:extLst>
          </p:cNvPr>
          <p:cNvSpPr>
            <a:spLocks noGrp="1"/>
          </p:cNvSpPr>
          <p:nvPr>
            <p:ph type="title"/>
          </p:nvPr>
        </p:nvSpPr>
        <p:spPr/>
        <p:txBody>
          <a:bodyPr/>
          <a:lstStyle/>
          <a:p>
            <a:r>
              <a:rPr lang="tr-TR" dirty="0">
                <a:solidFill>
                  <a:srgbClr val="0070C0"/>
                </a:solidFill>
              </a:rPr>
              <a:t>AKREP SOKMALARI </a:t>
            </a:r>
          </a:p>
        </p:txBody>
      </p:sp>
      <p:sp>
        <p:nvSpPr>
          <p:cNvPr id="3" name="İçerik Yer Tutucusu 2">
            <a:extLst>
              <a:ext uri="{FF2B5EF4-FFF2-40B4-BE49-F238E27FC236}">
                <a16:creationId xmlns:a16="http://schemas.microsoft.com/office/drawing/2014/main" xmlns="" id="{DCBC225C-2EDD-44AA-82EA-EA0C46AC90E4}"/>
              </a:ext>
            </a:extLst>
          </p:cNvPr>
          <p:cNvSpPr>
            <a:spLocks noGrp="1"/>
          </p:cNvSpPr>
          <p:nvPr>
            <p:ph idx="1"/>
          </p:nvPr>
        </p:nvSpPr>
        <p:spPr>
          <a:xfrm>
            <a:off x="1484310" y="2298583"/>
            <a:ext cx="10018713" cy="3492617"/>
          </a:xfrm>
        </p:spPr>
        <p:txBody>
          <a:bodyPr>
            <a:noAutofit/>
          </a:bodyPr>
          <a:lstStyle/>
          <a:p>
            <a:pPr marL="0" indent="0">
              <a:buNone/>
            </a:pPr>
            <a:r>
              <a:rPr lang="tr-TR" sz="3200" dirty="0"/>
              <a:t>Ülkemizde yaz aylarında sık görülen zehirlenme türlerinden biridir. Akrebin zehri merkezi sinir sistemi ve kalp üzerinde etkili olduğu için özellikle çocuklarda ölümcül sonuçlara yol açabilmektedir. Zehirlenmenin şiddeti akrebin türüne göre farklılık göstermesine rağmen, her zaman bu fark anlaşılmaz. Bu nedenle genel ilk yardım önlemleri mutlaka alınmalıdır.</a:t>
            </a:r>
          </a:p>
        </p:txBody>
      </p:sp>
    </p:spTree>
    <p:extLst>
      <p:ext uri="{BB962C8B-B14F-4D97-AF65-F5344CB8AC3E}">
        <p14:creationId xmlns:p14="http://schemas.microsoft.com/office/powerpoint/2010/main" val="22524248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TM03457496[[fn=Paralaks]]</Template>
  <TotalTime>170</TotalTime>
  <Words>987</Words>
  <Application>Microsoft Office PowerPoint</Application>
  <PresentationFormat>Özel</PresentationFormat>
  <Paragraphs>109</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Paralaks</vt:lpstr>
      <vt:lpstr>PowerPoint Sunusu</vt:lpstr>
      <vt:lpstr>İÇERİK</vt:lpstr>
      <vt:lpstr>HAYVAN ISIRMALARI TANIMI  KEDİ KÖPEK VE YABANİ HAYVAN ISIRMALARI </vt:lpstr>
      <vt:lpstr>Kedi Köpek Ve Yabani Hayvan Isırmalarında İlk Yardım:</vt:lpstr>
      <vt:lpstr>Kedi Köpek Ve Yabani Hayvan Isırmalarında İlk Yardım:</vt:lpstr>
      <vt:lpstr>ARI SOKMALARI</vt:lpstr>
      <vt:lpstr>Arı Sokmasında İlk Yardım:</vt:lpstr>
      <vt:lpstr>Arı Sokmasında İlk Yardım:</vt:lpstr>
      <vt:lpstr>AKREP SOKMALARI </vt:lpstr>
      <vt:lpstr>Akrep Sokmalarının Belirtileri:</vt:lpstr>
      <vt:lpstr>Akrep Sokmalarının Belirtileri:</vt:lpstr>
      <vt:lpstr>Akrep Sokmalarında İlk Yardım:</vt:lpstr>
      <vt:lpstr>Akrep Sokmalarında İlk Yardım:</vt:lpstr>
      <vt:lpstr>YILAN SOKMALARI</vt:lpstr>
      <vt:lpstr>Yılan Sokmalarının Belirtileri:</vt:lpstr>
      <vt:lpstr>Yılan Sokmalarının Belirtileri:</vt:lpstr>
      <vt:lpstr>Yılan Sokmalarında İlk Yardım: </vt:lpstr>
      <vt:lpstr>Yılan Sokmalarında İlk Yardım: </vt:lpstr>
      <vt:lpstr>DENİZ CANLILARI SOKMALARI</vt:lpstr>
      <vt:lpstr>Deniz Canlıları Sokmasının Belirtileri: </vt:lpstr>
      <vt:lpstr>Deniz Canlıları Sokmasında İlk Yardım:</vt:lpstr>
      <vt:lpstr>KENE ISIRMASI </vt:lpstr>
      <vt:lpstr>Kene Isırmalarının Belirtileri:</vt:lpstr>
      <vt:lpstr>Kene Isırmalarında İlk Yardım:</vt:lpstr>
      <vt:lpstr>DİNLEDİĞİNİZ İÇİN TEŞEKKÜRLER </vt:lpstr>
      <vt:lpstr>Örnek soru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HAYVAN ISIRMALARI  VE SOKMALARINDA İLK YARDIM</dc:title>
  <dc:creator>user</dc:creator>
  <cp:lastModifiedBy>hp</cp:lastModifiedBy>
  <cp:revision>23</cp:revision>
  <dcterms:created xsi:type="dcterms:W3CDTF">2019-04-15T13:15:58Z</dcterms:created>
  <dcterms:modified xsi:type="dcterms:W3CDTF">2019-12-09T16:41:34Z</dcterms:modified>
</cp:coreProperties>
</file>