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2E22-801A-4350-A380-C1A98ABBF1EA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1B3EED-E05C-47D2-A1CC-800D78C983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189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6108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300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824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42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1267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4676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799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569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47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739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470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816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5662C-218F-4B27-89BC-1508AAEBE620}" type="datetimeFigureOut">
              <a:rPr lang="tr-TR" smtClean="0"/>
              <a:t>03.03.2018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878D-EEAB-47B4-A177-19799AAA72D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451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16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7"/>
          <p:cNvGrpSpPr>
            <a:grpSpLocks/>
          </p:cNvGrpSpPr>
          <p:nvPr/>
        </p:nvGrpSpPr>
        <p:grpSpPr bwMode="auto">
          <a:xfrm>
            <a:off x="3505200" y="381000"/>
            <a:ext cx="7162800" cy="6477000"/>
            <a:chOff x="1344" y="602"/>
            <a:chExt cx="4416" cy="3718"/>
          </a:xfrm>
        </p:grpSpPr>
        <p:pic>
          <p:nvPicPr>
            <p:cNvPr id="12293" name="Picture 4" descr="17_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602"/>
              <a:ext cx="4128" cy="36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1344" y="4032"/>
              <a:ext cx="62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5" name="Rectangle 6"/>
            <p:cNvSpPr>
              <a:spLocks noChangeArrowheads="1"/>
            </p:cNvSpPr>
            <p:nvPr/>
          </p:nvSpPr>
          <p:spPr bwMode="auto">
            <a:xfrm>
              <a:off x="4512" y="4032"/>
              <a:ext cx="124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0" y="76200"/>
            <a:ext cx="3657600" cy="838200"/>
          </a:xfrm>
        </p:spPr>
        <p:txBody>
          <a:bodyPr/>
          <a:lstStyle/>
          <a:p>
            <a:pPr eaLnBrk="1" hangingPunct="1">
              <a:defRPr/>
            </a:pPr>
            <a:r>
              <a:rPr lang="tr-T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Türbülanslı Akış</a:t>
            </a:r>
            <a:endParaRPr lang="en-U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"/>
            <a:ext cx="2514600" cy="6324600"/>
          </a:xfrm>
        </p:spPr>
        <p:txBody>
          <a:bodyPr/>
          <a:lstStyle/>
          <a:p>
            <a:pPr eaLnBrk="1" hangingPunct="1"/>
            <a:r>
              <a:rPr lang="tr-TR" sz="2000" dirty="0"/>
              <a:t>Sualtı kayaları ve akarsu bankları ile kompleks etkileşimler meydana getirir. </a:t>
            </a:r>
            <a:r>
              <a:rPr lang="tr-TR" sz="2000" b="1" u="sng" dirty="0"/>
              <a:t>Türbülanslı Akış</a:t>
            </a:r>
            <a:r>
              <a:rPr lang="tr-TR" sz="2000" dirty="0"/>
              <a:t>, yani kompleks akış, ve hepsi aynı yönde değil.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3882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Erozyonal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Süreçler</a:t>
            </a:r>
            <a:endParaRPr lang="en-U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838200"/>
            <a:ext cx="4191000" cy="5257800"/>
          </a:xfrm>
        </p:spPr>
        <p:txBody>
          <a:bodyPr/>
          <a:lstStyle/>
          <a:p>
            <a:pPr>
              <a:defRPr/>
            </a:pPr>
            <a:r>
              <a:rPr lang="tr-TR" b="1" dirty="0"/>
              <a:t>Akış çalışıyor.</a:t>
            </a:r>
            <a:br>
              <a:rPr lang="tr-TR" b="1" dirty="0"/>
            </a:br>
            <a:r>
              <a:rPr lang="tr-TR" dirty="0"/>
              <a:t>Akışa verilen enerji yerçekiminden türemiştir.</a:t>
            </a:r>
            <a:br>
              <a:rPr lang="tr-TR" dirty="0"/>
            </a:br>
            <a:r>
              <a:rPr lang="tr-TR" dirty="0"/>
              <a:t>Akarsular potansiyeli kinetik enerjiye dönüştürerek çalışırlar.</a:t>
            </a:r>
            <a:br>
              <a:rPr lang="tr-TR" dirty="0"/>
            </a:br>
            <a:r>
              <a:rPr lang="tr-TR" b="1" dirty="0"/>
              <a:t>Taşkınlar sırasında erozyon en üst düzeye çıkar.</a:t>
            </a:r>
            <a:br>
              <a:rPr lang="tr-TR" b="1" dirty="0"/>
            </a:br>
            <a:r>
              <a:rPr lang="tr-TR" b="1" dirty="0"/>
              <a:t>- </a:t>
            </a:r>
            <a:r>
              <a:rPr lang="tr-TR" dirty="0"/>
              <a:t>Büyük su hacimleri.</a:t>
            </a:r>
            <a:br>
              <a:rPr lang="tr-TR" dirty="0"/>
            </a:br>
            <a:r>
              <a:rPr lang="tr-TR" dirty="0"/>
              <a:t>- Yüksek su hızı.</a:t>
            </a:r>
            <a:br>
              <a:rPr lang="tr-TR" dirty="0"/>
            </a:br>
            <a:r>
              <a:rPr lang="tr-TR" dirty="0"/>
              <a:t>- Bol tortu.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ebdings" pitchFamily="18" charset="2"/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7" descr="npo000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4953000" cy="35052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838200"/>
            <a:ext cx="4953000" cy="1936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35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E_09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76200"/>
            <a:ext cx="4481512" cy="6705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4267200" cy="914400"/>
          </a:xfrm>
        </p:spPr>
        <p:txBody>
          <a:bodyPr/>
          <a:lstStyle/>
          <a:p>
            <a:pPr eaLnBrk="1" hangingPunct="1">
              <a:defRPr/>
            </a:pPr>
            <a:r>
              <a:rPr lang="tr-T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AKARSULAR VE TAŞKINLAR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b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Akarsuların Jeolojisi</a:t>
            </a:r>
            <a:endParaRPr lang="en-US" sz="2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4495800" cy="5791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Dünya güneş sistemindeki akarsuları içeren eşsiz bir yerdir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Mars </a:t>
            </a:r>
            <a:r>
              <a:rPr lang="tr-TR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geçmişte akarsulara sahip olabilir</a:t>
            </a:r>
            <a:r>
              <a:rPr 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dirty="0"/>
              <a:t>Sel - Akış / nehirdeki su hacminin akışları normal sınırları aştığı bir olay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b="1" dirty="0"/>
              <a:t>Akıntı</a:t>
            </a:r>
            <a:r>
              <a:rPr lang="tr-TR" sz="2000" dirty="0"/>
              <a:t> - Kara yüzeyinde akan su</a:t>
            </a:r>
            <a:br>
              <a:rPr lang="tr-TR" sz="2000" dirty="0"/>
            </a:br>
            <a:r>
              <a:rPr lang="tr-TR" sz="2000" dirty="0"/>
              <a:t>Dünyanın suyunun yaklaşık% 10'u akar</a:t>
            </a:r>
            <a:br>
              <a:rPr lang="tr-TR" sz="2000" dirty="0"/>
            </a:br>
            <a:r>
              <a:rPr lang="tr-TR" sz="2000" b="1" dirty="0"/>
              <a:t>Erişim - Akış </a:t>
            </a:r>
            <a:r>
              <a:rPr lang="tr-TR" sz="2000" dirty="0"/>
              <a:t>/ nehir kanalının herhangi bir uzunluğu</a:t>
            </a:r>
            <a:br>
              <a:rPr lang="tr-TR" sz="2000" dirty="0"/>
            </a:br>
            <a:r>
              <a:rPr lang="tr-TR" sz="2000" b="1" dirty="0"/>
              <a:t>Menderes</a:t>
            </a:r>
            <a:r>
              <a:rPr lang="tr-TR" sz="2000" dirty="0"/>
              <a:t> - Geniş eğri bir erişim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r-TR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Meteorik</a:t>
            </a:r>
            <a:r>
              <a:rPr lang="tr-TR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Yağmur veya kardan ortaya çıkan su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6096000" y="76200"/>
            <a:ext cx="4470400" cy="369332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Mars üzerinde muhtemel su ile ilişkili izler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8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E_Featured_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"/>
          <a:stretch/>
        </p:blipFill>
        <p:spPr bwMode="auto">
          <a:xfrm>
            <a:off x="1524000" y="93664"/>
            <a:ext cx="8610600" cy="676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0"/>
            <a:ext cx="5410200" cy="6858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tr-TR" b="1" dirty="0">
                <a:ln w="12700">
                  <a:solidFill>
                    <a:schemeClr val="tx1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Hidrolojik Döngü</a:t>
            </a:r>
            <a:endParaRPr lang="en-US" b="1" dirty="0">
              <a:ln w="12700">
                <a:solidFill>
                  <a:schemeClr val="tx1"/>
                </a:solidFill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9400" y="4419600"/>
            <a:ext cx="3886200" cy="2286000"/>
          </a:xfrm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tr-TR" dirty="0">
                <a:solidFill>
                  <a:schemeClr val="tx1"/>
                </a:solidFill>
              </a:rPr>
              <a:t>Suyun tamamı hidrolojik döngünün bir parçasıdır.</a:t>
            </a:r>
            <a:br>
              <a:rPr lang="tr-TR" dirty="0">
                <a:solidFill>
                  <a:schemeClr val="tx1"/>
                </a:solidFill>
              </a:rPr>
            </a:br>
            <a:r>
              <a:rPr lang="tr-TR" sz="2000" dirty="0"/>
              <a:t>- Su atmosferde başlar, yağmur / kar gibi düşer, derelere toplanır ve nihayetinde okyanuslara boşaltır.</a:t>
            </a:r>
            <a:br>
              <a:rPr lang="tr-TR" sz="2000" dirty="0"/>
            </a:br>
            <a:r>
              <a:rPr lang="tr-TR" sz="2000" dirty="0"/>
              <a:t>-Okyanus suyu buharlaşır ve döngü tekrar eder.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8226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17_0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"/>
          <a:stretch/>
        </p:blipFill>
        <p:spPr bwMode="auto">
          <a:xfrm>
            <a:off x="1676400" y="1946276"/>
            <a:ext cx="8858250" cy="49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Yüzey Suyu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</a:t>
            </a:r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Yer altı suyu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09600"/>
            <a:ext cx="9144000" cy="1295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tr-TR" sz="2000" b="1" i="1" u="sng" dirty="0"/>
              <a:t>Su Tablası</a:t>
            </a:r>
            <a:r>
              <a:rPr lang="en-US" sz="2000" dirty="0"/>
              <a:t>– The boundary defining the subsurface realm where water completely fills cracks and pores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b="1" i="1" u="sng" dirty="0"/>
              <a:t>Yüzey Suyu</a:t>
            </a:r>
            <a:r>
              <a:rPr lang="en-US" sz="2000" dirty="0"/>
              <a:t>- </a:t>
            </a:r>
            <a:r>
              <a:rPr lang="tr-TR" sz="2000" dirty="0"/>
              <a:t>Yüzeyde gözlenen tüm su </a:t>
            </a:r>
            <a:r>
              <a:rPr lang="en-US" sz="2000" dirty="0"/>
              <a:t>(</a:t>
            </a:r>
            <a:r>
              <a:rPr lang="tr-TR" sz="2000" dirty="0"/>
              <a:t>göl</a:t>
            </a:r>
            <a:r>
              <a:rPr lang="en-US" sz="2000" dirty="0"/>
              <a:t>, </a:t>
            </a:r>
            <a:r>
              <a:rPr lang="tr-TR" sz="2000" dirty="0"/>
              <a:t>nehir</a:t>
            </a:r>
            <a:r>
              <a:rPr lang="en-US" sz="2000" dirty="0"/>
              <a:t>, </a:t>
            </a:r>
            <a:r>
              <a:rPr lang="tr-TR" sz="2000" dirty="0" err="1"/>
              <a:t>vb</a:t>
            </a:r>
            <a:r>
              <a:rPr lang="en-US" sz="2000" dirty="0"/>
              <a:t>…)</a:t>
            </a:r>
          </a:p>
          <a:p>
            <a:pPr eaLnBrk="1" hangingPunct="1">
              <a:lnSpc>
                <a:spcPct val="90000"/>
              </a:lnSpc>
            </a:pPr>
            <a:r>
              <a:rPr lang="tr-TR" sz="2000" b="1" i="1" u="sng" dirty="0"/>
              <a:t>Yer altı Suyu</a:t>
            </a:r>
            <a:r>
              <a:rPr lang="en-US" sz="2000" dirty="0"/>
              <a:t> – </a:t>
            </a:r>
            <a:r>
              <a:rPr lang="tr-TR" sz="2000" dirty="0"/>
              <a:t>Toprak ve kaya zeminde depolanan tüm sular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518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6"/>
          <p:cNvGrpSpPr>
            <a:grpSpLocks/>
          </p:cNvGrpSpPr>
          <p:nvPr/>
        </p:nvGrpSpPr>
        <p:grpSpPr bwMode="auto">
          <a:xfrm>
            <a:off x="3429001" y="670776"/>
            <a:ext cx="4530725" cy="6034825"/>
            <a:chOff x="2666" y="240"/>
            <a:chExt cx="3094" cy="4080"/>
          </a:xfrm>
        </p:grpSpPr>
        <p:pic>
          <p:nvPicPr>
            <p:cNvPr id="5125" name="Picture 4" descr="17_03ab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6" y="240"/>
              <a:ext cx="3094" cy="3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6" name="Rectangle 5"/>
            <p:cNvSpPr>
              <a:spLocks noChangeArrowheads="1"/>
            </p:cNvSpPr>
            <p:nvPr/>
          </p:nvSpPr>
          <p:spPr bwMode="auto">
            <a:xfrm>
              <a:off x="5520" y="4128"/>
              <a:ext cx="240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463925" y="-15025"/>
            <a:ext cx="4495800" cy="685800"/>
          </a:xfrm>
        </p:spPr>
        <p:txBody>
          <a:bodyPr/>
          <a:lstStyle/>
          <a:p>
            <a:pPr eaLnBrk="1" hangingPunct="1">
              <a:defRPr/>
            </a:pPr>
            <a:r>
              <a:rPr lang="tr-TR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Akarsuların Oluşumu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430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17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888" y="738188"/>
            <a:ext cx="7123112" cy="611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Drenaj Ağı</a:t>
            </a:r>
            <a:endParaRPr lang="en-U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85800"/>
            <a:ext cx="2743200" cy="5029200"/>
          </a:xfrm>
        </p:spPr>
        <p:txBody>
          <a:bodyPr/>
          <a:lstStyle/>
          <a:p>
            <a:pPr eaLnBrk="1" hangingPunct="1"/>
            <a:r>
              <a:rPr lang="tr-TR" sz="2000" dirty="0"/>
              <a:t>Irmakların bağlantı kolları </a:t>
            </a:r>
            <a:r>
              <a:rPr lang="tr-TR" sz="2000" b="1" dirty="0"/>
              <a:t>Drenaj Ağı </a:t>
            </a:r>
            <a:r>
              <a:rPr lang="tr-TR" sz="2000" dirty="0"/>
              <a:t>oluşturur</a:t>
            </a:r>
            <a:r>
              <a:rPr lang="en-US" sz="2000" dirty="0"/>
              <a:t>. </a:t>
            </a:r>
          </a:p>
          <a:p>
            <a:pPr eaLnBrk="1" hangingPunct="1"/>
            <a:r>
              <a:rPr lang="tr-TR" sz="2000" dirty="0"/>
              <a:t>Birçok çeşidi vardır.</a:t>
            </a:r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48859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8"/>
          <p:cNvGrpSpPr>
            <a:grpSpLocks/>
          </p:cNvGrpSpPr>
          <p:nvPr/>
        </p:nvGrpSpPr>
        <p:grpSpPr bwMode="auto">
          <a:xfrm>
            <a:off x="2438400" y="1776414"/>
            <a:ext cx="7010400" cy="5081587"/>
            <a:chOff x="576" y="1119"/>
            <a:chExt cx="4416" cy="3201"/>
          </a:xfrm>
        </p:grpSpPr>
        <p:pic>
          <p:nvPicPr>
            <p:cNvPr id="7173" name="Picture 4" descr="17_0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119"/>
              <a:ext cx="3984" cy="3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6"/>
            <p:cNvSpPr>
              <a:spLocks noChangeArrowheads="1"/>
            </p:cNvSpPr>
            <p:nvPr/>
          </p:nvSpPr>
          <p:spPr bwMode="auto">
            <a:xfrm>
              <a:off x="576" y="4080"/>
              <a:ext cx="720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5" name="Rectangle 7"/>
            <p:cNvSpPr>
              <a:spLocks noChangeArrowheads="1"/>
            </p:cNvSpPr>
            <p:nvPr/>
          </p:nvSpPr>
          <p:spPr bwMode="auto">
            <a:xfrm>
              <a:off x="3504" y="4032"/>
              <a:ext cx="1488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Drenaj Havzaları ve Bölümler</a:t>
            </a:r>
            <a:endParaRPr lang="en-U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609600"/>
            <a:ext cx="9144000" cy="4114800"/>
          </a:xfrm>
        </p:spPr>
        <p:txBody>
          <a:bodyPr/>
          <a:lstStyle/>
          <a:p>
            <a:pPr eaLnBrk="1" hangingPunct="1"/>
            <a:r>
              <a:rPr lang="tr-TR" sz="2000" dirty="0"/>
              <a:t>Bir kol sisteminden boşaltılan alana, Drenaj Havzası, Su toplanma alanı veya Boşaltım alanı adı verilir.</a:t>
            </a:r>
            <a:br>
              <a:rPr lang="tr-TR" sz="2000" dirty="0"/>
            </a:br>
            <a:r>
              <a:rPr lang="tr-TR" sz="2000" dirty="0"/>
              <a:t>Bir su alanını diğerinden ayıran yüksek bir sırt bölme olarak adlandırılır.</a:t>
            </a:r>
            <a:endParaRPr lang="en-US" sz="2200" b="1" i="1" u="sng" dirty="0"/>
          </a:p>
        </p:txBody>
      </p:sp>
    </p:spTree>
    <p:extLst>
      <p:ext uri="{BB962C8B-B14F-4D97-AF65-F5344CB8AC3E}">
        <p14:creationId xmlns:p14="http://schemas.microsoft.com/office/powerpoint/2010/main" val="597244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7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01764"/>
            <a:ext cx="57912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Sabit &amp; Geçici Akarsular</a:t>
            </a:r>
            <a:endParaRPr lang="en-U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3581400" cy="6096000"/>
          </a:xfrm>
        </p:spPr>
        <p:txBody>
          <a:bodyPr/>
          <a:lstStyle/>
          <a:p>
            <a:pPr eaLnBrk="1" hangingPunct="1"/>
            <a:r>
              <a:rPr lang="tr-TR" sz="2000" dirty="0"/>
              <a:t>Bazı akarsular tüm yıl akarlar, bazıları ise akmaz</a:t>
            </a:r>
            <a:r>
              <a:rPr lang="en-US" sz="2000" dirty="0"/>
              <a:t>.</a:t>
            </a:r>
          </a:p>
          <a:p>
            <a:pPr eaLnBrk="1" hangingPunct="1"/>
            <a:r>
              <a:rPr lang="en-US" sz="2000" b="1" i="1" u="sng" dirty="0"/>
              <a:t>Permanent Stream</a:t>
            </a:r>
            <a:r>
              <a:rPr lang="en-US" sz="2000" dirty="0"/>
              <a:t> – </a:t>
            </a:r>
            <a:r>
              <a:rPr lang="tr-TR" sz="2000" dirty="0"/>
              <a:t>Nehir su tablası altında bir tabana sahiptir ve bu yüzden tüm yıl akışı vardır.</a:t>
            </a:r>
            <a:endParaRPr lang="en-US" sz="2000" dirty="0"/>
          </a:p>
          <a:p>
            <a:pPr lvl="1" eaLnBrk="1" hangingPunct="1"/>
            <a:r>
              <a:rPr lang="tr-TR" sz="1800" dirty="0"/>
              <a:t>Genellikle ılıman iklimlerde bulunur</a:t>
            </a:r>
            <a:endParaRPr lang="en-US" sz="1800" dirty="0"/>
          </a:p>
          <a:p>
            <a:pPr eaLnBrk="1" hangingPunct="1"/>
            <a:r>
              <a:rPr lang="en-US" sz="2000" b="1" i="1" u="sng" dirty="0"/>
              <a:t>Ephemeral Stream</a:t>
            </a:r>
            <a:r>
              <a:rPr lang="en-US" sz="2000" dirty="0"/>
              <a:t> – </a:t>
            </a:r>
            <a:r>
              <a:rPr lang="tr-TR" sz="2000" dirty="0"/>
              <a:t>Nehir sadece yağmurlardan sonra akar. Su sonunda yeraltına akar</a:t>
            </a:r>
            <a:r>
              <a:rPr lang="en-US" sz="2000" dirty="0"/>
              <a:t>.</a:t>
            </a:r>
          </a:p>
          <a:p>
            <a:pPr lvl="1" eaLnBrk="1" hangingPunct="1"/>
            <a:r>
              <a:rPr lang="tr-TR" sz="1800" dirty="0"/>
              <a:t>Kurak iklimlerde bulunur.</a:t>
            </a:r>
            <a:endParaRPr lang="en-US" sz="1800" dirty="0"/>
          </a:p>
          <a:p>
            <a:pPr eaLnBrk="1" hangingPunct="1"/>
            <a:r>
              <a:rPr lang="tr-TR" sz="2000" dirty="0"/>
              <a:t>Kuru geçici nehir yatakları </a:t>
            </a:r>
            <a:r>
              <a:rPr lang="en-US" sz="2000" b="1" i="1" u="sng" dirty="0"/>
              <a:t>Wash</a:t>
            </a:r>
            <a:r>
              <a:rPr lang="tr-TR" sz="2000" b="1" i="1" u="sng" dirty="0"/>
              <a:t> </a:t>
            </a:r>
            <a:r>
              <a:rPr lang="tr-TR" sz="2000" i="1" dirty="0"/>
              <a:t>olarak adlanır.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39144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17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438400"/>
            <a:ext cx="60198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Akarsu Boşalımı</a:t>
            </a:r>
            <a:endParaRPr lang="en-US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533400"/>
            <a:ext cx="9144000" cy="2057400"/>
          </a:xfrm>
        </p:spPr>
        <p:txBody>
          <a:bodyPr/>
          <a:lstStyle/>
          <a:p>
            <a:pPr eaLnBrk="1" hangingPunct="1"/>
            <a:r>
              <a:rPr lang="tr-TR" sz="2000" dirty="0"/>
              <a:t>Jeologlar bir akışın deşarjını ölçerek taşıdıkları su miktarını ölçerler.</a:t>
            </a:r>
            <a:br>
              <a:rPr lang="tr-TR" sz="2000" dirty="0"/>
            </a:br>
            <a:r>
              <a:rPr lang="tr-TR" sz="2000" dirty="0"/>
              <a:t>Boşalım - Bir akış boyunca hayali bir kesitten geçen su hacmi. Her seferinde belirli bir hacimde ifade edilir; meters3 / saniye.</a:t>
            </a:r>
            <a:br>
              <a:rPr lang="tr-TR" sz="2000" dirty="0"/>
            </a:br>
            <a:r>
              <a:rPr lang="tr-TR" sz="2000" dirty="0"/>
              <a:t>Boşalım büyük ölçüde değişir.</a:t>
            </a:r>
            <a:endParaRPr lang="en-US" sz="2000" dirty="0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24000" y="2438400"/>
            <a:ext cx="3200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dirty="0"/>
              <a:t>Amazon ~ 200.000 m3 /s</a:t>
            </a:r>
            <a:br>
              <a:rPr lang="tr-TR" dirty="0"/>
            </a:br>
            <a:r>
              <a:rPr lang="tr-TR" dirty="0"/>
              <a:t>Dünyanın en büyük akıntısı</a:t>
            </a:r>
            <a:br>
              <a:rPr lang="tr-TR" dirty="0"/>
            </a:br>
            <a:r>
              <a:rPr lang="tr-TR" dirty="0"/>
              <a:t>Toprakta toplam akışı ~% 15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tr-TR" dirty="0"/>
              <a:t/>
            </a:r>
            <a:br>
              <a:rPr lang="tr-TR" dirty="0"/>
            </a:br>
            <a:r>
              <a:rPr lang="tr-TR" dirty="0"/>
              <a:t>Kongo ~ 40,000 m3 / s</a:t>
            </a:r>
            <a:br>
              <a:rPr lang="tr-TR" dirty="0"/>
            </a:br>
            <a:r>
              <a:rPr lang="tr-TR" dirty="0" err="1"/>
              <a:t>Mississippi</a:t>
            </a:r>
            <a:r>
              <a:rPr lang="tr-TR" dirty="0"/>
              <a:t> ~ 17.000 m3 / s</a:t>
            </a:r>
            <a:br>
              <a:rPr lang="tr-TR" dirty="0"/>
            </a:br>
            <a:r>
              <a:rPr lang="tr-TR" dirty="0"/>
              <a:t>- Kurak bölgelerde, boşalım kaynaktan azalır.</a:t>
            </a:r>
            <a:br>
              <a:rPr lang="tr-TR" dirty="0"/>
            </a:br>
            <a:r>
              <a:rPr lang="tr-TR" dirty="0"/>
              <a:t>- Ilıman bölgelerde deşarj kaynaktan uzaklaşır.</a:t>
            </a:r>
            <a:br>
              <a:rPr lang="tr-TR" dirty="0"/>
            </a:br>
            <a:r>
              <a:rPr lang="tr-TR" dirty="0"/>
              <a:t>- Mevsimler ya da insan faaliyetlerinden dolayı da değişebilir.</a:t>
            </a:r>
            <a:endParaRPr lang="en-US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Geniş ekran</PresentationFormat>
  <Paragraphs>34</Paragraphs>
  <Slides>11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Webdings</vt:lpstr>
      <vt:lpstr>Office Teması</vt:lpstr>
      <vt:lpstr>PowerPoint Sunusu</vt:lpstr>
      <vt:lpstr>AKARSULAR VE TAŞKINLAR:  Akarsuların Jeolojisi</vt:lpstr>
      <vt:lpstr>Hidrolojik Döngü</vt:lpstr>
      <vt:lpstr>Yüzey Suyu &amp; Yer altı suyu</vt:lpstr>
      <vt:lpstr>Akarsuların Oluşumu</vt:lpstr>
      <vt:lpstr>Drenaj Ağı</vt:lpstr>
      <vt:lpstr>Drenaj Havzaları ve Bölümler</vt:lpstr>
      <vt:lpstr>Sabit &amp; Geçici Akarsular</vt:lpstr>
      <vt:lpstr>Akarsu Boşalımı</vt:lpstr>
      <vt:lpstr>Türbülanslı Akış</vt:lpstr>
      <vt:lpstr>Erozyonal Süreçler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</dc:creator>
  <cp:lastModifiedBy>A</cp:lastModifiedBy>
  <cp:revision>1</cp:revision>
  <dcterms:created xsi:type="dcterms:W3CDTF">2018-03-03T17:50:16Z</dcterms:created>
  <dcterms:modified xsi:type="dcterms:W3CDTF">2018-03-03T17:50:27Z</dcterms:modified>
</cp:coreProperties>
</file>