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67" r:id="rId4"/>
    <p:sldId id="268" r:id="rId5"/>
    <p:sldId id="269" r:id="rId6"/>
    <p:sldId id="270" r:id="rId7"/>
    <p:sldId id="271" r:id="rId8"/>
    <p:sldId id="266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06" autoAdjust="0"/>
    <p:restoredTop sz="94660"/>
  </p:normalViewPr>
  <p:slideViewPr>
    <p:cSldViewPr snapToGrid="0">
      <p:cViewPr varScale="1">
        <p:scale>
          <a:sx n="72" d="100"/>
          <a:sy n="72" d="100"/>
        </p:scale>
        <p:origin x="67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4/15/2020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4/15/2020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4/15/2020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1809CE-F913-4E8B-991D-34F50DACC2D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Фонетика </a:t>
            </a:r>
            <a:r>
              <a:rPr lang="tr-TR" dirty="0"/>
              <a:t>II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0F2AB2-7B92-4BD1-94D6-4FCDE5E3BB7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ЛЕКЦИЯ 1</a:t>
            </a:r>
            <a:r>
              <a:rPr lang="tr-TR"/>
              <a:t>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3179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20237-FE3E-474A-96B0-E1C90883A6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639417"/>
          </a:xfrm>
        </p:spPr>
        <p:txBody>
          <a:bodyPr>
            <a:normAutofit fontScale="90000"/>
          </a:bodyPr>
          <a:lstStyle/>
          <a:p>
            <a:r>
              <a:rPr lang="ru-RU" dirty="0"/>
              <a:t>ИК 4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7D42E0-A503-4A0D-B561-D8B4545F24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325217"/>
            <a:ext cx="9601200" cy="5261113"/>
          </a:xfrm>
        </p:spPr>
        <p:txBody>
          <a:bodyPr>
            <a:normAutofit/>
          </a:bodyPr>
          <a:lstStyle/>
          <a:p>
            <a:pPr algn="just"/>
            <a:endParaRPr lang="ru-RU" dirty="0"/>
          </a:p>
          <a:p>
            <a:pPr algn="just"/>
            <a:endParaRPr lang="ru-RU" dirty="0"/>
          </a:p>
          <a:p>
            <a:pPr algn="just"/>
            <a:endParaRPr lang="ru-RU" dirty="0"/>
          </a:p>
          <a:p>
            <a:pPr algn="just"/>
            <a:endParaRPr lang="ru-RU" dirty="0"/>
          </a:p>
          <a:p>
            <a:pPr marL="0" indent="0" algn="just">
              <a:buNone/>
            </a:pPr>
            <a:endParaRPr lang="ru-RU" dirty="0"/>
          </a:p>
          <a:p>
            <a:pPr algn="just"/>
            <a:endParaRPr lang="ru-RU" dirty="0"/>
          </a:p>
          <a:p>
            <a:pPr algn="just"/>
            <a:endParaRPr lang="ru-RU" dirty="0"/>
          </a:p>
          <a:p>
            <a:r>
              <a:rPr lang="ru-RU" dirty="0" err="1"/>
              <a:t>Предцентровая</a:t>
            </a:r>
            <a:r>
              <a:rPr lang="ru-RU" dirty="0"/>
              <a:t> часть ― ровный средний тон </a:t>
            </a:r>
          </a:p>
          <a:p>
            <a:r>
              <a:rPr lang="ru-RU" dirty="0"/>
              <a:t>Центр ― повышение тона </a:t>
            </a:r>
          </a:p>
          <a:p>
            <a:r>
              <a:rPr lang="ru-RU" dirty="0" err="1"/>
              <a:t>Постцентровая</a:t>
            </a:r>
            <a:r>
              <a:rPr lang="ru-RU" dirty="0"/>
              <a:t> часть ― ровный</a:t>
            </a:r>
            <a:r>
              <a:rPr lang="tr-TR" dirty="0"/>
              <a:t> </a:t>
            </a:r>
            <a:r>
              <a:rPr lang="ru-RU" dirty="0"/>
              <a:t>высокий тон </a:t>
            </a:r>
          </a:p>
          <a:p>
            <a:pPr algn="just"/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3933B63-E8A9-4DEF-B340-02226C34469B}"/>
              </a:ext>
            </a:extLst>
          </p:cNvPr>
          <p:cNvCxnSpPr/>
          <p:nvPr/>
        </p:nvCxnSpPr>
        <p:spPr>
          <a:xfrm>
            <a:off x="1908313" y="2773017"/>
            <a:ext cx="2080591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6711614-114F-4D31-BD88-E123CBD6D183}"/>
              </a:ext>
            </a:extLst>
          </p:cNvPr>
          <p:cNvCxnSpPr>
            <a:cxnSpLocks/>
          </p:cNvCxnSpPr>
          <p:nvPr/>
        </p:nvCxnSpPr>
        <p:spPr>
          <a:xfrm flipH="1">
            <a:off x="4525617" y="1827142"/>
            <a:ext cx="708992" cy="165569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FB4169B2-1F28-49B8-9AC3-4481A73C1A3D}"/>
              </a:ext>
            </a:extLst>
          </p:cNvPr>
          <p:cNvCxnSpPr/>
          <p:nvPr/>
        </p:nvCxnSpPr>
        <p:spPr>
          <a:xfrm>
            <a:off x="5327374" y="1530626"/>
            <a:ext cx="2040835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B5B44FA-9D3C-47AF-A913-EC4FE5096663}"/>
              </a:ext>
            </a:extLst>
          </p:cNvPr>
          <p:cNvCxnSpPr/>
          <p:nvPr/>
        </p:nvCxnSpPr>
        <p:spPr>
          <a:xfrm>
            <a:off x="4161183" y="2968487"/>
            <a:ext cx="238539" cy="34455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34529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369E87-8062-4424-8D44-37AEACF0F7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609600"/>
            <a:ext cx="9601200" cy="5257800"/>
          </a:xfrm>
        </p:spPr>
        <p:txBody>
          <a:bodyPr/>
          <a:lstStyle/>
          <a:p>
            <a:r>
              <a:rPr lang="ru-RU" dirty="0"/>
              <a:t>ИК-4 употребляется в вопросительных предложениях со значением противопоставления. В состав предложения входит союз </a:t>
            </a:r>
            <a:r>
              <a:rPr lang="ru-RU" i="1" dirty="0"/>
              <a:t>«а».</a:t>
            </a:r>
          </a:p>
          <a:p>
            <a:pPr marL="0" indent="0">
              <a:buNone/>
            </a:pPr>
            <a:r>
              <a:rPr lang="ru-RU" i="1" dirty="0"/>
              <a:t>Пример: Меня зовут Анастасия. А</a:t>
            </a:r>
            <a:r>
              <a:rPr lang="ru-RU" b="1" i="1" dirty="0"/>
              <a:t> </a:t>
            </a:r>
            <a:r>
              <a:rPr lang="ru-RU" b="1" i="1" dirty="0" err="1"/>
              <a:t>Вáс</a:t>
            </a:r>
            <a:r>
              <a:rPr lang="ru-RU" i="1" dirty="0"/>
              <a:t> </a:t>
            </a:r>
            <a:r>
              <a:rPr lang="ru-RU" i="1" dirty="0" err="1"/>
              <a:t>кáк</a:t>
            </a:r>
            <a:r>
              <a:rPr lang="ru-RU" i="1" dirty="0"/>
              <a:t> </a:t>
            </a:r>
            <a:r>
              <a:rPr lang="ru-RU" i="1" dirty="0" err="1"/>
              <a:t>зовýт</a:t>
            </a:r>
            <a:r>
              <a:rPr lang="ru-RU" i="1" dirty="0"/>
              <a:t>? 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	Сергей идёт в </a:t>
            </a:r>
            <a:r>
              <a:rPr lang="ru-RU" i="1" dirty="0" err="1"/>
              <a:t>кинó</a:t>
            </a:r>
            <a:r>
              <a:rPr lang="ru-RU" i="1" dirty="0"/>
              <a:t>. А Вла</a:t>
            </a:r>
            <a:r>
              <a:rPr lang="ru-RU" b="1" i="1" dirty="0"/>
              <a:t>ди</a:t>
            </a:r>
            <a:r>
              <a:rPr lang="ru-RU" i="1" dirty="0"/>
              <a:t>мир? 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	Я ид</a:t>
            </a:r>
            <a:r>
              <a:rPr lang="en-US" i="1" dirty="0"/>
              <a:t>ý. </a:t>
            </a:r>
            <a:r>
              <a:rPr lang="ru-RU" i="1" dirty="0"/>
              <a:t>А </a:t>
            </a:r>
            <a:r>
              <a:rPr lang="ru-RU" b="1" i="1" dirty="0"/>
              <a:t>ты</a:t>
            </a:r>
            <a:r>
              <a:rPr lang="ru-RU" i="1" dirty="0"/>
              <a:t>? 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	Мы уже закончили работу. А</a:t>
            </a:r>
            <a:r>
              <a:rPr lang="ru-RU" b="1" i="1" dirty="0"/>
              <a:t> вы</a:t>
            </a:r>
            <a:r>
              <a:rPr lang="ru-RU" i="1" dirty="0"/>
              <a:t>? </a:t>
            </a:r>
          </a:p>
          <a:p>
            <a:r>
              <a:rPr lang="ru-RU" dirty="0"/>
              <a:t>Вопросительные предложения с сопоставительным союзом </a:t>
            </a:r>
            <a:r>
              <a:rPr lang="ru-RU" i="1" dirty="0"/>
              <a:t>«а» </a:t>
            </a:r>
            <a:r>
              <a:rPr lang="ru-RU" dirty="0"/>
              <a:t>используются тогда, когда неизвестное сопоставляется с тем, что выражено в предшествующих предложениях или ясно из ситуации. Ответ может быть кратким или полным. </a:t>
            </a:r>
          </a:p>
          <a:p>
            <a:pPr marL="0" indent="0">
              <a:buNone/>
            </a:pPr>
            <a:r>
              <a:rPr lang="ru-RU" dirty="0"/>
              <a:t>Пример: Это жур</a:t>
            </a:r>
            <a:r>
              <a:rPr lang="ru-RU" b="1" dirty="0"/>
              <a:t>нал</a:t>
            </a:r>
            <a:r>
              <a:rPr lang="ru-RU" dirty="0"/>
              <a:t>. (ИК-1). А </a:t>
            </a:r>
            <a:r>
              <a:rPr lang="ru-RU" b="1" dirty="0"/>
              <a:t>э</a:t>
            </a:r>
            <a:r>
              <a:rPr lang="ru-RU" dirty="0"/>
              <a:t>то ? (ИК-4) </a:t>
            </a:r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b="1" dirty="0"/>
              <a:t>Кни</a:t>
            </a:r>
            <a:r>
              <a:rPr lang="ru-RU" dirty="0"/>
              <a:t>га. (ИК-1) – краткий ответ</a:t>
            </a:r>
          </a:p>
          <a:p>
            <a:pPr marL="0" indent="0">
              <a:buNone/>
            </a:pPr>
            <a:r>
              <a:rPr lang="ru-RU" dirty="0"/>
              <a:t>	Это </a:t>
            </a:r>
            <a:r>
              <a:rPr lang="ru-RU" b="1" dirty="0"/>
              <a:t>кни</a:t>
            </a:r>
            <a:r>
              <a:rPr lang="ru-RU" dirty="0"/>
              <a:t>га. (ИК-1) – полный ответ</a:t>
            </a:r>
          </a:p>
        </p:txBody>
      </p:sp>
    </p:spTree>
    <p:extLst>
      <p:ext uri="{BB962C8B-B14F-4D97-AF65-F5344CB8AC3E}">
        <p14:creationId xmlns:p14="http://schemas.microsoft.com/office/powerpoint/2010/main" val="25696125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369E87-8062-4424-8D44-37AEACF0F7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1454426"/>
            <a:ext cx="9601200" cy="3949148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Пример: Сергей инже</a:t>
            </a:r>
            <a:r>
              <a:rPr lang="ru-RU" b="1" dirty="0"/>
              <a:t>нер</a:t>
            </a:r>
            <a:r>
              <a:rPr lang="ru-RU" dirty="0"/>
              <a:t>. (ИК-1). А Вла</a:t>
            </a:r>
            <a:r>
              <a:rPr lang="ru-RU" b="1" dirty="0"/>
              <a:t>ди</a:t>
            </a:r>
            <a:r>
              <a:rPr lang="ru-RU" dirty="0"/>
              <a:t>мир ? (ИК-4) </a:t>
            </a:r>
          </a:p>
          <a:p>
            <a:pPr marL="0" indent="0">
              <a:buNone/>
            </a:pPr>
            <a:r>
              <a:rPr lang="ru-RU" dirty="0"/>
              <a:t>	И Вла</a:t>
            </a:r>
            <a:r>
              <a:rPr lang="ru-RU" b="1" dirty="0"/>
              <a:t>ди</a:t>
            </a:r>
            <a:r>
              <a:rPr lang="ru-RU" dirty="0"/>
              <a:t>мир. (ИК-1) – краткий ответ</a:t>
            </a:r>
          </a:p>
          <a:p>
            <a:pPr marL="0" indent="0">
              <a:buNone/>
            </a:pPr>
            <a:r>
              <a:rPr lang="ru-RU" dirty="0"/>
              <a:t>	И Вла</a:t>
            </a:r>
            <a:r>
              <a:rPr lang="ru-RU" b="1" dirty="0"/>
              <a:t>ди</a:t>
            </a:r>
            <a:r>
              <a:rPr lang="ru-RU" dirty="0"/>
              <a:t>мир инженер. (ИК-1) – полный ответ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Пример: Анна студентка (ИК-1). А Света? (ИК-4) </a:t>
            </a:r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b="1" dirty="0"/>
              <a:t>То</a:t>
            </a:r>
            <a:r>
              <a:rPr lang="ru-RU" dirty="0"/>
              <a:t>же. (ИК-1) – краткий ответ</a:t>
            </a:r>
          </a:p>
          <a:p>
            <a:pPr marL="0" indent="0">
              <a:buNone/>
            </a:pPr>
            <a:r>
              <a:rPr lang="ru-RU" dirty="0"/>
              <a:t>	Света </a:t>
            </a:r>
            <a:r>
              <a:rPr lang="ru-RU" b="1" dirty="0"/>
              <a:t>то</a:t>
            </a:r>
            <a:r>
              <a:rPr lang="ru-RU" dirty="0"/>
              <a:t>же студентка. (ИК-1) – полный ответ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29395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792407-E405-42C0-84AF-5AE213E234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728869"/>
            <a:ext cx="9601200" cy="5098774"/>
          </a:xfrm>
        </p:spPr>
        <p:txBody>
          <a:bodyPr/>
          <a:lstStyle/>
          <a:p>
            <a:r>
              <a:rPr lang="ru-RU" dirty="0"/>
              <a:t>ИК-4 употребляется в вопросах с оттенком требования </a:t>
            </a:r>
          </a:p>
          <a:p>
            <a:pPr marL="0" indent="0">
              <a:buNone/>
            </a:pPr>
            <a:r>
              <a:rPr lang="ru-RU" dirty="0"/>
              <a:t>Пример: </a:t>
            </a:r>
            <a:r>
              <a:rPr lang="ru-RU" b="1" dirty="0"/>
              <a:t>Ва</a:t>
            </a:r>
            <a:r>
              <a:rPr lang="ru-RU" dirty="0"/>
              <a:t>ша сумка?</a:t>
            </a:r>
          </a:p>
          <a:p>
            <a:pPr marL="0" indent="0">
              <a:buNone/>
            </a:pPr>
            <a:r>
              <a:rPr lang="ru-RU" dirty="0"/>
              <a:t>	Ваш би</a:t>
            </a:r>
            <a:r>
              <a:rPr lang="ru-RU" b="1" dirty="0"/>
              <a:t>лет</a:t>
            </a:r>
            <a:r>
              <a:rPr lang="ru-RU" dirty="0"/>
              <a:t>?</a:t>
            </a:r>
          </a:p>
          <a:p>
            <a:pPr marL="0" indent="0">
              <a:buNone/>
            </a:pPr>
            <a:r>
              <a:rPr lang="ru-RU" dirty="0"/>
              <a:t>	Фа</a:t>
            </a:r>
            <a:r>
              <a:rPr lang="ru-RU" b="1" dirty="0"/>
              <a:t>ми</a:t>
            </a:r>
            <a:r>
              <a:rPr lang="ru-RU" dirty="0"/>
              <a:t>лия?</a:t>
            </a:r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b="1" dirty="0"/>
              <a:t>И</a:t>
            </a:r>
            <a:r>
              <a:rPr lang="ru-RU" dirty="0"/>
              <a:t>мя?</a:t>
            </a:r>
          </a:p>
          <a:p>
            <a:r>
              <a:rPr lang="ru-RU" dirty="0"/>
              <a:t>ИК-4 употребляется при выражении официального приветствия или прощания</a:t>
            </a:r>
          </a:p>
          <a:p>
            <a:pPr marL="0" indent="0">
              <a:buNone/>
            </a:pPr>
            <a:r>
              <a:rPr lang="ru-RU" dirty="0"/>
              <a:t>Пример: Как пожи</a:t>
            </a:r>
            <a:r>
              <a:rPr lang="ru-RU" b="1" dirty="0"/>
              <a:t>ва</a:t>
            </a:r>
            <a:r>
              <a:rPr lang="ru-RU" dirty="0"/>
              <a:t>ете? </a:t>
            </a:r>
          </a:p>
          <a:p>
            <a:pPr marL="0" indent="0">
              <a:buNone/>
            </a:pPr>
            <a:r>
              <a:rPr lang="ru-RU" dirty="0"/>
              <a:t>	Как Ваше здо</a:t>
            </a:r>
            <a:r>
              <a:rPr lang="ru-RU" b="1" dirty="0"/>
              <a:t>ро</a:t>
            </a:r>
            <a:r>
              <a:rPr lang="ru-RU" dirty="0"/>
              <a:t>вье?</a:t>
            </a:r>
          </a:p>
          <a:p>
            <a:r>
              <a:rPr lang="ru-RU" dirty="0"/>
              <a:t>ИК-4 употребляется при выражении волеизъявления с императивом для подчеркивания разрешения</a:t>
            </a:r>
          </a:p>
          <a:p>
            <a:pPr marL="0" indent="0">
              <a:buNone/>
            </a:pPr>
            <a:r>
              <a:rPr lang="ru-RU" dirty="0"/>
              <a:t>Пример: Са</a:t>
            </a:r>
            <a:r>
              <a:rPr lang="ru-RU" b="1" dirty="0"/>
              <a:t>ди</a:t>
            </a:r>
            <a:r>
              <a:rPr lang="ru-RU" dirty="0"/>
              <a:t>тесь!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96729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218C5A-E7F4-4426-8B0B-126198C111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506895"/>
            <a:ext cx="9601200" cy="5844209"/>
          </a:xfrm>
        </p:spPr>
        <p:txBody>
          <a:bodyPr/>
          <a:lstStyle/>
          <a:p>
            <a:r>
              <a:rPr lang="ru-RU" dirty="0"/>
              <a:t>ИК-4 употребляется при выражении переспроса с оттенком удивления</a:t>
            </a:r>
          </a:p>
          <a:p>
            <a:pPr marL="0" indent="0">
              <a:buNone/>
            </a:pPr>
            <a:r>
              <a:rPr lang="ru-RU" dirty="0"/>
              <a:t>Пример: - Андрей студент.</a:t>
            </a:r>
          </a:p>
          <a:p>
            <a:pPr marL="0" indent="0">
              <a:buNone/>
            </a:pPr>
            <a:r>
              <a:rPr lang="ru-RU" dirty="0"/>
              <a:t>	- </a:t>
            </a:r>
            <a:r>
              <a:rPr lang="ru-RU" b="1" dirty="0"/>
              <a:t>Кто</a:t>
            </a:r>
            <a:r>
              <a:rPr lang="ru-RU" dirty="0"/>
              <a:t>? Сту</a:t>
            </a:r>
            <a:r>
              <a:rPr lang="ru-RU" b="1" dirty="0"/>
              <a:t>дент</a:t>
            </a:r>
            <a:r>
              <a:rPr lang="ru-RU" dirty="0"/>
              <a:t>? Странно</a:t>
            </a:r>
          </a:p>
          <a:p>
            <a:pPr marL="0" indent="0">
              <a:buNone/>
            </a:pPr>
            <a:r>
              <a:rPr lang="ru-RU" dirty="0"/>
              <a:t>Пример: - Светлана вышла замуж.</a:t>
            </a:r>
          </a:p>
          <a:p>
            <a:pPr marL="0" indent="0">
              <a:buNone/>
            </a:pPr>
            <a:r>
              <a:rPr lang="ru-RU" dirty="0"/>
              <a:t>	- Свет</a:t>
            </a:r>
            <a:r>
              <a:rPr lang="ru-RU" b="1" dirty="0"/>
              <a:t>ла</a:t>
            </a:r>
            <a:r>
              <a:rPr lang="ru-RU" dirty="0"/>
              <a:t>на? </a:t>
            </a:r>
            <a:r>
              <a:rPr lang="ru-RU" b="1" dirty="0"/>
              <a:t>За</a:t>
            </a:r>
            <a:r>
              <a:rPr lang="ru-RU" dirty="0"/>
              <a:t>муж? Не верится.</a:t>
            </a:r>
          </a:p>
          <a:p>
            <a:r>
              <a:rPr lang="ru-RU" dirty="0"/>
              <a:t>ИК-4 употребляется при выражении недовольства в вопросительных предложениях с местоименными словами.</a:t>
            </a:r>
          </a:p>
          <a:p>
            <a:pPr marL="0" indent="0">
              <a:buNone/>
            </a:pPr>
            <a:r>
              <a:rPr lang="ru-RU" dirty="0"/>
              <a:t>Пример: - </a:t>
            </a:r>
            <a:r>
              <a:rPr lang="ru-RU" b="1" dirty="0"/>
              <a:t>Кто</a:t>
            </a:r>
            <a:r>
              <a:rPr lang="ru-RU" dirty="0"/>
              <a:t> это сделал? За</a:t>
            </a:r>
            <a:r>
              <a:rPr lang="ru-RU" b="1" dirty="0"/>
              <a:t>чем</a:t>
            </a:r>
            <a:r>
              <a:rPr lang="ru-RU" dirty="0"/>
              <a:t> это сделал?</a:t>
            </a:r>
          </a:p>
          <a:p>
            <a:r>
              <a:rPr lang="ru-RU" dirty="0"/>
              <a:t>ИК-4 употребляется в повествовательных предложениях при выражении вызова, удивления, недовольства</a:t>
            </a:r>
          </a:p>
          <a:p>
            <a:pPr marL="0" indent="0">
              <a:buNone/>
            </a:pPr>
            <a:r>
              <a:rPr lang="ru-RU" dirty="0"/>
              <a:t>Пример: - Ты знакома с директором школы?</a:t>
            </a:r>
          </a:p>
          <a:p>
            <a:pPr marL="0" indent="0">
              <a:buNone/>
            </a:pPr>
            <a:r>
              <a:rPr lang="ru-RU" dirty="0"/>
              <a:t>	- Зна</a:t>
            </a:r>
            <a:r>
              <a:rPr lang="ru-RU" b="1" dirty="0"/>
              <a:t>ко</a:t>
            </a:r>
            <a:r>
              <a:rPr lang="ru-RU" dirty="0"/>
              <a:t>ма.</a:t>
            </a:r>
          </a:p>
          <a:p>
            <a:pPr marL="0" indent="0">
              <a:buNone/>
            </a:pPr>
            <a:r>
              <a:rPr lang="ru-RU" dirty="0"/>
              <a:t>	- А с </a:t>
            </a:r>
            <a:r>
              <a:rPr lang="ru-RU" b="1" dirty="0"/>
              <a:t>за</a:t>
            </a:r>
            <a:r>
              <a:rPr lang="ru-RU" dirty="0"/>
              <a:t>вучем?</a:t>
            </a:r>
          </a:p>
          <a:p>
            <a:pPr marL="0" indent="0">
              <a:buNone/>
            </a:pPr>
            <a:r>
              <a:rPr lang="ru-RU" dirty="0"/>
              <a:t>	- </a:t>
            </a:r>
            <a:r>
              <a:rPr lang="ru-RU" b="1" dirty="0"/>
              <a:t>То</a:t>
            </a:r>
            <a:r>
              <a:rPr lang="ru-RU" dirty="0"/>
              <a:t>же знакома.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87884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73B901-4A73-43B2-AA68-30A5ADD82E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967409"/>
            <a:ext cx="9601200" cy="4899991"/>
          </a:xfrm>
        </p:spPr>
        <p:txBody>
          <a:bodyPr/>
          <a:lstStyle/>
          <a:p>
            <a:pPr algn="just"/>
            <a:r>
              <a:rPr lang="ru-RU" dirty="0"/>
              <a:t>ИК-4 употребляется при выражении незавершенности в синтагмах официально-делового стиля.</a:t>
            </a:r>
          </a:p>
          <a:p>
            <a:pPr marL="0" indent="0" algn="just">
              <a:buNone/>
            </a:pPr>
            <a:r>
              <a:rPr lang="ru-RU" dirty="0"/>
              <a:t>Пример: Несмотря на </a:t>
            </a:r>
            <a:r>
              <a:rPr lang="ru-RU" b="1" dirty="0"/>
              <a:t>то</a:t>
            </a:r>
            <a:r>
              <a:rPr lang="ru-RU" dirty="0"/>
              <a:t>, что между странами существуют некоторые разно</a:t>
            </a:r>
            <a:r>
              <a:rPr lang="ru-RU" b="1" dirty="0"/>
              <a:t>гла</a:t>
            </a:r>
            <a:r>
              <a:rPr lang="ru-RU" dirty="0"/>
              <a:t>сия, 	Китай и </a:t>
            </a:r>
            <a:r>
              <a:rPr lang="ru-RU" b="1" dirty="0"/>
              <a:t>США</a:t>
            </a:r>
            <a:r>
              <a:rPr lang="ru-RU" dirty="0"/>
              <a:t> отличаются высокой степенью интеграции интересов.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/>
              <a:t>Задание: Лидеры двух стран провели глубокий обмен мнениями по основным 	вопросам, касающимся развития двухсторонних отношений, торгово-	экономических трений между двумя странами, а также международным и 	региональным вопросам, затрагивающим общие интересы, определили 	направление развития двусторонних связей на следующем этапе и 	договорились о продвижении двухсторонних отношений, основанных на 	координации, сотрудничестве и стабильности.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65870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1693ED-AFFB-458A-B2B0-BE48A7E160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639417"/>
          </a:xfrm>
        </p:spPr>
        <p:txBody>
          <a:bodyPr>
            <a:normAutofit fontScale="90000"/>
          </a:bodyPr>
          <a:lstStyle/>
          <a:p>
            <a:r>
              <a:rPr lang="tr-TR" dirty="0"/>
              <a:t>Kaynakça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778008-4123-4E96-A61F-91C9785583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205948"/>
            <a:ext cx="9601200" cy="4661452"/>
          </a:xfrm>
        </p:spPr>
        <p:txBody>
          <a:bodyPr>
            <a:normAutofit/>
          </a:bodyPr>
          <a:lstStyle/>
          <a:p>
            <a:r>
              <a:rPr lang="ru-RU" dirty="0"/>
              <a:t>Садыкова, И.А., Русская интонация. Казань: Издательства Казанского университета, 2015.</a:t>
            </a:r>
          </a:p>
          <a:p>
            <a:r>
              <a:rPr lang="ru-RU" dirty="0" err="1"/>
              <a:t>Брызгунова</a:t>
            </a:r>
            <a:r>
              <a:rPr lang="ru-RU" dirty="0"/>
              <a:t>, Е.А., Звуки и интонация русской речи. Москва: Русский язык, 1977.</a:t>
            </a:r>
            <a:endParaRPr lang="tr-TR" dirty="0"/>
          </a:p>
          <a:p>
            <a:r>
              <a:rPr lang="ru-RU" dirty="0"/>
              <a:t>Науменко Ю. М. Корректировочный курс русской фонетики и интонации для иностранных студентов I курса бакалавриата , Москва: Флинта: Наука, 2012.</a:t>
            </a:r>
          </a:p>
          <a:p>
            <a:r>
              <a:rPr lang="ru-RU" dirty="0"/>
              <a:t>Одинцова И.В. Звуки. Ритмика. Интонация. Москва: Флинта: Наука, 2014.</a:t>
            </a:r>
          </a:p>
          <a:p>
            <a:r>
              <a:rPr lang="ru-RU" dirty="0" err="1"/>
              <a:t>Бархударова</a:t>
            </a:r>
            <a:r>
              <a:rPr lang="ru-RU" dirty="0"/>
              <a:t> Л. Л., Панков Ф. И. По-русски – с хорошим произношением: практический курс звучащей речи. Москва: Русский язык. Курсы, 2008.</a:t>
            </a:r>
          </a:p>
          <a:p>
            <a:r>
              <a:rPr lang="ru-RU" dirty="0"/>
              <a:t>Буланин Л. Л. Фонетика современного русского языка. Москва: Высшая школа, 1970. </a:t>
            </a:r>
          </a:p>
          <a:p>
            <a:r>
              <a:rPr lang="ru-RU" dirty="0"/>
              <a:t>Кедрова Г. Е., Потапов В. В., Егоров А. М., Омельянова Е. Б. Фонетика русского языка. </a:t>
            </a:r>
            <a:r>
              <a:rPr lang="tr-TR" dirty="0"/>
              <a:t>Web</a:t>
            </a:r>
            <a:r>
              <a:rPr lang="ru-RU" dirty="0"/>
              <a:t>:. http://www.philol.msu.ru/~fonetica/index1.htm .</a:t>
            </a:r>
          </a:p>
        </p:txBody>
      </p:sp>
    </p:spTree>
    <p:extLst>
      <p:ext uri="{BB962C8B-B14F-4D97-AF65-F5344CB8AC3E}">
        <p14:creationId xmlns:p14="http://schemas.microsoft.com/office/powerpoint/2010/main" val="3622294659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822</TotalTime>
  <Words>631</Words>
  <Application>Microsoft Office PowerPoint</Application>
  <PresentationFormat>Widescreen</PresentationFormat>
  <Paragraphs>63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Franklin Gothic Book</vt:lpstr>
      <vt:lpstr>Crop</vt:lpstr>
      <vt:lpstr>Фонетика II</vt:lpstr>
      <vt:lpstr>ИК 4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Фонетика II</dc:title>
  <dc:creator>asus</dc:creator>
  <cp:lastModifiedBy>asus</cp:lastModifiedBy>
  <cp:revision>150</cp:revision>
  <dcterms:created xsi:type="dcterms:W3CDTF">2020-03-24T12:01:02Z</dcterms:created>
  <dcterms:modified xsi:type="dcterms:W3CDTF">2020-04-15T07:55:16Z</dcterms:modified>
</cp:coreProperties>
</file>