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350" r:id="rId2"/>
    <p:sldId id="351" r:id="rId3"/>
    <p:sldId id="352" r:id="rId4"/>
    <p:sldId id="353" r:id="rId5"/>
    <p:sldId id="354" r:id="rId6"/>
    <p:sldId id="355" r:id="rId7"/>
    <p:sldId id="356" r:id="rId8"/>
    <p:sldId id="357" r:id="rId9"/>
    <p:sldId id="358" r:id="rId10"/>
    <p:sldId id="359" r:id="rId11"/>
    <p:sldId id="360" r:id="rId12"/>
    <p:sldId id="361" r:id="rId13"/>
    <p:sldId id="362" r:id="rId14"/>
    <p:sldId id="363" r:id="rId15"/>
    <p:sldId id="364" r:id="rId16"/>
    <p:sldId id="365" r:id="rId17"/>
    <p:sldId id="366" r:id="rId18"/>
    <p:sldId id="367" r:id="rId19"/>
    <p:sldId id="368" r:id="rId20"/>
    <p:sldId id="369" r:id="rId21"/>
    <p:sldId id="370" r:id="rId22"/>
    <p:sldId id="371" r:id="rId23"/>
    <p:sldId id="373" r:id="rId24"/>
    <p:sldId id="374" r:id="rId25"/>
    <p:sldId id="375"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35"/>
  </p:normalViewPr>
  <p:slideViewPr>
    <p:cSldViewPr snapToGrid="0" snapToObjects="1">
      <p:cViewPr varScale="1">
        <p:scale>
          <a:sx n="86" d="100"/>
          <a:sy n="86" d="100"/>
        </p:scale>
        <p:origin x="1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BD5800-C9DB-4CC2-B657-053BE80B163A}" type="datetimeFigureOut">
              <a:rPr lang="tr-TR" smtClean="0"/>
              <a:t>30.10.2019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D3D3DA-7153-4975-B9AB-01D1F58E4975}" type="slidenum">
              <a:rPr lang="tr-TR" smtClean="0"/>
              <a:t>‹#›</a:t>
            </a:fld>
            <a:endParaRPr lang="tr-TR"/>
          </a:p>
        </p:txBody>
      </p:sp>
    </p:spTree>
    <p:extLst>
      <p:ext uri="{BB962C8B-B14F-4D97-AF65-F5344CB8AC3E}">
        <p14:creationId xmlns:p14="http://schemas.microsoft.com/office/powerpoint/2010/main" val="3664847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A1321-60DC-45CD-A526-A09B75E3EAA1}" type="datetimeFigureOut">
              <a:rPr lang="tr-TR" smtClean="0"/>
              <a:t>30.10.2019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1EA0D1-7484-4821-A4CA-1DCE254FFF8F}" type="slidenum">
              <a:rPr lang="tr-TR" smtClean="0"/>
              <a:t>‹#›</a:t>
            </a:fld>
            <a:endParaRPr lang="tr-TR"/>
          </a:p>
        </p:txBody>
      </p:sp>
    </p:spTree>
    <p:extLst>
      <p:ext uri="{BB962C8B-B14F-4D97-AF65-F5344CB8AC3E}">
        <p14:creationId xmlns:p14="http://schemas.microsoft.com/office/powerpoint/2010/main" val="739011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a:t>
            </a:fld>
            <a:endParaRPr lang="tr-TR"/>
          </a:p>
        </p:txBody>
      </p:sp>
    </p:spTree>
    <p:extLst>
      <p:ext uri="{BB962C8B-B14F-4D97-AF65-F5344CB8AC3E}">
        <p14:creationId xmlns:p14="http://schemas.microsoft.com/office/powerpoint/2010/main" val="1147268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10</a:t>
            </a:fld>
            <a:endParaRPr lang="tr-TR"/>
          </a:p>
        </p:txBody>
      </p:sp>
    </p:spTree>
    <p:extLst>
      <p:ext uri="{BB962C8B-B14F-4D97-AF65-F5344CB8AC3E}">
        <p14:creationId xmlns:p14="http://schemas.microsoft.com/office/powerpoint/2010/main" val="1207465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11</a:t>
            </a:fld>
            <a:endParaRPr lang="tr-TR"/>
          </a:p>
        </p:txBody>
      </p:sp>
    </p:spTree>
    <p:extLst>
      <p:ext uri="{BB962C8B-B14F-4D97-AF65-F5344CB8AC3E}">
        <p14:creationId xmlns:p14="http://schemas.microsoft.com/office/powerpoint/2010/main" val="1084210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12</a:t>
            </a:fld>
            <a:endParaRPr lang="tr-TR"/>
          </a:p>
        </p:txBody>
      </p:sp>
    </p:spTree>
    <p:extLst>
      <p:ext uri="{BB962C8B-B14F-4D97-AF65-F5344CB8AC3E}">
        <p14:creationId xmlns:p14="http://schemas.microsoft.com/office/powerpoint/2010/main" val="181990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13</a:t>
            </a:fld>
            <a:endParaRPr lang="tr-TR"/>
          </a:p>
        </p:txBody>
      </p:sp>
    </p:spTree>
    <p:extLst>
      <p:ext uri="{BB962C8B-B14F-4D97-AF65-F5344CB8AC3E}">
        <p14:creationId xmlns:p14="http://schemas.microsoft.com/office/powerpoint/2010/main" val="3312251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14</a:t>
            </a:fld>
            <a:endParaRPr lang="tr-TR"/>
          </a:p>
        </p:txBody>
      </p:sp>
    </p:spTree>
    <p:extLst>
      <p:ext uri="{BB962C8B-B14F-4D97-AF65-F5344CB8AC3E}">
        <p14:creationId xmlns:p14="http://schemas.microsoft.com/office/powerpoint/2010/main" val="42033590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15</a:t>
            </a:fld>
            <a:endParaRPr lang="tr-TR"/>
          </a:p>
        </p:txBody>
      </p:sp>
    </p:spTree>
    <p:extLst>
      <p:ext uri="{BB962C8B-B14F-4D97-AF65-F5344CB8AC3E}">
        <p14:creationId xmlns:p14="http://schemas.microsoft.com/office/powerpoint/2010/main" val="2610861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16</a:t>
            </a:fld>
            <a:endParaRPr lang="tr-TR"/>
          </a:p>
        </p:txBody>
      </p:sp>
    </p:spTree>
    <p:extLst>
      <p:ext uri="{BB962C8B-B14F-4D97-AF65-F5344CB8AC3E}">
        <p14:creationId xmlns:p14="http://schemas.microsoft.com/office/powerpoint/2010/main" val="2316658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17</a:t>
            </a:fld>
            <a:endParaRPr lang="tr-TR"/>
          </a:p>
        </p:txBody>
      </p:sp>
    </p:spTree>
    <p:extLst>
      <p:ext uri="{BB962C8B-B14F-4D97-AF65-F5344CB8AC3E}">
        <p14:creationId xmlns:p14="http://schemas.microsoft.com/office/powerpoint/2010/main" val="108614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18</a:t>
            </a:fld>
            <a:endParaRPr lang="tr-TR"/>
          </a:p>
        </p:txBody>
      </p:sp>
    </p:spTree>
    <p:extLst>
      <p:ext uri="{BB962C8B-B14F-4D97-AF65-F5344CB8AC3E}">
        <p14:creationId xmlns:p14="http://schemas.microsoft.com/office/powerpoint/2010/main" val="38731751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19</a:t>
            </a:fld>
            <a:endParaRPr lang="tr-TR"/>
          </a:p>
        </p:txBody>
      </p:sp>
    </p:spTree>
    <p:extLst>
      <p:ext uri="{BB962C8B-B14F-4D97-AF65-F5344CB8AC3E}">
        <p14:creationId xmlns:p14="http://schemas.microsoft.com/office/powerpoint/2010/main" val="2275872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a:t>
            </a:fld>
            <a:endParaRPr lang="tr-TR"/>
          </a:p>
        </p:txBody>
      </p:sp>
    </p:spTree>
    <p:extLst>
      <p:ext uri="{BB962C8B-B14F-4D97-AF65-F5344CB8AC3E}">
        <p14:creationId xmlns:p14="http://schemas.microsoft.com/office/powerpoint/2010/main" val="202628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20</a:t>
            </a:fld>
            <a:endParaRPr lang="tr-TR"/>
          </a:p>
        </p:txBody>
      </p:sp>
    </p:spTree>
    <p:extLst>
      <p:ext uri="{BB962C8B-B14F-4D97-AF65-F5344CB8AC3E}">
        <p14:creationId xmlns:p14="http://schemas.microsoft.com/office/powerpoint/2010/main" val="1954679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21</a:t>
            </a:fld>
            <a:endParaRPr lang="tr-TR"/>
          </a:p>
        </p:txBody>
      </p:sp>
    </p:spTree>
    <p:extLst>
      <p:ext uri="{BB962C8B-B14F-4D97-AF65-F5344CB8AC3E}">
        <p14:creationId xmlns:p14="http://schemas.microsoft.com/office/powerpoint/2010/main" val="3619509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22</a:t>
            </a:fld>
            <a:endParaRPr lang="tr-TR"/>
          </a:p>
        </p:txBody>
      </p:sp>
    </p:spTree>
    <p:extLst>
      <p:ext uri="{BB962C8B-B14F-4D97-AF65-F5344CB8AC3E}">
        <p14:creationId xmlns:p14="http://schemas.microsoft.com/office/powerpoint/2010/main" val="1744415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23</a:t>
            </a:fld>
            <a:endParaRPr lang="tr-TR"/>
          </a:p>
        </p:txBody>
      </p:sp>
    </p:spTree>
    <p:extLst>
      <p:ext uri="{BB962C8B-B14F-4D97-AF65-F5344CB8AC3E}">
        <p14:creationId xmlns:p14="http://schemas.microsoft.com/office/powerpoint/2010/main" val="2059219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24</a:t>
            </a:fld>
            <a:endParaRPr lang="tr-TR"/>
          </a:p>
        </p:txBody>
      </p:sp>
    </p:spTree>
    <p:extLst>
      <p:ext uri="{BB962C8B-B14F-4D97-AF65-F5344CB8AC3E}">
        <p14:creationId xmlns:p14="http://schemas.microsoft.com/office/powerpoint/2010/main" val="34922185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25</a:t>
            </a:fld>
            <a:endParaRPr lang="tr-TR"/>
          </a:p>
        </p:txBody>
      </p:sp>
    </p:spTree>
    <p:extLst>
      <p:ext uri="{BB962C8B-B14F-4D97-AF65-F5344CB8AC3E}">
        <p14:creationId xmlns:p14="http://schemas.microsoft.com/office/powerpoint/2010/main" val="1217875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3</a:t>
            </a:fld>
            <a:endParaRPr lang="tr-TR"/>
          </a:p>
        </p:txBody>
      </p:sp>
    </p:spTree>
    <p:extLst>
      <p:ext uri="{BB962C8B-B14F-4D97-AF65-F5344CB8AC3E}">
        <p14:creationId xmlns:p14="http://schemas.microsoft.com/office/powerpoint/2010/main" val="409470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4</a:t>
            </a:fld>
            <a:endParaRPr lang="tr-TR"/>
          </a:p>
        </p:txBody>
      </p:sp>
    </p:spTree>
    <p:extLst>
      <p:ext uri="{BB962C8B-B14F-4D97-AF65-F5344CB8AC3E}">
        <p14:creationId xmlns:p14="http://schemas.microsoft.com/office/powerpoint/2010/main" val="196610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5</a:t>
            </a:fld>
            <a:endParaRPr lang="tr-TR"/>
          </a:p>
        </p:txBody>
      </p:sp>
    </p:spTree>
    <p:extLst>
      <p:ext uri="{BB962C8B-B14F-4D97-AF65-F5344CB8AC3E}">
        <p14:creationId xmlns:p14="http://schemas.microsoft.com/office/powerpoint/2010/main" val="2055016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6</a:t>
            </a:fld>
            <a:endParaRPr lang="tr-TR"/>
          </a:p>
        </p:txBody>
      </p:sp>
    </p:spTree>
    <p:extLst>
      <p:ext uri="{BB962C8B-B14F-4D97-AF65-F5344CB8AC3E}">
        <p14:creationId xmlns:p14="http://schemas.microsoft.com/office/powerpoint/2010/main" val="3230618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7</a:t>
            </a:fld>
            <a:endParaRPr lang="tr-TR"/>
          </a:p>
        </p:txBody>
      </p:sp>
    </p:spTree>
    <p:extLst>
      <p:ext uri="{BB962C8B-B14F-4D97-AF65-F5344CB8AC3E}">
        <p14:creationId xmlns:p14="http://schemas.microsoft.com/office/powerpoint/2010/main" val="605206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8</a:t>
            </a:fld>
            <a:endParaRPr lang="tr-TR"/>
          </a:p>
        </p:txBody>
      </p:sp>
    </p:spTree>
    <p:extLst>
      <p:ext uri="{BB962C8B-B14F-4D97-AF65-F5344CB8AC3E}">
        <p14:creationId xmlns:p14="http://schemas.microsoft.com/office/powerpoint/2010/main" val="897748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71EA0D1-7484-4821-A4CA-1DCE254FFF8F}" type="slidenum">
              <a:rPr lang="tr-TR" smtClean="0"/>
              <a:t>9</a:t>
            </a:fld>
            <a:endParaRPr lang="tr-TR"/>
          </a:p>
        </p:txBody>
      </p:sp>
    </p:spTree>
    <p:extLst>
      <p:ext uri="{BB962C8B-B14F-4D97-AF65-F5344CB8AC3E}">
        <p14:creationId xmlns:p14="http://schemas.microsoft.com/office/powerpoint/2010/main" val="1685689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85B3CA5-964E-7E4E-A9D8-CF23002D7F9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828AAFE1-530C-8848-AA14-6DC5D4A0EF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46FF6854-8B96-0845-ADC0-83ECEF73A322}"/>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5" name="Alt Bilgi Yer Tutucusu 4">
            <a:extLst>
              <a:ext uri="{FF2B5EF4-FFF2-40B4-BE49-F238E27FC236}">
                <a16:creationId xmlns:a16="http://schemas.microsoft.com/office/drawing/2014/main" xmlns="" id="{2F57A2D2-2756-8340-A643-E69C46D214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0AD73EF-1845-CB40-B417-64A0F154E877}"/>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247476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5C079E3-F968-374C-B6AB-1565F70B048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DF3401AA-0CEF-BE43-91FB-BD00347CAE62}"/>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41F7D63E-9210-8242-88E5-F2607C535ED2}"/>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5" name="Alt Bilgi Yer Tutucusu 4">
            <a:extLst>
              <a:ext uri="{FF2B5EF4-FFF2-40B4-BE49-F238E27FC236}">
                <a16:creationId xmlns:a16="http://schemas.microsoft.com/office/drawing/2014/main" xmlns="" id="{7DDB4717-F440-8243-A103-452CBF00FF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CFD8A0F-0688-3E4D-8574-D36AE8717B7B}"/>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691641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6CC67D21-65CF-3047-9F51-AE548F4BBB6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C859C924-2264-3043-B7EB-614B20B01D1E}"/>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DB32E908-3BED-9943-9665-C58B0AE8FFAD}"/>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5" name="Alt Bilgi Yer Tutucusu 4">
            <a:extLst>
              <a:ext uri="{FF2B5EF4-FFF2-40B4-BE49-F238E27FC236}">
                <a16:creationId xmlns:a16="http://schemas.microsoft.com/office/drawing/2014/main" xmlns="" id="{9B28AAFB-1F9E-BF4F-A405-BAE57C2EC5A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128D0BA-418F-4543-929F-1BAB6D53975B}"/>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1819281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Başlık Slaydı">
    <p:spTree>
      <p:nvGrpSpPr>
        <p:cNvPr id="1" name=""/>
        <p:cNvGrpSpPr/>
        <p:nvPr/>
      </p:nvGrpSpPr>
      <p:grpSpPr>
        <a:xfrm>
          <a:off x="0" y="0"/>
          <a:ext cx="0" cy="0"/>
          <a:chOff x="0" y="0"/>
          <a:chExt cx="0" cy="0"/>
        </a:xfrm>
      </p:grpSpPr>
      <p:grpSp>
        <p:nvGrpSpPr>
          <p:cNvPr id="2" name="Group 2"/>
          <p:cNvGrpSpPr>
            <a:grpSpLocks/>
          </p:cNvGrpSpPr>
          <p:nvPr/>
        </p:nvGrpSpPr>
        <p:grpSpPr bwMode="auto">
          <a:xfrm>
            <a:off x="35984" y="73026"/>
            <a:ext cx="12012083" cy="1052513"/>
            <a:chOff x="0" y="1536"/>
            <a:chExt cx="5675" cy="663"/>
          </a:xfrm>
        </p:grpSpPr>
        <p:grpSp>
          <p:nvGrpSpPr>
            <p:cNvPr id="3" name="Group 3"/>
            <p:cNvGrpSpPr>
              <a:grpSpLocks/>
            </p:cNvGrpSpPr>
            <p:nvPr/>
          </p:nvGrpSpPr>
          <p:grpSpPr bwMode="auto">
            <a:xfrm>
              <a:off x="183" y="1604"/>
              <a:ext cx="448" cy="299"/>
              <a:chOff x="720" y="336"/>
              <a:chExt cx="624" cy="432"/>
            </a:xfrm>
          </p:grpSpPr>
          <p:sp>
            <p:nvSpPr>
              <p:cNvPr id="10"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1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grpSp>
        <p:grpSp>
          <p:nvGrpSpPr>
            <p:cNvPr id="4" name="Group 6"/>
            <p:cNvGrpSpPr>
              <a:grpSpLocks/>
            </p:cNvGrpSpPr>
            <p:nvPr/>
          </p:nvGrpSpPr>
          <p:grpSpPr bwMode="auto">
            <a:xfrm>
              <a:off x="261" y="1870"/>
              <a:ext cx="465" cy="299"/>
              <a:chOff x="912" y="2640"/>
              <a:chExt cx="672" cy="432"/>
            </a:xfrm>
          </p:grpSpPr>
          <p:sp>
            <p:nvSpPr>
              <p:cNvPr id="8"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9"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grpSp>
        <p:sp>
          <p:nvSpPr>
            <p:cNvPr id="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6"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sp>
          <p:nvSpPr>
            <p:cNvPr id="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endParaRPr lang="tr-TR" altLang="tr-TR" sz="1800"/>
            </a:p>
          </p:txBody>
        </p:sp>
      </p:grpSp>
      <p:sp>
        <p:nvSpPr>
          <p:cNvPr id="12" name="Text Box 17"/>
          <p:cNvSpPr txBox="1">
            <a:spLocks noChangeArrowheads="1"/>
          </p:cNvSpPr>
          <p:nvPr/>
        </p:nvSpPr>
        <p:spPr bwMode="auto">
          <a:xfrm>
            <a:off x="1488018" y="500063"/>
            <a:ext cx="9503833" cy="368300"/>
          </a:xfrm>
          <a:prstGeom prst="rect">
            <a:avLst/>
          </a:prstGeom>
          <a:noFill/>
          <a:ln>
            <a:noFill/>
          </a:ln>
          <a:effectLst>
            <a:outerShdw dist="28398" dir="1593903" algn="ctr" rotWithShape="0">
              <a:schemeClr val="bg2">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defRPr/>
            </a:pPr>
            <a:r>
              <a:rPr lang="tr-TR" altLang="tr-TR" sz="1800" b="1" dirty="0">
                <a:solidFill>
                  <a:schemeClr val="accent2"/>
                </a:solidFill>
                <a:latin typeface="Verdana" panose="020B0604030504040204" pitchFamily="34" charset="0"/>
              </a:rPr>
              <a:t>HAYVANCILIK EKONOMİSİ DERS NOTLARI</a:t>
            </a:r>
          </a:p>
        </p:txBody>
      </p:sp>
      <p:sp>
        <p:nvSpPr>
          <p:cNvPr id="13" name="Metin kutusu 12"/>
          <p:cNvSpPr txBox="1"/>
          <p:nvPr/>
        </p:nvSpPr>
        <p:spPr>
          <a:xfrm>
            <a:off x="1488017" y="935039"/>
            <a:ext cx="4417483" cy="276225"/>
          </a:xfrm>
          <a:prstGeom prst="rect">
            <a:avLst/>
          </a:prstGeom>
          <a:noFill/>
        </p:spPr>
        <p:txBody>
          <a:bodyPr>
            <a:spAutoFit/>
          </a:bodyPr>
          <a:lstStyle/>
          <a:p>
            <a:pPr>
              <a:defRPr/>
            </a:pPr>
            <a:r>
              <a:rPr lang="tr-TR" sz="1200" b="1" dirty="0">
                <a:solidFill>
                  <a:srgbClr val="FF0000"/>
                </a:solidFill>
                <a:effectLst>
                  <a:outerShdw blurRad="38100" dist="38100" dir="2700000" algn="tl">
                    <a:srgbClr val="000000">
                      <a:alpha val="43137"/>
                    </a:srgbClr>
                  </a:outerShdw>
                </a:effectLst>
              </a:rPr>
              <a:t>Prof. Dr. Yılmaz ARAL</a:t>
            </a:r>
          </a:p>
        </p:txBody>
      </p:sp>
    </p:spTree>
    <p:extLst>
      <p:ext uri="{BB962C8B-B14F-4D97-AF65-F5344CB8AC3E}">
        <p14:creationId xmlns:p14="http://schemas.microsoft.com/office/powerpoint/2010/main" val="1456146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Yalnızca Başlı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654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4D05C1D-835F-CE44-85F7-502CFCDBC30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F4DCDAB8-DF14-CE4C-B861-58F9AF4F074B}"/>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268F2B61-1DD4-D64A-A458-8982E55A591C}"/>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5" name="Alt Bilgi Yer Tutucusu 4">
            <a:extLst>
              <a:ext uri="{FF2B5EF4-FFF2-40B4-BE49-F238E27FC236}">
                <a16:creationId xmlns:a16="http://schemas.microsoft.com/office/drawing/2014/main" xmlns="" id="{D1F15277-13B9-3F4F-B5D0-8F433EDF61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C5017685-7141-F247-BF17-7E659AA93A60}"/>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164191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7FBD134-FF5B-4D40-B135-F7F38C8999C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0DC3E4D-292A-D142-9935-DD2901271A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8911B28A-33EB-E440-82E6-21D5BFC06486}"/>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5" name="Alt Bilgi Yer Tutucusu 4">
            <a:extLst>
              <a:ext uri="{FF2B5EF4-FFF2-40B4-BE49-F238E27FC236}">
                <a16:creationId xmlns:a16="http://schemas.microsoft.com/office/drawing/2014/main" xmlns="" id="{40A041FE-8520-E841-8EB0-2FC681C91BC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D83673DE-5154-824B-8A30-CFA60416C69E}"/>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221288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1E46833-09DF-7343-BB58-E335DB97B7B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46BC2D72-5580-0F44-9CAE-3DFCE26DC1AD}"/>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43EDAC52-158D-1940-B905-E40DB908DDB8}"/>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58908B84-B33D-6B46-B3D6-9E45BA853A83}"/>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6" name="Alt Bilgi Yer Tutucusu 5">
            <a:extLst>
              <a:ext uri="{FF2B5EF4-FFF2-40B4-BE49-F238E27FC236}">
                <a16:creationId xmlns:a16="http://schemas.microsoft.com/office/drawing/2014/main" xmlns="" id="{C2A2D815-4552-6647-9C07-44FC622393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DCA3BA64-7E9F-BC42-8ADC-D3042143E4BE}"/>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100472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C5535B1-C18C-9B42-BC93-BD9AF508D14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E79D8FC3-D0D6-1941-A6C6-BE0F6A0881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C081847A-5C42-494B-BB66-401A1CF0FEB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xmlns="" id="{EDB643F7-0308-F24D-B61F-20D673BA03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xmlns="" id="{9AE397F6-4AE9-974E-A7C2-F51AAF666A4F}"/>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xmlns="" id="{0BE3769B-218F-FB4E-8402-0579FB90D3AF}"/>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8" name="Alt Bilgi Yer Tutucusu 7">
            <a:extLst>
              <a:ext uri="{FF2B5EF4-FFF2-40B4-BE49-F238E27FC236}">
                <a16:creationId xmlns:a16="http://schemas.microsoft.com/office/drawing/2014/main" xmlns="" id="{DA15DECF-703E-624D-B7C3-3B391CE32C0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9BB81B85-1DBB-1741-B37A-128B0F3B17EA}"/>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358953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B6293D0-CEBF-014D-840F-C25C9F86181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A15BE150-5BC7-314F-A10A-76A226E6869E}"/>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4" name="Alt Bilgi Yer Tutucusu 3">
            <a:extLst>
              <a:ext uri="{FF2B5EF4-FFF2-40B4-BE49-F238E27FC236}">
                <a16:creationId xmlns:a16="http://schemas.microsoft.com/office/drawing/2014/main" xmlns="" id="{86313A8A-279C-4F42-8B20-7AEE7484ED7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B10E9846-4B1B-BF4E-B49F-AC7003AC5507}"/>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224452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F100AD2B-0BEB-3247-B37D-B8FF8CEE4BE9}"/>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3" name="Alt Bilgi Yer Tutucusu 2">
            <a:extLst>
              <a:ext uri="{FF2B5EF4-FFF2-40B4-BE49-F238E27FC236}">
                <a16:creationId xmlns:a16="http://schemas.microsoft.com/office/drawing/2014/main" xmlns="" id="{9998CAFD-E19B-E64A-B3A1-A6B6AB370B6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6BC824D3-A88A-D045-9C5E-9B2DEB48F032}"/>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302336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85E9B7C-1EB7-6245-8F60-F7BBAB32142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CBB1DBE0-0CC6-7949-AAB4-3BE2E9BA2C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xmlns="" id="{A6B83312-4B2A-814E-B50C-087D356DDD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06B3D353-8629-9149-A0B4-E418E79CE2A3}"/>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6" name="Alt Bilgi Yer Tutucusu 5">
            <a:extLst>
              <a:ext uri="{FF2B5EF4-FFF2-40B4-BE49-F238E27FC236}">
                <a16:creationId xmlns:a16="http://schemas.microsoft.com/office/drawing/2014/main" xmlns="" id="{9405E062-34FB-C34F-BA19-73BEFB39005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23D9CCD7-D3BE-6C45-AF4E-20BCFC796D76}"/>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2107350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09EADB8-1767-C14F-9C50-90E958DAE58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F0A66C63-3C8C-4F4F-8726-9CAEDF55EE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0E602CC2-3734-B74A-A879-3A7FB3880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EF916843-21C3-804A-95CD-E3EF504FB568}"/>
              </a:ext>
            </a:extLst>
          </p:cNvPr>
          <p:cNvSpPr>
            <a:spLocks noGrp="1"/>
          </p:cNvSpPr>
          <p:nvPr>
            <p:ph type="dt" sz="half" idx="10"/>
          </p:nvPr>
        </p:nvSpPr>
        <p:spPr/>
        <p:txBody>
          <a:bodyPr/>
          <a:lstStyle/>
          <a:p>
            <a:fld id="{DBCF2933-01DA-5E46-9C40-E3878AABB3C3}" type="datetimeFigureOut">
              <a:rPr lang="tr-TR" smtClean="0"/>
              <a:t>30.10.2019</a:t>
            </a:fld>
            <a:endParaRPr lang="tr-TR"/>
          </a:p>
        </p:txBody>
      </p:sp>
      <p:sp>
        <p:nvSpPr>
          <p:cNvPr id="6" name="Alt Bilgi Yer Tutucusu 5">
            <a:extLst>
              <a:ext uri="{FF2B5EF4-FFF2-40B4-BE49-F238E27FC236}">
                <a16:creationId xmlns:a16="http://schemas.microsoft.com/office/drawing/2014/main" xmlns="" id="{39F68A74-4113-714E-8414-0D2B5F9DEDC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8ABE340E-9A63-2C45-BBFB-011E23728896}"/>
              </a:ext>
            </a:extLst>
          </p:cNvPr>
          <p:cNvSpPr>
            <a:spLocks noGrp="1"/>
          </p:cNvSpPr>
          <p:nvPr>
            <p:ph type="sldNum" sz="quarter" idx="12"/>
          </p:nvPr>
        </p:nvSpPr>
        <p:spPr/>
        <p:txBody>
          <a:bodyPr/>
          <a:lstStyle/>
          <a:p>
            <a:fld id="{2A2F9B2D-0558-9043-9B66-6D75185FAFF5}" type="slidenum">
              <a:rPr lang="tr-TR" smtClean="0"/>
              <a:t>‹#›</a:t>
            </a:fld>
            <a:endParaRPr lang="tr-TR"/>
          </a:p>
        </p:txBody>
      </p:sp>
    </p:spTree>
    <p:extLst>
      <p:ext uri="{BB962C8B-B14F-4D97-AF65-F5344CB8AC3E}">
        <p14:creationId xmlns:p14="http://schemas.microsoft.com/office/powerpoint/2010/main" val="163157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E0DEB925-578C-604A-BCE8-2978A6AF55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DFEE455-B64D-B648-B4B9-81BF1A6E24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7058FF77-7AF6-B442-993D-44542C6C7A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F2933-01DA-5E46-9C40-E3878AABB3C3}" type="datetimeFigureOut">
              <a:rPr lang="tr-TR" smtClean="0"/>
              <a:t>30.10.2019</a:t>
            </a:fld>
            <a:endParaRPr lang="tr-TR"/>
          </a:p>
        </p:txBody>
      </p:sp>
      <p:sp>
        <p:nvSpPr>
          <p:cNvPr id="5" name="Alt Bilgi Yer Tutucusu 4">
            <a:extLst>
              <a:ext uri="{FF2B5EF4-FFF2-40B4-BE49-F238E27FC236}">
                <a16:creationId xmlns:a16="http://schemas.microsoft.com/office/drawing/2014/main" xmlns="" id="{309EF7CA-E943-DB49-9AE7-18800B67A0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73F88240-5069-3949-82C7-46C2A9C520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2F9B2D-0558-9043-9B66-6D75185FAFF5}" type="slidenum">
              <a:rPr lang="tr-TR" smtClean="0"/>
              <a:t>‹#›</a:t>
            </a:fld>
            <a:endParaRPr lang="tr-TR"/>
          </a:p>
        </p:txBody>
      </p:sp>
    </p:spTree>
    <p:extLst>
      <p:ext uri="{BB962C8B-B14F-4D97-AF65-F5344CB8AC3E}">
        <p14:creationId xmlns:p14="http://schemas.microsoft.com/office/powerpoint/2010/main" val="17700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p:cNvSpPr txBox="1">
            <a:spLocks noChangeArrowheads="1"/>
          </p:cNvSpPr>
          <p:nvPr/>
        </p:nvSpPr>
        <p:spPr bwMode="auto">
          <a:xfrm>
            <a:off x="2468563" y="2730500"/>
            <a:ext cx="7129462" cy="914400"/>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dirty="0">
                <a:latin typeface="Verdana" panose="020B0604030504040204" pitchFamily="34" charset="0"/>
              </a:rPr>
              <a:t>DEMAND</a:t>
            </a:r>
          </a:p>
        </p:txBody>
      </p:sp>
      <p:sp>
        <p:nvSpPr>
          <p:cNvPr id="97283" name="Line 3"/>
          <p:cNvSpPr>
            <a:spLocks noChangeShapeType="1"/>
          </p:cNvSpPr>
          <p:nvPr/>
        </p:nvSpPr>
        <p:spPr bwMode="auto">
          <a:xfrm>
            <a:off x="2647950" y="22764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7284" name="Line 4"/>
          <p:cNvSpPr>
            <a:spLocks noChangeShapeType="1"/>
          </p:cNvSpPr>
          <p:nvPr/>
        </p:nvSpPr>
        <p:spPr bwMode="auto">
          <a:xfrm>
            <a:off x="2649538" y="436562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1353480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97283"/>
                                        </p:tgtEl>
                                        <p:attrNameLst>
                                          <p:attrName>style.visibility</p:attrName>
                                        </p:attrNameLst>
                                      </p:cBhvr>
                                      <p:to>
                                        <p:strVal val="visible"/>
                                      </p:to>
                                    </p:set>
                                    <p:animEffect transition="in" filter="slide(fromLeft)">
                                      <p:cBhvr>
                                        <p:cTn id="7" dur="500"/>
                                        <p:tgtEl>
                                          <p:spTgt spid="97283"/>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97284"/>
                                        </p:tgtEl>
                                        <p:attrNameLst>
                                          <p:attrName>style.visibility</p:attrName>
                                        </p:attrNameLst>
                                      </p:cBhvr>
                                      <p:to>
                                        <p:strVal val="visible"/>
                                      </p:to>
                                    </p:set>
                                    <p:animEffect transition="in" filter="slide(fromRight)">
                                      <p:cBhvr>
                                        <p:cTn id="11" dur="500"/>
                                        <p:tgtEl>
                                          <p:spTgt spid="972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5" presetClass="entr" presetSubtype="0" fill="hold" grpId="0" nodeType="clickEffect">
                                  <p:stCondLst>
                                    <p:cond delay="0"/>
                                  </p:stCondLst>
                                  <p:iterate type="lt">
                                    <p:tmPct val="10000"/>
                                  </p:iterate>
                                  <p:childTnLst>
                                    <p:set>
                                      <p:cBhvr>
                                        <p:cTn id="15" dur="1" fill="hold">
                                          <p:stCondLst>
                                            <p:cond delay="0"/>
                                          </p:stCondLst>
                                        </p:cTn>
                                        <p:tgtEl>
                                          <p:spTgt spid="97282"/>
                                        </p:tgtEl>
                                        <p:attrNameLst>
                                          <p:attrName>style.visibility</p:attrName>
                                        </p:attrNameLst>
                                      </p:cBhvr>
                                      <p:to>
                                        <p:strVal val="visible"/>
                                      </p:to>
                                    </p:set>
                                    <p:animEffect transition="in" filter="fade">
                                      <p:cBhvr>
                                        <p:cTn id="16" dur="2000"/>
                                        <p:tgtEl>
                                          <p:spTgt spid="97282"/>
                                        </p:tgtEl>
                                      </p:cBhvr>
                                    </p:animEffect>
                                    <p:anim calcmode="lin" valueType="num">
                                      <p:cBhvr>
                                        <p:cTn id="17" dur="2000" fill="hold"/>
                                        <p:tgtEl>
                                          <p:spTgt spid="97282"/>
                                        </p:tgtEl>
                                        <p:attrNameLst>
                                          <p:attrName>ppt_w</p:attrName>
                                        </p:attrNameLst>
                                      </p:cBhvr>
                                      <p:tavLst>
                                        <p:tav tm="0" fmla="#ppt_w*sin(2.5*pi*$)">
                                          <p:val>
                                            <p:fltVal val="0"/>
                                          </p:val>
                                        </p:tav>
                                        <p:tav tm="100000">
                                          <p:val>
                                            <p:fltVal val="1"/>
                                          </p:val>
                                        </p:tav>
                                      </p:tavLst>
                                    </p:anim>
                                    <p:anim calcmode="lin" valueType="num">
                                      <p:cBhvr>
                                        <p:cTn id="18" dur="2000" fill="hold"/>
                                        <p:tgtEl>
                                          <p:spTgt spid="9728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animBg="1"/>
      <p:bldP spid="9728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1524000" y="11255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t>Example</a:t>
            </a:r>
            <a:r>
              <a:rPr lang="tr-TR" altLang="tr-TR" b="1" dirty="0"/>
              <a:t>:</a:t>
            </a:r>
            <a:r>
              <a:rPr lang="tr-TR" altLang="tr-TR" dirty="0"/>
              <a:t> </a:t>
            </a:r>
            <a:r>
              <a:rPr lang="en" altLang="tr-TR" dirty="0"/>
              <a:t>120,000 liters of milk are sold at a market price of 60 Kr. If the price rises to 1 TL (100 Kr), the requested amount decreases to 80,000 liters. What is the price flexibility of demand in milk?</a:t>
            </a:r>
            <a:endParaRPr lang="tr-TR" altLang="tr-TR" dirty="0"/>
          </a:p>
        </p:txBody>
      </p:sp>
      <p:sp>
        <p:nvSpPr>
          <p:cNvPr id="108547" name="Text Box 3"/>
          <p:cNvSpPr txBox="1">
            <a:spLocks noChangeArrowheads="1"/>
          </p:cNvSpPr>
          <p:nvPr/>
        </p:nvSpPr>
        <p:spPr bwMode="auto">
          <a:xfrm>
            <a:off x="2676526" y="2060575"/>
            <a:ext cx="66595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dirty="0"/>
              <a:t>Demand1 = 120.000 </a:t>
            </a:r>
            <a:r>
              <a:rPr lang="tr-TR" altLang="tr-TR" dirty="0" err="1"/>
              <a:t>lt</a:t>
            </a:r>
            <a:r>
              <a:rPr lang="tr-TR" altLang="tr-TR" dirty="0"/>
              <a:t>		Price1 = 60 </a:t>
            </a:r>
            <a:r>
              <a:rPr lang="tr-TR" altLang="tr-TR" dirty="0" err="1"/>
              <a:t>Kr</a:t>
            </a:r>
            <a:endParaRPr lang="tr-TR" altLang="tr-TR" dirty="0"/>
          </a:p>
          <a:p>
            <a:pPr algn="just" eaLnBrk="1" hangingPunct="1"/>
            <a:r>
              <a:rPr lang="tr-TR" altLang="tr-TR" dirty="0"/>
              <a:t>Demand2 =   80.000 </a:t>
            </a:r>
            <a:r>
              <a:rPr lang="tr-TR" altLang="tr-TR" dirty="0" err="1"/>
              <a:t>lt</a:t>
            </a:r>
            <a:r>
              <a:rPr lang="tr-TR" altLang="tr-TR" dirty="0"/>
              <a:t>		Price2 = 1 TL (100 </a:t>
            </a:r>
            <a:r>
              <a:rPr lang="tr-TR" altLang="tr-TR" dirty="0" err="1"/>
              <a:t>Kr</a:t>
            </a:r>
            <a:r>
              <a:rPr lang="tr-TR" altLang="tr-TR" dirty="0"/>
              <a:t>)</a:t>
            </a:r>
          </a:p>
        </p:txBody>
      </p:sp>
      <p:grpSp>
        <p:nvGrpSpPr>
          <p:cNvPr id="2" name="Group 4"/>
          <p:cNvGrpSpPr>
            <a:grpSpLocks/>
          </p:cNvGrpSpPr>
          <p:nvPr/>
        </p:nvGrpSpPr>
        <p:grpSpPr bwMode="auto">
          <a:xfrm>
            <a:off x="1002674" y="2492376"/>
            <a:ext cx="9665327" cy="2144713"/>
            <a:chOff x="-188" y="3022"/>
            <a:chExt cx="3748" cy="1351"/>
          </a:xfrm>
        </p:grpSpPr>
        <p:sp>
          <p:nvSpPr>
            <p:cNvPr id="96282" name="Text Box 5"/>
            <p:cNvSpPr txBox="1">
              <a:spLocks noChangeArrowheads="1"/>
            </p:cNvSpPr>
            <p:nvPr/>
          </p:nvSpPr>
          <p:spPr bwMode="auto">
            <a:xfrm>
              <a:off x="-188" y="3607"/>
              <a:ext cx="148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t>Price</a:t>
              </a:r>
              <a:r>
                <a:rPr lang="tr-TR" altLang="tr-TR" b="1" dirty="0"/>
                <a:t> </a:t>
              </a:r>
              <a:r>
                <a:rPr lang="tr-TR" altLang="tr-TR" b="1" dirty="0" err="1"/>
                <a:t>Flexibility</a:t>
              </a:r>
              <a:r>
                <a:rPr lang="tr-TR" altLang="tr-TR" b="1" dirty="0"/>
                <a:t> of </a:t>
              </a:r>
              <a:r>
                <a:rPr lang="tr-TR" altLang="tr-TR" b="1" dirty="0" err="1"/>
                <a:t>Demand</a:t>
              </a:r>
              <a:r>
                <a:rPr lang="tr-TR" altLang="tr-TR" b="1" dirty="0"/>
                <a:t>=</a:t>
              </a:r>
              <a:endParaRPr lang="tr-TR" altLang="tr-TR" sz="2000" b="1" dirty="0"/>
            </a:p>
          </p:txBody>
        </p:sp>
        <p:sp>
          <p:nvSpPr>
            <p:cNvPr id="96283" name="Text Box 6"/>
            <p:cNvSpPr txBox="1">
              <a:spLocks noChangeArrowheads="1"/>
            </p:cNvSpPr>
            <p:nvPr/>
          </p:nvSpPr>
          <p:spPr bwMode="auto">
            <a:xfrm>
              <a:off x="1578" y="3203"/>
              <a:ext cx="116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Demand2 – Demand1</a:t>
              </a:r>
              <a:endParaRPr lang="tr-TR" altLang="tr-TR" dirty="0"/>
            </a:p>
          </p:txBody>
        </p:sp>
        <p:sp>
          <p:nvSpPr>
            <p:cNvPr id="96284" name="Text Box 7"/>
            <p:cNvSpPr txBox="1">
              <a:spLocks noChangeArrowheads="1"/>
            </p:cNvSpPr>
            <p:nvPr/>
          </p:nvSpPr>
          <p:spPr bwMode="auto">
            <a:xfrm>
              <a:off x="1928" y="3430"/>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Demand1</a:t>
              </a:r>
              <a:endParaRPr lang="tr-TR" altLang="tr-TR" dirty="0"/>
            </a:p>
          </p:txBody>
        </p:sp>
        <p:sp>
          <p:nvSpPr>
            <p:cNvPr id="96285" name="Text Box 8"/>
            <p:cNvSpPr txBox="1">
              <a:spLocks noChangeArrowheads="1"/>
            </p:cNvSpPr>
            <p:nvPr/>
          </p:nvSpPr>
          <p:spPr bwMode="auto">
            <a:xfrm>
              <a:off x="2790" y="3294"/>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96286" name="Line 9"/>
            <p:cNvSpPr>
              <a:spLocks noChangeShapeType="1"/>
            </p:cNvSpPr>
            <p:nvPr/>
          </p:nvSpPr>
          <p:spPr bwMode="auto">
            <a:xfrm>
              <a:off x="1700" y="3430"/>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6287" name="Text Box 10"/>
            <p:cNvSpPr txBox="1">
              <a:spLocks noChangeArrowheads="1"/>
            </p:cNvSpPr>
            <p:nvPr/>
          </p:nvSpPr>
          <p:spPr bwMode="auto">
            <a:xfrm>
              <a:off x="1506"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88" name="Text Box 11"/>
            <p:cNvSpPr txBox="1">
              <a:spLocks noChangeArrowheads="1"/>
            </p:cNvSpPr>
            <p:nvPr/>
          </p:nvSpPr>
          <p:spPr bwMode="auto">
            <a:xfrm>
              <a:off x="2504"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89" name="Text Box 12"/>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Price2 – Price1</a:t>
              </a:r>
              <a:endParaRPr lang="tr-TR" altLang="tr-TR" dirty="0"/>
            </a:p>
          </p:txBody>
        </p:sp>
        <p:sp>
          <p:nvSpPr>
            <p:cNvPr id="96290" name="Text Box 13"/>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Price1</a:t>
              </a:r>
              <a:endParaRPr lang="tr-TR" altLang="tr-TR" dirty="0"/>
            </a:p>
          </p:txBody>
        </p:sp>
        <p:sp>
          <p:nvSpPr>
            <p:cNvPr id="96291" name="Text Box 14"/>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96292" name="Line 15"/>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6293" name="Text Box 16"/>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94" name="Text Box 17"/>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95" name="Line 18"/>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19"/>
          <p:cNvGrpSpPr>
            <a:grpSpLocks/>
          </p:cNvGrpSpPr>
          <p:nvPr/>
        </p:nvGrpSpPr>
        <p:grpSpPr bwMode="auto">
          <a:xfrm>
            <a:off x="1524000" y="4508501"/>
            <a:ext cx="5651500" cy="2144713"/>
            <a:chOff x="0" y="2840"/>
            <a:chExt cx="3560" cy="1351"/>
          </a:xfrm>
        </p:grpSpPr>
        <p:sp>
          <p:nvSpPr>
            <p:cNvPr id="96268" name="Text Box 20"/>
            <p:cNvSpPr txBox="1">
              <a:spLocks noChangeArrowheads="1"/>
            </p:cNvSpPr>
            <p:nvPr/>
          </p:nvSpPr>
          <p:spPr bwMode="auto">
            <a:xfrm>
              <a:off x="0" y="3425"/>
              <a:ext cx="1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err="1"/>
                <a:t>Demand</a:t>
              </a:r>
              <a:r>
                <a:rPr lang="tr-TR" altLang="tr-TR" b="1" dirty="0"/>
                <a:t> </a:t>
              </a:r>
              <a:r>
                <a:rPr lang="tr-TR" altLang="tr-TR" b="1" dirty="0" err="1"/>
                <a:t>Flex</a:t>
              </a:r>
              <a:r>
                <a:rPr lang="tr-TR" altLang="tr-TR" b="1" dirty="0"/>
                <a:t>=</a:t>
              </a:r>
              <a:endParaRPr lang="tr-TR" altLang="tr-TR" dirty="0"/>
            </a:p>
          </p:txBody>
        </p:sp>
        <p:sp>
          <p:nvSpPr>
            <p:cNvPr id="96269" name="Text Box 21"/>
            <p:cNvSpPr txBox="1">
              <a:spLocks noChangeArrowheads="1"/>
            </p:cNvSpPr>
            <p:nvPr/>
          </p:nvSpPr>
          <p:spPr bwMode="auto">
            <a:xfrm>
              <a:off x="1701" y="3021"/>
              <a:ext cx="99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a:t>80.000-120.000</a:t>
              </a:r>
            </a:p>
          </p:txBody>
        </p:sp>
        <p:sp>
          <p:nvSpPr>
            <p:cNvPr id="96270" name="Text Box 22"/>
            <p:cNvSpPr txBox="1">
              <a:spLocks noChangeArrowheads="1"/>
            </p:cNvSpPr>
            <p:nvPr/>
          </p:nvSpPr>
          <p:spPr bwMode="auto">
            <a:xfrm>
              <a:off x="1928" y="3248"/>
              <a:ext cx="5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a:t>120.000</a:t>
              </a:r>
            </a:p>
          </p:txBody>
        </p:sp>
        <p:sp>
          <p:nvSpPr>
            <p:cNvPr id="96271" name="Text Box 23"/>
            <p:cNvSpPr txBox="1">
              <a:spLocks noChangeArrowheads="1"/>
            </p:cNvSpPr>
            <p:nvPr/>
          </p:nvSpPr>
          <p:spPr bwMode="auto">
            <a:xfrm>
              <a:off x="2790" y="3112"/>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96272" name="Line 24"/>
            <p:cNvSpPr>
              <a:spLocks noChangeShapeType="1"/>
            </p:cNvSpPr>
            <p:nvPr/>
          </p:nvSpPr>
          <p:spPr bwMode="auto">
            <a:xfrm>
              <a:off x="1700" y="3248"/>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6273" name="Text Box 25"/>
            <p:cNvSpPr txBox="1">
              <a:spLocks noChangeArrowheads="1"/>
            </p:cNvSpPr>
            <p:nvPr/>
          </p:nvSpPr>
          <p:spPr bwMode="auto">
            <a:xfrm>
              <a:off x="1506" y="284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74" name="Text Box 26"/>
            <p:cNvSpPr txBox="1">
              <a:spLocks noChangeArrowheads="1"/>
            </p:cNvSpPr>
            <p:nvPr/>
          </p:nvSpPr>
          <p:spPr bwMode="auto">
            <a:xfrm>
              <a:off x="2504" y="2840"/>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75" name="Text Box 27"/>
            <p:cNvSpPr txBox="1">
              <a:spLocks noChangeArrowheads="1"/>
            </p:cNvSpPr>
            <p:nvPr/>
          </p:nvSpPr>
          <p:spPr bwMode="auto">
            <a:xfrm>
              <a:off x="1609" y="3680"/>
              <a:ext cx="13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a:t>         100– 60</a:t>
              </a:r>
            </a:p>
          </p:txBody>
        </p:sp>
        <p:sp>
          <p:nvSpPr>
            <p:cNvPr id="96276" name="Text Box 28"/>
            <p:cNvSpPr txBox="1">
              <a:spLocks noChangeArrowheads="1"/>
            </p:cNvSpPr>
            <p:nvPr/>
          </p:nvSpPr>
          <p:spPr bwMode="auto">
            <a:xfrm>
              <a:off x="1882" y="3907"/>
              <a:ext cx="5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1400"/>
                <a:t>      60</a:t>
              </a:r>
            </a:p>
          </p:txBody>
        </p:sp>
        <p:sp>
          <p:nvSpPr>
            <p:cNvPr id="96277" name="Text Box 29"/>
            <p:cNvSpPr txBox="1">
              <a:spLocks noChangeArrowheads="1"/>
            </p:cNvSpPr>
            <p:nvPr/>
          </p:nvSpPr>
          <p:spPr bwMode="auto">
            <a:xfrm>
              <a:off x="2925" y="3771"/>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96278" name="Line 30"/>
            <p:cNvSpPr>
              <a:spLocks noChangeShapeType="1"/>
            </p:cNvSpPr>
            <p:nvPr/>
          </p:nvSpPr>
          <p:spPr bwMode="auto">
            <a:xfrm>
              <a:off x="1563" y="3907"/>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6279" name="Text Box 31"/>
            <p:cNvSpPr txBox="1">
              <a:spLocks noChangeArrowheads="1"/>
            </p:cNvSpPr>
            <p:nvPr/>
          </p:nvSpPr>
          <p:spPr bwMode="auto">
            <a:xfrm>
              <a:off x="1369" y="349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80" name="Text Box 32"/>
            <p:cNvSpPr txBox="1">
              <a:spLocks noChangeArrowheads="1"/>
            </p:cNvSpPr>
            <p:nvPr/>
          </p:nvSpPr>
          <p:spPr bwMode="auto">
            <a:xfrm>
              <a:off x="2639" y="349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6281" name="Line 33"/>
            <p:cNvSpPr>
              <a:spLocks noChangeShapeType="1"/>
            </p:cNvSpPr>
            <p:nvPr/>
          </p:nvSpPr>
          <p:spPr bwMode="auto">
            <a:xfrm>
              <a:off x="1156" y="3566"/>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4" name="Group 34"/>
          <p:cNvGrpSpPr>
            <a:grpSpLocks/>
          </p:cNvGrpSpPr>
          <p:nvPr/>
        </p:nvGrpSpPr>
        <p:grpSpPr bwMode="auto">
          <a:xfrm>
            <a:off x="7175501" y="5157789"/>
            <a:ext cx="1800225" cy="942975"/>
            <a:chOff x="3560" y="3249"/>
            <a:chExt cx="1134" cy="594"/>
          </a:xfrm>
        </p:grpSpPr>
        <p:sp>
          <p:nvSpPr>
            <p:cNvPr id="96264" name="Text Box 35"/>
            <p:cNvSpPr txBox="1">
              <a:spLocks noChangeArrowheads="1"/>
            </p:cNvSpPr>
            <p:nvPr/>
          </p:nvSpPr>
          <p:spPr bwMode="auto">
            <a:xfrm>
              <a:off x="3560" y="3430"/>
              <a:ext cx="2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a:t>
              </a:r>
              <a:endParaRPr lang="tr-TR" altLang="tr-TR" sz="2000"/>
            </a:p>
          </p:txBody>
        </p:sp>
        <p:sp>
          <p:nvSpPr>
            <p:cNvPr id="96265" name="Text Box 36"/>
            <p:cNvSpPr txBox="1">
              <a:spLocks noChangeArrowheads="1"/>
            </p:cNvSpPr>
            <p:nvPr/>
          </p:nvSpPr>
          <p:spPr bwMode="auto">
            <a:xfrm>
              <a:off x="4059" y="3249"/>
              <a:ext cx="63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-33,3</a:t>
              </a:r>
              <a:endParaRPr lang="tr-TR" altLang="tr-TR" sz="2000"/>
            </a:p>
          </p:txBody>
        </p:sp>
        <p:sp>
          <p:nvSpPr>
            <p:cNvPr id="96266" name="Text Box 37"/>
            <p:cNvSpPr txBox="1">
              <a:spLocks noChangeArrowheads="1"/>
            </p:cNvSpPr>
            <p:nvPr/>
          </p:nvSpPr>
          <p:spPr bwMode="auto">
            <a:xfrm>
              <a:off x="4060" y="3612"/>
              <a:ext cx="4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a:t>66,7</a:t>
              </a:r>
              <a:endParaRPr lang="tr-TR" altLang="tr-TR" sz="2000"/>
            </a:p>
          </p:txBody>
        </p:sp>
        <p:sp>
          <p:nvSpPr>
            <p:cNvPr id="96267" name="Line 38"/>
            <p:cNvSpPr>
              <a:spLocks noChangeShapeType="1"/>
            </p:cNvSpPr>
            <p:nvPr/>
          </p:nvSpPr>
          <p:spPr bwMode="auto">
            <a:xfrm flipV="1">
              <a:off x="3878" y="3566"/>
              <a:ext cx="726"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108583" name="Text Box 39"/>
          <p:cNvSpPr txBox="1">
            <a:spLocks noChangeArrowheads="1"/>
          </p:cNvSpPr>
          <p:nvPr/>
        </p:nvSpPr>
        <p:spPr bwMode="auto">
          <a:xfrm>
            <a:off x="9047163" y="5445125"/>
            <a:ext cx="1225550" cy="369332"/>
          </a:xfrm>
          <a:prstGeom prst="rect">
            <a:avLst/>
          </a:prstGeom>
          <a:noFill/>
          <a:ln w="25400">
            <a:solidFill>
              <a:schemeClr va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solidFill>
                  <a:schemeClr val="folHlink"/>
                </a:solidFill>
              </a:rPr>
              <a:t>= -0,49</a:t>
            </a:r>
            <a:endParaRPr lang="tr-TR" altLang="tr-TR" sz="2000" b="1">
              <a:solidFill>
                <a:schemeClr val="folHlink"/>
              </a:solidFill>
            </a:endParaRPr>
          </a:p>
        </p:txBody>
      </p:sp>
    </p:spTree>
    <p:extLst>
      <p:ext uri="{BB962C8B-B14F-4D97-AF65-F5344CB8AC3E}">
        <p14:creationId xmlns:p14="http://schemas.microsoft.com/office/powerpoint/2010/main" val="2820306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slide(fromTop)">
                                      <p:cBhvr>
                                        <p:cTn id="7" dur="500"/>
                                        <p:tgtEl>
                                          <p:spTgt spid="1085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8547"/>
                                        </p:tgtEl>
                                        <p:attrNameLst>
                                          <p:attrName>style.visibility</p:attrName>
                                        </p:attrNameLst>
                                      </p:cBhvr>
                                      <p:to>
                                        <p:strVal val="visible"/>
                                      </p:to>
                                    </p:set>
                                    <p:animEffect transition="in" filter="slide(fromTop)">
                                      <p:cBhvr>
                                        <p:cTn id="12" dur="500"/>
                                        <p:tgtEl>
                                          <p:spTgt spid="1085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8583"/>
                                        </p:tgtEl>
                                        <p:attrNameLst>
                                          <p:attrName>style.visibility</p:attrName>
                                        </p:attrNameLst>
                                      </p:cBhvr>
                                      <p:to>
                                        <p:strVal val="visible"/>
                                      </p:to>
                                    </p:set>
                                    <p:animEffect transition="in" filter="dissolve">
                                      <p:cBhvr>
                                        <p:cTn id="32" dur="500"/>
                                        <p:tgtEl>
                                          <p:spTgt spid="108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autoUpdateAnimBg="0"/>
      <p:bldP spid="108547" grpId="0" autoUpdateAnimBg="0"/>
      <p:bldP spid="10858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1524000" y="1716088"/>
            <a:ext cx="9144000"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nSpc>
                <a:spcPct val="190000"/>
              </a:lnSpc>
            </a:pPr>
            <a:r>
              <a:rPr lang="en" altLang="tr-TR" b="1" u="sng" dirty="0">
                <a:solidFill>
                  <a:schemeClr val="folHlink"/>
                </a:solidFill>
              </a:rPr>
              <a:t>Factors Affecting Demand </a:t>
            </a:r>
            <a:r>
              <a:rPr lang="tr-TR" altLang="tr-TR" b="1" u="sng" dirty="0" err="1" smtClean="0">
                <a:solidFill>
                  <a:schemeClr val="folHlink"/>
                </a:solidFill>
              </a:rPr>
              <a:t>Flexibility</a:t>
            </a:r>
            <a:r>
              <a:rPr lang="en" altLang="tr-TR" b="1" u="sng" dirty="0" smtClean="0">
                <a:solidFill>
                  <a:schemeClr val="folHlink"/>
                </a:solidFill>
              </a:rPr>
              <a:t>:</a:t>
            </a:r>
            <a:endParaRPr lang="en" altLang="tr-TR" b="1" u="sng" dirty="0">
              <a:solidFill>
                <a:schemeClr val="folHlink"/>
              </a:solidFill>
            </a:endParaRPr>
          </a:p>
          <a:p>
            <a:pPr>
              <a:lnSpc>
                <a:spcPct val="190000"/>
              </a:lnSpc>
            </a:pPr>
            <a:r>
              <a:rPr lang="en" altLang="tr-TR" u="sng" dirty="0"/>
              <a:t>The place and importance of goods in consumer budget,</a:t>
            </a:r>
          </a:p>
          <a:p>
            <a:pPr>
              <a:lnSpc>
                <a:spcPct val="190000"/>
              </a:lnSpc>
            </a:pPr>
            <a:r>
              <a:rPr lang="en" altLang="tr-TR" u="sng" dirty="0"/>
              <a:t>Whether the goods are mandatory or not,</a:t>
            </a:r>
          </a:p>
          <a:p>
            <a:pPr>
              <a:lnSpc>
                <a:spcPct val="190000"/>
              </a:lnSpc>
            </a:pPr>
            <a:r>
              <a:rPr lang="en" altLang="tr-TR" u="sng" dirty="0"/>
              <a:t>Whether there are substitutes,</a:t>
            </a:r>
          </a:p>
          <a:p>
            <a:pPr>
              <a:lnSpc>
                <a:spcPct val="190000"/>
              </a:lnSpc>
            </a:pPr>
            <a:r>
              <a:rPr lang="en" altLang="tr-TR" u="sng" dirty="0"/>
              <a:t>Changes in consumption habits of society,</a:t>
            </a:r>
          </a:p>
          <a:p>
            <a:pPr>
              <a:lnSpc>
                <a:spcPct val="190000"/>
              </a:lnSpc>
            </a:pPr>
            <a:r>
              <a:rPr lang="en" altLang="tr-TR" u="sng" dirty="0"/>
              <a:t>The element of time.</a:t>
            </a:r>
            <a:endParaRPr lang="tr-TR" altLang="tr-TR" dirty="0"/>
          </a:p>
        </p:txBody>
      </p:sp>
    </p:spTree>
    <p:extLst>
      <p:ext uri="{BB962C8B-B14F-4D97-AF65-F5344CB8AC3E}">
        <p14:creationId xmlns:p14="http://schemas.microsoft.com/office/powerpoint/2010/main" val="693968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animEffect transition="in" filter="slide(fromTop)">
                                      <p:cBhvr>
                                        <p:cTn id="7" dur="500"/>
                                        <p:tgtEl>
                                          <p:spTgt spid="1075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7522">
                                            <p:txEl>
                                              <p:pRg st="1" end="1"/>
                                            </p:txEl>
                                          </p:spTgt>
                                        </p:tgtEl>
                                        <p:attrNameLst>
                                          <p:attrName>style.visibility</p:attrName>
                                        </p:attrNameLst>
                                      </p:cBhvr>
                                      <p:to>
                                        <p:strVal val="visible"/>
                                      </p:to>
                                    </p:set>
                                    <p:animEffect transition="in" filter="slide(fromTop)">
                                      <p:cBhvr>
                                        <p:cTn id="12" dur="500"/>
                                        <p:tgtEl>
                                          <p:spTgt spid="1075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07522">
                                            <p:txEl>
                                              <p:pRg st="2" end="2"/>
                                            </p:txEl>
                                          </p:spTgt>
                                        </p:tgtEl>
                                        <p:attrNameLst>
                                          <p:attrName>style.visibility</p:attrName>
                                        </p:attrNameLst>
                                      </p:cBhvr>
                                      <p:to>
                                        <p:strVal val="visible"/>
                                      </p:to>
                                    </p:set>
                                    <p:animEffect transition="in" filter="slide(fromTop)">
                                      <p:cBhvr>
                                        <p:cTn id="17" dur="500"/>
                                        <p:tgtEl>
                                          <p:spTgt spid="1075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107522">
                                            <p:txEl>
                                              <p:pRg st="3" end="3"/>
                                            </p:txEl>
                                          </p:spTgt>
                                        </p:tgtEl>
                                        <p:attrNameLst>
                                          <p:attrName>style.visibility</p:attrName>
                                        </p:attrNameLst>
                                      </p:cBhvr>
                                      <p:to>
                                        <p:strVal val="visible"/>
                                      </p:to>
                                    </p:set>
                                    <p:animEffect transition="in" filter="slide(fromTop)">
                                      <p:cBhvr>
                                        <p:cTn id="22" dur="500"/>
                                        <p:tgtEl>
                                          <p:spTgt spid="1075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107522">
                                            <p:txEl>
                                              <p:pRg st="4" end="4"/>
                                            </p:txEl>
                                          </p:spTgt>
                                        </p:tgtEl>
                                        <p:attrNameLst>
                                          <p:attrName>style.visibility</p:attrName>
                                        </p:attrNameLst>
                                      </p:cBhvr>
                                      <p:to>
                                        <p:strVal val="visible"/>
                                      </p:to>
                                    </p:set>
                                    <p:animEffect transition="in" filter="slide(fromTop)">
                                      <p:cBhvr>
                                        <p:cTn id="27" dur="500"/>
                                        <p:tgtEl>
                                          <p:spTgt spid="10752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1" fill="hold" grpId="0" nodeType="clickEffect">
                                  <p:stCondLst>
                                    <p:cond delay="0"/>
                                  </p:stCondLst>
                                  <p:childTnLst>
                                    <p:set>
                                      <p:cBhvr>
                                        <p:cTn id="31" dur="1" fill="hold">
                                          <p:stCondLst>
                                            <p:cond delay="0"/>
                                          </p:stCondLst>
                                        </p:cTn>
                                        <p:tgtEl>
                                          <p:spTgt spid="107522">
                                            <p:txEl>
                                              <p:pRg st="5" end="5"/>
                                            </p:txEl>
                                          </p:spTgt>
                                        </p:tgtEl>
                                        <p:attrNameLst>
                                          <p:attrName>style.visibility</p:attrName>
                                        </p:attrNameLst>
                                      </p:cBhvr>
                                      <p:to>
                                        <p:strVal val="visible"/>
                                      </p:to>
                                    </p:set>
                                    <p:animEffect transition="in" filter="slide(fromTop)">
                                      <p:cBhvr>
                                        <p:cTn id="32" dur="500"/>
                                        <p:tgtEl>
                                          <p:spTgt spid="10752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0" y="1196976"/>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dirty="0" err="1">
                <a:solidFill>
                  <a:schemeClr val="folHlink"/>
                </a:solidFill>
              </a:rPr>
              <a:t>Income</a:t>
            </a:r>
            <a:r>
              <a:rPr lang="tr-TR" altLang="tr-TR" b="1" u="sng" dirty="0">
                <a:solidFill>
                  <a:schemeClr val="folHlink"/>
                </a:solidFill>
              </a:rPr>
              <a:t> </a:t>
            </a:r>
            <a:r>
              <a:rPr lang="tr-TR" altLang="tr-TR" b="1" u="sng" dirty="0" err="1">
                <a:solidFill>
                  <a:schemeClr val="folHlink"/>
                </a:solidFill>
              </a:rPr>
              <a:t>flexibility</a:t>
            </a:r>
            <a:r>
              <a:rPr lang="tr-TR" altLang="tr-TR" b="1" u="sng" dirty="0">
                <a:solidFill>
                  <a:schemeClr val="folHlink"/>
                </a:solidFill>
              </a:rPr>
              <a:t> of </a:t>
            </a:r>
            <a:r>
              <a:rPr lang="tr-TR" altLang="tr-TR" b="1" u="sng" dirty="0" err="1">
                <a:solidFill>
                  <a:schemeClr val="folHlink"/>
                </a:solidFill>
              </a:rPr>
              <a:t>demand</a:t>
            </a:r>
            <a:endParaRPr lang="tr-TR" altLang="tr-TR" u="sng" dirty="0"/>
          </a:p>
        </p:txBody>
      </p:sp>
      <p:sp>
        <p:nvSpPr>
          <p:cNvPr id="106499" name="Text Box 3"/>
          <p:cNvSpPr txBox="1">
            <a:spLocks noChangeArrowheads="1"/>
          </p:cNvSpPr>
          <p:nvPr/>
        </p:nvSpPr>
        <p:spPr bwMode="auto">
          <a:xfrm>
            <a:off x="1524000" y="15573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In circumstances where other factors, including the price of a good, do not change, the impact of changes in consumer income on consumer demand is called income flexibility of demand.</a:t>
            </a:r>
            <a:endParaRPr lang="tr-TR" altLang="tr-TR" dirty="0"/>
          </a:p>
        </p:txBody>
      </p:sp>
      <p:sp>
        <p:nvSpPr>
          <p:cNvPr id="106500" name="Text Box 4"/>
          <p:cNvSpPr txBox="1">
            <a:spLocks noChangeArrowheads="1"/>
          </p:cNvSpPr>
          <p:nvPr/>
        </p:nvSpPr>
        <p:spPr bwMode="auto">
          <a:xfrm>
            <a:off x="1524000" y="26368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income </a:t>
            </a:r>
            <a:r>
              <a:rPr lang="en" altLang="tr-TR" dirty="0" err="1"/>
              <a:t>flexbility</a:t>
            </a:r>
            <a:r>
              <a:rPr lang="en" altLang="tr-TR" dirty="0"/>
              <a:t> of demand can be formulated as follows.</a:t>
            </a:r>
            <a:endParaRPr lang="tr-TR" altLang="tr-TR" dirty="0"/>
          </a:p>
        </p:txBody>
      </p:sp>
      <p:sp>
        <p:nvSpPr>
          <p:cNvPr id="106503" name="Line 7"/>
          <p:cNvSpPr>
            <a:spLocks noChangeShapeType="1"/>
          </p:cNvSpPr>
          <p:nvPr/>
        </p:nvSpPr>
        <p:spPr bwMode="auto">
          <a:xfrm>
            <a:off x="1524000" y="2565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13"/>
          <p:cNvGrpSpPr>
            <a:grpSpLocks/>
          </p:cNvGrpSpPr>
          <p:nvPr/>
        </p:nvGrpSpPr>
        <p:grpSpPr bwMode="auto">
          <a:xfrm>
            <a:off x="1366838" y="3213100"/>
            <a:ext cx="9301163" cy="871538"/>
            <a:chOff x="-99" y="2246"/>
            <a:chExt cx="5859" cy="549"/>
          </a:xfrm>
        </p:grpSpPr>
        <p:sp>
          <p:nvSpPr>
            <p:cNvPr id="98326" name="Text Box 9"/>
            <p:cNvSpPr txBox="1">
              <a:spLocks noChangeArrowheads="1"/>
            </p:cNvSpPr>
            <p:nvPr/>
          </p:nvSpPr>
          <p:spPr bwMode="auto">
            <a:xfrm>
              <a:off x="-99" y="2383"/>
              <a:ext cx="224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dirty="0" err="1"/>
                <a:t>Income</a:t>
              </a:r>
              <a:r>
                <a:rPr lang="tr-TR" altLang="tr-TR" sz="2000" dirty="0"/>
                <a:t> </a:t>
              </a:r>
              <a:r>
                <a:rPr lang="tr-TR" altLang="tr-TR" sz="2000" dirty="0" err="1"/>
                <a:t>flexibility</a:t>
              </a:r>
              <a:r>
                <a:rPr lang="tr-TR" altLang="tr-TR" sz="2000" dirty="0"/>
                <a:t> of </a:t>
              </a:r>
              <a:r>
                <a:rPr lang="tr-TR" altLang="tr-TR" sz="2000" dirty="0" err="1"/>
                <a:t>demand</a:t>
              </a:r>
              <a:r>
                <a:rPr lang="tr-TR" altLang="tr-TR" sz="2000" dirty="0"/>
                <a:t>=</a:t>
              </a:r>
            </a:p>
          </p:txBody>
        </p:sp>
        <p:sp>
          <p:nvSpPr>
            <p:cNvPr id="98327" name="Text Box 10"/>
            <p:cNvSpPr txBox="1">
              <a:spLocks noChangeArrowheads="1"/>
            </p:cNvSpPr>
            <p:nvPr/>
          </p:nvSpPr>
          <p:spPr bwMode="auto">
            <a:xfrm>
              <a:off x="2075" y="2246"/>
              <a:ext cx="36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Proportional change in the amount of demand</a:t>
              </a:r>
              <a:endParaRPr lang="tr-TR" altLang="tr-TR" sz="2000" dirty="0"/>
            </a:p>
          </p:txBody>
        </p:sp>
        <p:sp>
          <p:nvSpPr>
            <p:cNvPr id="98328" name="Text Box 11"/>
            <p:cNvSpPr txBox="1">
              <a:spLocks noChangeArrowheads="1"/>
            </p:cNvSpPr>
            <p:nvPr/>
          </p:nvSpPr>
          <p:spPr bwMode="auto">
            <a:xfrm>
              <a:off x="2109" y="2564"/>
              <a:ext cx="326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dirty="0" err="1"/>
                <a:t>Proportional</a:t>
              </a:r>
              <a:r>
                <a:rPr lang="tr-TR" altLang="tr-TR" dirty="0"/>
                <a:t> </a:t>
              </a:r>
              <a:r>
                <a:rPr lang="tr-TR" altLang="tr-TR" dirty="0" err="1"/>
                <a:t>change</a:t>
              </a:r>
              <a:r>
                <a:rPr lang="tr-TR" altLang="tr-TR" dirty="0"/>
                <a:t> in </a:t>
              </a:r>
              <a:r>
                <a:rPr lang="tr-TR" altLang="tr-TR" dirty="0" err="1"/>
                <a:t>consumer</a:t>
              </a:r>
              <a:r>
                <a:rPr lang="tr-TR" altLang="tr-TR" dirty="0"/>
                <a:t> </a:t>
              </a:r>
              <a:r>
                <a:rPr lang="tr-TR" altLang="tr-TR" dirty="0" err="1"/>
                <a:t>income</a:t>
              </a:r>
              <a:endParaRPr lang="tr-TR" altLang="tr-TR" sz="2000" dirty="0"/>
            </a:p>
          </p:txBody>
        </p:sp>
        <p:sp>
          <p:nvSpPr>
            <p:cNvPr id="98329" name="Line 12"/>
            <p:cNvSpPr>
              <a:spLocks noChangeShapeType="1"/>
            </p:cNvSpPr>
            <p:nvPr/>
          </p:nvSpPr>
          <p:spPr bwMode="auto">
            <a:xfrm flipV="1">
              <a:off x="2124" y="2518"/>
              <a:ext cx="3392"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3" name="Group 14"/>
          <p:cNvGrpSpPr>
            <a:grpSpLocks/>
          </p:cNvGrpSpPr>
          <p:nvPr/>
        </p:nvGrpSpPr>
        <p:grpSpPr bwMode="auto">
          <a:xfrm>
            <a:off x="858261" y="3876676"/>
            <a:ext cx="9809740" cy="2144713"/>
            <a:chOff x="-244" y="3022"/>
            <a:chExt cx="3804" cy="1351"/>
          </a:xfrm>
        </p:grpSpPr>
        <p:sp>
          <p:nvSpPr>
            <p:cNvPr id="98312" name="Text Box 15"/>
            <p:cNvSpPr txBox="1">
              <a:spLocks noChangeArrowheads="1"/>
            </p:cNvSpPr>
            <p:nvPr/>
          </p:nvSpPr>
          <p:spPr bwMode="auto">
            <a:xfrm>
              <a:off x="-244" y="3607"/>
              <a:ext cx="15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t>Income</a:t>
              </a:r>
              <a:r>
                <a:rPr lang="tr-TR" altLang="tr-TR" b="1" dirty="0"/>
                <a:t> </a:t>
              </a:r>
              <a:r>
                <a:rPr lang="tr-TR" altLang="tr-TR" b="1" dirty="0" err="1"/>
                <a:t>flexibility</a:t>
              </a:r>
              <a:r>
                <a:rPr lang="tr-TR" altLang="tr-TR" b="1" dirty="0"/>
                <a:t> of </a:t>
              </a:r>
              <a:r>
                <a:rPr lang="tr-TR" altLang="tr-TR" b="1" dirty="0" err="1"/>
                <a:t>demand</a:t>
              </a:r>
              <a:r>
                <a:rPr lang="tr-TR" altLang="tr-TR" b="1" dirty="0"/>
                <a:t>=</a:t>
              </a:r>
            </a:p>
          </p:txBody>
        </p:sp>
        <p:sp>
          <p:nvSpPr>
            <p:cNvPr id="98313" name="Text Box 16"/>
            <p:cNvSpPr txBox="1">
              <a:spLocks noChangeArrowheads="1"/>
            </p:cNvSpPr>
            <p:nvPr/>
          </p:nvSpPr>
          <p:spPr bwMode="auto">
            <a:xfrm>
              <a:off x="1578" y="3203"/>
              <a:ext cx="116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Demand2 – Demand1</a:t>
              </a:r>
              <a:endParaRPr lang="tr-TR" altLang="tr-TR" dirty="0"/>
            </a:p>
          </p:txBody>
        </p:sp>
        <p:sp>
          <p:nvSpPr>
            <p:cNvPr id="98314" name="Text Box 17"/>
            <p:cNvSpPr txBox="1">
              <a:spLocks noChangeArrowheads="1"/>
            </p:cNvSpPr>
            <p:nvPr/>
          </p:nvSpPr>
          <p:spPr bwMode="auto">
            <a:xfrm>
              <a:off x="1928" y="3430"/>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Demand1</a:t>
              </a:r>
              <a:endParaRPr lang="tr-TR" altLang="tr-TR" dirty="0"/>
            </a:p>
          </p:txBody>
        </p:sp>
        <p:sp>
          <p:nvSpPr>
            <p:cNvPr id="98315" name="Text Box 18"/>
            <p:cNvSpPr txBox="1">
              <a:spLocks noChangeArrowheads="1"/>
            </p:cNvSpPr>
            <p:nvPr/>
          </p:nvSpPr>
          <p:spPr bwMode="auto">
            <a:xfrm>
              <a:off x="2790" y="3294"/>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98316" name="Line 19"/>
            <p:cNvSpPr>
              <a:spLocks noChangeShapeType="1"/>
            </p:cNvSpPr>
            <p:nvPr/>
          </p:nvSpPr>
          <p:spPr bwMode="auto">
            <a:xfrm>
              <a:off x="1700" y="3430"/>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8317" name="Text Box 20"/>
            <p:cNvSpPr txBox="1">
              <a:spLocks noChangeArrowheads="1"/>
            </p:cNvSpPr>
            <p:nvPr/>
          </p:nvSpPr>
          <p:spPr bwMode="auto">
            <a:xfrm>
              <a:off x="1506"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8318" name="Text Box 21"/>
            <p:cNvSpPr txBox="1">
              <a:spLocks noChangeArrowheads="1"/>
            </p:cNvSpPr>
            <p:nvPr/>
          </p:nvSpPr>
          <p:spPr bwMode="auto">
            <a:xfrm>
              <a:off x="2563" y="3037"/>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dirty="0"/>
                <a:t>)</a:t>
              </a:r>
              <a:endParaRPr lang="tr-TR" altLang="tr-TR" dirty="0"/>
            </a:p>
          </p:txBody>
        </p:sp>
        <p:sp>
          <p:nvSpPr>
            <p:cNvPr id="98319" name="Text Box 22"/>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       Income2 – Income1</a:t>
              </a:r>
              <a:endParaRPr lang="tr-TR" altLang="tr-TR" dirty="0"/>
            </a:p>
          </p:txBody>
        </p:sp>
        <p:sp>
          <p:nvSpPr>
            <p:cNvPr id="98320" name="Text Box 23"/>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   Income1</a:t>
              </a:r>
              <a:endParaRPr lang="tr-TR" altLang="tr-TR" dirty="0"/>
            </a:p>
          </p:txBody>
        </p:sp>
        <p:sp>
          <p:nvSpPr>
            <p:cNvPr id="98321" name="Text Box 24"/>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a:p>
          </p:txBody>
        </p:sp>
        <p:sp>
          <p:nvSpPr>
            <p:cNvPr id="98322" name="Line 25"/>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8323" name="Text Box 26"/>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8324" name="Text Box 27"/>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6600"/>
                <a:t>)</a:t>
              </a:r>
              <a:endParaRPr lang="tr-TR" altLang="tr-TR"/>
            </a:p>
          </p:txBody>
        </p:sp>
        <p:sp>
          <p:nvSpPr>
            <p:cNvPr id="98325" name="Line 28"/>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30379289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slide(fromTop)">
                                      <p:cBhvr>
                                        <p:cTn id="7" dur="500"/>
                                        <p:tgtEl>
                                          <p:spTgt spid="1064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6499"/>
                                        </p:tgtEl>
                                        <p:attrNameLst>
                                          <p:attrName>style.visibility</p:attrName>
                                        </p:attrNameLst>
                                      </p:cBhvr>
                                      <p:to>
                                        <p:strVal val="visible"/>
                                      </p:to>
                                    </p:set>
                                    <p:animEffect transition="in" filter="slide(fromTop)">
                                      <p:cBhvr>
                                        <p:cTn id="12" dur="500"/>
                                        <p:tgtEl>
                                          <p:spTgt spid="10649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06503"/>
                                        </p:tgtEl>
                                        <p:attrNameLst>
                                          <p:attrName>style.visibility</p:attrName>
                                        </p:attrNameLst>
                                      </p:cBhvr>
                                      <p:to>
                                        <p:strVal val="visible"/>
                                      </p:to>
                                    </p:set>
                                    <p:animEffect transition="in" filter="slide(fromLeft)">
                                      <p:cBhvr>
                                        <p:cTn id="16" dur="500"/>
                                        <p:tgtEl>
                                          <p:spTgt spid="10650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06500"/>
                                        </p:tgtEl>
                                        <p:attrNameLst>
                                          <p:attrName>style.visibility</p:attrName>
                                        </p:attrNameLst>
                                      </p:cBhvr>
                                      <p:to>
                                        <p:strVal val="visible"/>
                                      </p:to>
                                    </p:set>
                                    <p:animEffect transition="in" filter="slide(fromTop)">
                                      <p:cBhvr>
                                        <p:cTn id="21" dur="500"/>
                                        <p:tgtEl>
                                          <p:spTgt spid="10650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dissolve">
                                      <p:cBhvr>
                                        <p:cTn id="26" dur="5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dissolv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utoUpdateAnimBg="0"/>
      <p:bldP spid="106499" grpId="0" autoUpdateAnimBg="0"/>
      <p:bldP spid="106500" grpId="0" autoUpdateAnimBg="0"/>
      <p:bldP spid="10650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1487488" y="1985963"/>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Demand income flexibility is positive.</a:t>
            </a:r>
            <a:endParaRPr lang="tr-TR" altLang="tr-TR" dirty="0"/>
          </a:p>
        </p:txBody>
      </p:sp>
      <p:sp>
        <p:nvSpPr>
          <p:cNvPr id="105475" name="Text Box 3"/>
          <p:cNvSpPr txBox="1">
            <a:spLocks noChangeArrowheads="1"/>
          </p:cNvSpPr>
          <p:nvPr/>
        </p:nvSpPr>
        <p:spPr bwMode="auto">
          <a:xfrm>
            <a:off x="1524000" y="2490789"/>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If If&gt; 1, the income flexibility of demand is high. In such a case, the percentage increase in income will result in a higher percentage increase in the amount requested. Demand will increase as income increases in such goods. These goods are high quality goods.</a:t>
            </a:r>
            <a:endParaRPr lang="tr-TR" altLang="tr-TR" dirty="0"/>
          </a:p>
        </p:txBody>
      </p:sp>
      <p:sp>
        <p:nvSpPr>
          <p:cNvPr id="105476" name="Text Box 4"/>
          <p:cNvSpPr txBox="1">
            <a:spLocks noChangeArrowheads="1"/>
          </p:cNvSpPr>
          <p:nvPr/>
        </p:nvSpPr>
        <p:spPr bwMode="auto">
          <a:xfrm>
            <a:off x="1487488" y="3822701"/>
            <a:ext cx="9144001"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If Ge &lt;1, the income flexibility of demand is low. In such a case, the rate of increase in demand will be less than the rate of increase in income. As the amount of income increases, there is a relative decrease in demand for such goods. This group of goods are low quality goods.</a:t>
            </a:r>
            <a:endParaRPr lang="tr-TR" altLang="tr-TR" dirty="0"/>
          </a:p>
        </p:txBody>
      </p:sp>
      <p:sp>
        <p:nvSpPr>
          <p:cNvPr id="105479" name="Line 7"/>
          <p:cNvSpPr>
            <a:spLocks noChangeShapeType="1"/>
          </p:cNvSpPr>
          <p:nvPr/>
        </p:nvSpPr>
        <p:spPr bwMode="auto">
          <a:xfrm>
            <a:off x="1524000" y="36909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9381170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slide(fromTop)">
                                      <p:cBhvr>
                                        <p:cTn id="7" dur="500"/>
                                        <p:tgtEl>
                                          <p:spTgt spid="1054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5475"/>
                                        </p:tgtEl>
                                        <p:attrNameLst>
                                          <p:attrName>style.visibility</p:attrName>
                                        </p:attrNameLst>
                                      </p:cBhvr>
                                      <p:to>
                                        <p:strVal val="visible"/>
                                      </p:to>
                                    </p:set>
                                    <p:animEffect transition="in" filter="slide(fromTop)">
                                      <p:cBhvr>
                                        <p:cTn id="12" dur="500"/>
                                        <p:tgtEl>
                                          <p:spTgt spid="10547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05479"/>
                                        </p:tgtEl>
                                        <p:attrNameLst>
                                          <p:attrName>style.visibility</p:attrName>
                                        </p:attrNameLst>
                                      </p:cBhvr>
                                      <p:to>
                                        <p:strVal val="visible"/>
                                      </p:to>
                                    </p:set>
                                    <p:animEffect transition="in" filter="slide(fromLeft)">
                                      <p:cBhvr>
                                        <p:cTn id="16" dur="500"/>
                                        <p:tgtEl>
                                          <p:spTgt spid="1054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05476"/>
                                        </p:tgtEl>
                                        <p:attrNameLst>
                                          <p:attrName>style.visibility</p:attrName>
                                        </p:attrNameLst>
                                      </p:cBhvr>
                                      <p:to>
                                        <p:strVal val="visible"/>
                                      </p:to>
                                    </p:set>
                                    <p:animEffect transition="in" filter="slide(fromTop)">
                                      <p:cBhvr>
                                        <p:cTn id="21" dur="500"/>
                                        <p:tgtEl>
                                          <p:spTgt spid="1054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utoUpdateAnimBg="0"/>
      <p:bldP spid="105475" grpId="0" autoUpdateAnimBg="0"/>
      <p:bldP spid="105476" grpId="0" autoUpdateAnimBg="0"/>
      <p:bldP spid="10547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1487488" y="1268413"/>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values found in the income flexibility of demand for research in animal products in Turkey are briefly as follows.</a:t>
            </a:r>
            <a:endParaRPr lang="tr-TR" altLang="tr-TR" dirty="0"/>
          </a:p>
        </p:txBody>
      </p:sp>
      <p:sp>
        <p:nvSpPr>
          <p:cNvPr id="104451" name="Text Box 3"/>
          <p:cNvSpPr txBox="1">
            <a:spLocks noChangeArrowheads="1"/>
          </p:cNvSpPr>
          <p:nvPr/>
        </p:nvSpPr>
        <p:spPr bwMode="auto">
          <a:xfrm>
            <a:off x="1487488" y="1968500"/>
            <a:ext cx="966593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income flexibility of demand in beef in villages is 0.219, 1.722 in sheep, 2.212 in poultry, 2.015 in other meats and 0.522 in eggs, and all meat and eggs together have income flexibility of 1.063. The income flexibility of demand in dairy products is calculated as 0.305.</a:t>
            </a:r>
            <a:endParaRPr lang="tr-TR" altLang="tr-TR" dirty="0"/>
          </a:p>
        </p:txBody>
      </p:sp>
      <p:sp>
        <p:nvSpPr>
          <p:cNvPr id="104452" name="Text Box 4"/>
          <p:cNvSpPr txBox="1">
            <a:spLocks noChangeArrowheads="1"/>
          </p:cNvSpPr>
          <p:nvPr/>
        </p:nvSpPr>
        <p:spPr bwMode="auto">
          <a:xfrm>
            <a:off x="1487488" y="3179091"/>
            <a:ext cx="91440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income elasticity of demand in dairy products was calculated as 0.867.</a:t>
            </a:r>
            <a:endParaRPr lang="tr-TR" altLang="tr-TR" dirty="0"/>
          </a:p>
        </p:txBody>
      </p:sp>
      <p:sp>
        <p:nvSpPr>
          <p:cNvPr id="104454" name="Text Box 6"/>
          <p:cNvSpPr txBox="1">
            <a:spLocks noChangeArrowheads="1"/>
          </p:cNvSpPr>
          <p:nvPr/>
        </p:nvSpPr>
        <p:spPr bwMode="auto">
          <a:xfrm>
            <a:off x="1487488" y="4161633"/>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All of these values shows that animal products in Turkey is very sensitive to fluctuating income.</a:t>
            </a:r>
            <a:endParaRPr lang="tr-TR" altLang="tr-TR" dirty="0"/>
          </a:p>
        </p:txBody>
      </p:sp>
      <p:sp>
        <p:nvSpPr>
          <p:cNvPr id="104455" name="Text Box 7"/>
          <p:cNvSpPr txBox="1">
            <a:spLocks noChangeArrowheads="1"/>
          </p:cNvSpPr>
          <p:nvPr/>
        </p:nvSpPr>
        <p:spPr bwMode="auto">
          <a:xfrm>
            <a:off x="1524000" y="5180543"/>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hlink"/>
                </a:solidFill>
              </a:rPr>
              <a:t>According to the </a:t>
            </a:r>
            <a:r>
              <a:rPr lang="tr-TR" altLang="tr-TR" b="1" smtClean="0">
                <a:solidFill>
                  <a:schemeClr val="hlink"/>
                </a:solidFill>
              </a:rPr>
              <a:t>Engel </a:t>
            </a:r>
            <a:r>
              <a:rPr lang="en" altLang="tr-TR" b="1" smtClean="0">
                <a:solidFill>
                  <a:schemeClr val="hlink"/>
                </a:solidFill>
              </a:rPr>
              <a:t>Law</a:t>
            </a:r>
            <a:r>
              <a:rPr lang="en" altLang="tr-TR" b="1" dirty="0">
                <a:solidFill>
                  <a:schemeClr val="hlink"/>
                </a:solidFill>
              </a:rPr>
              <a:t>, </a:t>
            </a:r>
            <a:r>
              <a:rPr lang="en" altLang="tr-TR" dirty="0"/>
              <a:t>as the income level increases, the portion of the income allocated to foodstuffs (low quality) gradually decreases.</a:t>
            </a:r>
            <a:endParaRPr lang="tr-TR" altLang="tr-TR" dirty="0"/>
          </a:p>
        </p:txBody>
      </p:sp>
      <p:sp>
        <p:nvSpPr>
          <p:cNvPr id="104456" name="Line 8"/>
          <p:cNvSpPr>
            <a:spLocks noChangeShapeType="1"/>
          </p:cNvSpPr>
          <p:nvPr/>
        </p:nvSpPr>
        <p:spPr bwMode="auto">
          <a:xfrm>
            <a:off x="1524000" y="19383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4457" name="Line 9"/>
          <p:cNvSpPr>
            <a:spLocks noChangeShapeType="1"/>
          </p:cNvSpPr>
          <p:nvPr/>
        </p:nvSpPr>
        <p:spPr bwMode="auto">
          <a:xfrm>
            <a:off x="1524000" y="29146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4458" name="Line 10"/>
          <p:cNvSpPr>
            <a:spLocks noChangeShapeType="1"/>
          </p:cNvSpPr>
          <p:nvPr/>
        </p:nvSpPr>
        <p:spPr bwMode="auto">
          <a:xfrm>
            <a:off x="1524000" y="39368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4459" name="Line 11"/>
          <p:cNvSpPr>
            <a:spLocks noChangeShapeType="1"/>
          </p:cNvSpPr>
          <p:nvPr/>
        </p:nvSpPr>
        <p:spPr bwMode="auto">
          <a:xfrm>
            <a:off x="1524000" y="51387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4460" name="Line 12"/>
          <p:cNvSpPr>
            <a:spLocks noChangeShapeType="1"/>
          </p:cNvSpPr>
          <p:nvPr/>
        </p:nvSpPr>
        <p:spPr bwMode="auto">
          <a:xfrm>
            <a:off x="1524000" y="58404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620202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slide(fromTop)">
                                      <p:cBhvr>
                                        <p:cTn id="7" dur="500"/>
                                        <p:tgtEl>
                                          <p:spTgt spid="104450"/>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04456"/>
                                        </p:tgtEl>
                                        <p:attrNameLst>
                                          <p:attrName>style.visibility</p:attrName>
                                        </p:attrNameLst>
                                      </p:cBhvr>
                                      <p:to>
                                        <p:strVal val="visible"/>
                                      </p:to>
                                    </p:set>
                                    <p:animEffect transition="in" filter="slide(fromLeft)">
                                      <p:cBhvr>
                                        <p:cTn id="11" dur="500"/>
                                        <p:tgtEl>
                                          <p:spTgt spid="10445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04451"/>
                                        </p:tgtEl>
                                        <p:attrNameLst>
                                          <p:attrName>style.visibility</p:attrName>
                                        </p:attrNameLst>
                                      </p:cBhvr>
                                      <p:to>
                                        <p:strVal val="visible"/>
                                      </p:to>
                                    </p:set>
                                    <p:animEffect transition="in" filter="slide(fromTop)">
                                      <p:cBhvr>
                                        <p:cTn id="16" dur="500"/>
                                        <p:tgtEl>
                                          <p:spTgt spid="104451"/>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104457"/>
                                        </p:tgtEl>
                                        <p:attrNameLst>
                                          <p:attrName>style.visibility</p:attrName>
                                        </p:attrNameLst>
                                      </p:cBhvr>
                                      <p:to>
                                        <p:strVal val="visible"/>
                                      </p:to>
                                    </p:set>
                                    <p:animEffect transition="in" filter="slide(fromLeft)">
                                      <p:cBhvr>
                                        <p:cTn id="20" dur="500"/>
                                        <p:tgtEl>
                                          <p:spTgt spid="10445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104452"/>
                                        </p:tgtEl>
                                        <p:attrNameLst>
                                          <p:attrName>style.visibility</p:attrName>
                                        </p:attrNameLst>
                                      </p:cBhvr>
                                      <p:to>
                                        <p:strVal val="visible"/>
                                      </p:to>
                                    </p:set>
                                    <p:animEffect transition="in" filter="slide(fromTop)">
                                      <p:cBhvr>
                                        <p:cTn id="25" dur="500"/>
                                        <p:tgtEl>
                                          <p:spTgt spid="104452"/>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104458"/>
                                        </p:tgtEl>
                                        <p:attrNameLst>
                                          <p:attrName>style.visibility</p:attrName>
                                        </p:attrNameLst>
                                      </p:cBhvr>
                                      <p:to>
                                        <p:strVal val="visible"/>
                                      </p:to>
                                    </p:set>
                                    <p:animEffect transition="in" filter="slide(fromLeft)">
                                      <p:cBhvr>
                                        <p:cTn id="29" dur="500"/>
                                        <p:tgtEl>
                                          <p:spTgt spid="104458"/>
                                        </p:tgtEl>
                                      </p:cBhvr>
                                    </p:animEffect>
                                  </p:childTnLst>
                                </p:cTn>
                              </p:par>
                            </p:childTnLst>
                          </p:cTn>
                        </p:par>
                        <p:par>
                          <p:cTn id="30" fill="hold" nodeType="afterGroup">
                            <p:stCondLst>
                              <p:cond delay="1000"/>
                            </p:stCondLst>
                            <p:childTnLst>
                              <p:par>
                                <p:cTn id="31" presetID="12" presetClass="entr" presetSubtype="8" fill="hold" grpId="0" nodeType="afterEffect">
                                  <p:stCondLst>
                                    <p:cond delay="0"/>
                                  </p:stCondLst>
                                  <p:childTnLst>
                                    <p:set>
                                      <p:cBhvr>
                                        <p:cTn id="32" dur="1" fill="hold">
                                          <p:stCondLst>
                                            <p:cond delay="0"/>
                                          </p:stCondLst>
                                        </p:cTn>
                                        <p:tgtEl>
                                          <p:spTgt spid="104459"/>
                                        </p:tgtEl>
                                        <p:attrNameLst>
                                          <p:attrName>style.visibility</p:attrName>
                                        </p:attrNameLst>
                                      </p:cBhvr>
                                      <p:to>
                                        <p:strVal val="visible"/>
                                      </p:to>
                                    </p:set>
                                    <p:animEffect transition="in" filter="slide(fromLeft)">
                                      <p:cBhvr>
                                        <p:cTn id="33" dur="500"/>
                                        <p:tgtEl>
                                          <p:spTgt spid="10445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1" fill="hold" grpId="0" nodeType="clickEffect">
                                  <p:stCondLst>
                                    <p:cond delay="0"/>
                                  </p:stCondLst>
                                  <p:childTnLst>
                                    <p:set>
                                      <p:cBhvr>
                                        <p:cTn id="37" dur="1" fill="hold">
                                          <p:stCondLst>
                                            <p:cond delay="0"/>
                                          </p:stCondLst>
                                        </p:cTn>
                                        <p:tgtEl>
                                          <p:spTgt spid="104454"/>
                                        </p:tgtEl>
                                        <p:attrNameLst>
                                          <p:attrName>style.visibility</p:attrName>
                                        </p:attrNameLst>
                                      </p:cBhvr>
                                      <p:to>
                                        <p:strVal val="visible"/>
                                      </p:to>
                                    </p:set>
                                    <p:animEffect transition="in" filter="slide(fromTop)">
                                      <p:cBhvr>
                                        <p:cTn id="38" dur="500"/>
                                        <p:tgtEl>
                                          <p:spTgt spid="104454"/>
                                        </p:tgtEl>
                                      </p:cBhvr>
                                    </p:animEffect>
                                  </p:childTnLst>
                                </p:cTn>
                              </p:par>
                            </p:childTnLst>
                          </p:cTn>
                        </p:par>
                        <p:par>
                          <p:cTn id="39" fill="hold" nodeType="afterGroup">
                            <p:stCondLst>
                              <p:cond delay="500"/>
                            </p:stCondLst>
                            <p:childTnLst>
                              <p:par>
                                <p:cTn id="40" presetID="12" presetClass="entr" presetSubtype="8" fill="hold" grpId="0" nodeType="afterEffect">
                                  <p:stCondLst>
                                    <p:cond delay="0"/>
                                  </p:stCondLst>
                                  <p:childTnLst>
                                    <p:set>
                                      <p:cBhvr>
                                        <p:cTn id="41" dur="1" fill="hold">
                                          <p:stCondLst>
                                            <p:cond delay="0"/>
                                          </p:stCondLst>
                                        </p:cTn>
                                        <p:tgtEl>
                                          <p:spTgt spid="104460"/>
                                        </p:tgtEl>
                                        <p:attrNameLst>
                                          <p:attrName>style.visibility</p:attrName>
                                        </p:attrNameLst>
                                      </p:cBhvr>
                                      <p:to>
                                        <p:strVal val="visible"/>
                                      </p:to>
                                    </p:set>
                                    <p:animEffect transition="in" filter="slide(fromLeft)">
                                      <p:cBhvr>
                                        <p:cTn id="42" dur="500"/>
                                        <p:tgtEl>
                                          <p:spTgt spid="10446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1" fill="hold" grpId="0" nodeType="clickEffect">
                                  <p:stCondLst>
                                    <p:cond delay="0"/>
                                  </p:stCondLst>
                                  <p:childTnLst>
                                    <p:set>
                                      <p:cBhvr>
                                        <p:cTn id="46" dur="1" fill="hold">
                                          <p:stCondLst>
                                            <p:cond delay="0"/>
                                          </p:stCondLst>
                                        </p:cTn>
                                        <p:tgtEl>
                                          <p:spTgt spid="104455"/>
                                        </p:tgtEl>
                                        <p:attrNameLst>
                                          <p:attrName>style.visibility</p:attrName>
                                        </p:attrNameLst>
                                      </p:cBhvr>
                                      <p:to>
                                        <p:strVal val="visible"/>
                                      </p:to>
                                    </p:set>
                                    <p:animEffect transition="in" filter="slide(fromTop)">
                                      <p:cBhvr>
                                        <p:cTn id="47" dur="500"/>
                                        <p:tgtEl>
                                          <p:spTgt spid="104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P spid="104451" grpId="0" autoUpdateAnimBg="0"/>
      <p:bldP spid="104452" grpId="0" autoUpdateAnimBg="0"/>
      <p:bldP spid="104454" grpId="0" autoUpdateAnimBg="0"/>
      <p:bldP spid="104455" grpId="0" autoUpdateAnimBg="0"/>
      <p:bldP spid="104456" grpId="0" animBg="1"/>
      <p:bldP spid="104457" grpId="0" animBg="1"/>
      <p:bldP spid="104458" grpId="0" animBg="1"/>
      <p:bldP spid="104459" grpId="0" animBg="1"/>
      <p:bldP spid="10446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378" name="Group 2"/>
          <p:cNvGrpSpPr>
            <a:grpSpLocks/>
          </p:cNvGrpSpPr>
          <p:nvPr/>
        </p:nvGrpSpPr>
        <p:grpSpPr bwMode="auto">
          <a:xfrm>
            <a:off x="1411185" y="1189038"/>
            <a:ext cx="8726378" cy="5668962"/>
            <a:chOff x="1522" y="9847"/>
            <a:chExt cx="9250" cy="4771"/>
          </a:xfrm>
        </p:grpSpPr>
        <p:grpSp>
          <p:nvGrpSpPr>
            <p:cNvPr id="101379" name="Group 3"/>
            <p:cNvGrpSpPr>
              <a:grpSpLocks/>
            </p:cNvGrpSpPr>
            <p:nvPr/>
          </p:nvGrpSpPr>
          <p:grpSpPr bwMode="auto">
            <a:xfrm>
              <a:off x="1522" y="9847"/>
              <a:ext cx="9250" cy="4068"/>
              <a:chOff x="1882" y="3110"/>
              <a:chExt cx="9250" cy="4068"/>
            </a:xfrm>
          </p:grpSpPr>
          <p:sp>
            <p:nvSpPr>
              <p:cNvPr id="101381" name="Line 4"/>
              <p:cNvSpPr>
                <a:spLocks noChangeShapeType="1"/>
              </p:cNvSpPr>
              <p:nvPr/>
            </p:nvSpPr>
            <p:spPr bwMode="auto">
              <a:xfrm flipV="1">
                <a:off x="3351" y="3113"/>
                <a:ext cx="0" cy="3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01382" name="Line 5"/>
              <p:cNvSpPr>
                <a:spLocks noChangeShapeType="1"/>
              </p:cNvSpPr>
              <p:nvPr/>
            </p:nvSpPr>
            <p:spPr bwMode="auto">
              <a:xfrm>
                <a:off x="3351" y="6709"/>
                <a:ext cx="545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101383" name="Line 6"/>
              <p:cNvSpPr>
                <a:spLocks noChangeShapeType="1"/>
              </p:cNvSpPr>
              <p:nvPr/>
            </p:nvSpPr>
            <p:spPr bwMode="auto">
              <a:xfrm flipV="1">
                <a:off x="4550" y="5558"/>
                <a:ext cx="0" cy="11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84" name="Line 7"/>
              <p:cNvSpPr>
                <a:spLocks noChangeShapeType="1"/>
              </p:cNvSpPr>
              <p:nvPr/>
            </p:nvSpPr>
            <p:spPr bwMode="auto">
              <a:xfrm flipV="1">
                <a:off x="4706" y="541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85" name="Freeform 8"/>
              <p:cNvSpPr>
                <a:spLocks/>
              </p:cNvSpPr>
              <p:nvPr/>
            </p:nvSpPr>
            <p:spPr bwMode="auto">
              <a:xfrm>
                <a:off x="3926" y="3989"/>
                <a:ext cx="3431" cy="2160"/>
              </a:xfrm>
              <a:custGeom>
                <a:avLst/>
                <a:gdLst>
                  <a:gd name="T0" fmla="*/ 0 w 3168"/>
                  <a:gd name="T1" fmla="*/ 2160 h 2160"/>
                  <a:gd name="T2" fmla="*/ 1386 w 3168"/>
                  <a:gd name="T3" fmla="*/ 1584 h 2160"/>
                  <a:gd name="T4" fmla="*/ 4498 w 3168"/>
                  <a:gd name="T5" fmla="*/ 576 h 2160"/>
                  <a:gd name="T6" fmla="*/ 7617 w 3168"/>
                  <a:gd name="T7" fmla="*/ 0 h 2160"/>
                  <a:gd name="T8" fmla="*/ 0 60000 65536"/>
                  <a:gd name="T9" fmla="*/ 0 60000 65536"/>
                  <a:gd name="T10" fmla="*/ 0 60000 65536"/>
                  <a:gd name="T11" fmla="*/ 0 60000 65536"/>
                  <a:gd name="T12" fmla="*/ 0 w 3168"/>
                  <a:gd name="T13" fmla="*/ 0 h 2160"/>
                  <a:gd name="T14" fmla="*/ 3168 w 3168"/>
                  <a:gd name="T15" fmla="*/ 2160 h 2160"/>
                </a:gdLst>
                <a:ahLst/>
                <a:cxnLst>
                  <a:cxn ang="T8">
                    <a:pos x="T0" y="T1"/>
                  </a:cxn>
                  <a:cxn ang="T9">
                    <a:pos x="T2" y="T3"/>
                  </a:cxn>
                  <a:cxn ang="T10">
                    <a:pos x="T4" y="T5"/>
                  </a:cxn>
                  <a:cxn ang="T11">
                    <a:pos x="T6" y="T7"/>
                  </a:cxn>
                </a:cxnLst>
                <a:rect l="T12" t="T13" r="T14" b="T15"/>
                <a:pathLst>
                  <a:path w="3168" h="2160">
                    <a:moveTo>
                      <a:pt x="0" y="2160"/>
                    </a:moveTo>
                    <a:cubicBezTo>
                      <a:pt x="132" y="2004"/>
                      <a:pt x="264" y="1848"/>
                      <a:pt x="576" y="1584"/>
                    </a:cubicBezTo>
                    <a:cubicBezTo>
                      <a:pt x="888" y="1320"/>
                      <a:pt x="1440" y="840"/>
                      <a:pt x="1872" y="576"/>
                    </a:cubicBezTo>
                    <a:cubicBezTo>
                      <a:pt x="2304" y="312"/>
                      <a:pt x="2928" y="96"/>
                      <a:pt x="3168"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01386" name="Freeform 9"/>
              <p:cNvSpPr>
                <a:spLocks/>
              </p:cNvSpPr>
              <p:nvPr/>
            </p:nvSpPr>
            <p:spPr bwMode="auto">
              <a:xfrm>
                <a:off x="4001" y="5468"/>
                <a:ext cx="3431" cy="720"/>
              </a:xfrm>
              <a:custGeom>
                <a:avLst/>
                <a:gdLst>
                  <a:gd name="T0" fmla="*/ 0 w 3168"/>
                  <a:gd name="T1" fmla="*/ 720 h 720"/>
                  <a:gd name="T2" fmla="*/ 2771 w 3168"/>
                  <a:gd name="T3" fmla="*/ 144 h 720"/>
                  <a:gd name="T4" fmla="*/ 7617 w 3168"/>
                  <a:gd name="T5" fmla="*/ 0 h 720"/>
                  <a:gd name="T6" fmla="*/ 0 60000 65536"/>
                  <a:gd name="T7" fmla="*/ 0 60000 65536"/>
                  <a:gd name="T8" fmla="*/ 0 60000 65536"/>
                  <a:gd name="T9" fmla="*/ 0 w 3168"/>
                  <a:gd name="T10" fmla="*/ 0 h 720"/>
                  <a:gd name="T11" fmla="*/ 3168 w 3168"/>
                  <a:gd name="T12" fmla="*/ 720 h 720"/>
                </a:gdLst>
                <a:ahLst/>
                <a:cxnLst>
                  <a:cxn ang="T6">
                    <a:pos x="T0" y="T1"/>
                  </a:cxn>
                  <a:cxn ang="T7">
                    <a:pos x="T2" y="T3"/>
                  </a:cxn>
                  <a:cxn ang="T8">
                    <a:pos x="T4" y="T5"/>
                  </a:cxn>
                </a:cxnLst>
                <a:rect l="T9" t="T10" r="T11" b="T12"/>
                <a:pathLst>
                  <a:path w="3168" h="720">
                    <a:moveTo>
                      <a:pt x="0" y="720"/>
                    </a:moveTo>
                    <a:cubicBezTo>
                      <a:pt x="312" y="492"/>
                      <a:pt x="624" y="264"/>
                      <a:pt x="1152" y="144"/>
                    </a:cubicBezTo>
                    <a:cubicBezTo>
                      <a:pt x="1680" y="24"/>
                      <a:pt x="2808" y="24"/>
                      <a:pt x="3168"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
            <p:nvSpPr>
              <p:cNvPr id="101387" name="Line 10"/>
              <p:cNvSpPr>
                <a:spLocks noChangeShapeType="1"/>
              </p:cNvSpPr>
              <p:nvPr/>
            </p:nvSpPr>
            <p:spPr bwMode="auto">
              <a:xfrm>
                <a:off x="6889" y="4178"/>
                <a:ext cx="0" cy="25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88" name="Line 11"/>
              <p:cNvSpPr>
                <a:spLocks noChangeShapeType="1"/>
              </p:cNvSpPr>
              <p:nvPr/>
            </p:nvSpPr>
            <p:spPr bwMode="auto">
              <a:xfrm>
                <a:off x="7045" y="4118"/>
                <a:ext cx="0" cy="25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89" name="Line 12"/>
              <p:cNvSpPr>
                <a:spLocks noChangeShapeType="1"/>
              </p:cNvSpPr>
              <p:nvPr/>
            </p:nvSpPr>
            <p:spPr bwMode="auto">
              <a:xfrm flipV="1">
                <a:off x="4550" y="5846"/>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0" name="Line 13"/>
              <p:cNvSpPr>
                <a:spLocks noChangeShapeType="1"/>
              </p:cNvSpPr>
              <p:nvPr/>
            </p:nvSpPr>
            <p:spPr bwMode="auto">
              <a:xfrm flipV="1">
                <a:off x="4550" y="5990"/>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1" name="Line 14"/>
              <p:cNvSpPr>
                <a:spLocks noChangeShapeType="1"/>
              </p:cNvSpPr>
              <p:nvPr/>
            </p:nvSpPr>
            <p:spPr bwMode="auto">
              <a:xfrm flipV="1">
                <a:off x="4550" y="6133"/>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2" name="Line 15"/>
              <p:cNvSpPr>
                <a:spLocks noChangeShapeType="1"/>
              </p:cNvSpPr>
              <p:nvPr/>
            </p:nvSpPr>
            <p:spPr bwMode="auto">
              <a:xfrm flipV="1">
                <a:off x="4550" y="6277"/>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3" name="Line 16"/>
              <p:cNvSpPr>
                <a:spLocks noChangeShapeType="1"/>
              </p:cNvSpPr>
              <p:nvPr/>
            </p:nvSpPr>
            <p:spPr bwMode="auto">
              <a:xfrm flipV="1">
                <a:off x="4550" y="6421"/>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4" name="Line 17"/>
              <p:cNvSpPr>
                <a:spLocks noChangeShapeType="1"/>
              </p:cNvSpPr>
              <p:nvPr/>
            </p:nvSpPr>
            <p:spPr bwMode="auto">
              <a:xfrm flipV="1">
                <a:off x="4550" y="6565"/>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5" name="Line 18"/>
              <p:cNvSpPr>
                <a:spLocks noChangeShapeType="1"/>
              </p:cNvSpPr>
              <p:nvPr/>
            </p:nvSpPr>
            <p:spPr bwMode="auto">
              <a:xfrm flipV="1">
                <a:off x="6889" y="5486"/>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6" name="Line 19"/>
              <p:cNvSpPr>
                <a:spLocks noChangeShapeType="1"/>
              </p:cNvSpPr>
              <p:nvPr/>
            </p:nvSpPr>
            <p:spPr bwMode="auto">
              <a:xfrm flipV="1">
                <a:off x="6889" y="5590"/>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7" name="Line 20"/>
              <p:cNvSpPr>
                <a:spLocks noChangeShapeType="1"/>
              </p:cNvSpPr>
              <p:nvPr/>
            </p:nvSpPr>
            <p:spPr bwMode="auto">
              <a:xfrm flipV="1">
                <a:off x="6889" y="5702"/>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8" name="Line 21"/>
              <p:cNvSpPr>
                <a:spLocks noChangeShapeType="1"/>
              </p:cNvSpPr>
              <p:nvPr/>
            </p:nvSpPr>
            <p:spPr bwMode="auto">
              <a:xfrm flipV="1">
                <a:off x="6889" y="5846"/>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399" name="Line 22"/>
              <p:cNvSpPr>
                <a:spLocks noChangeShapeType="1"/>
              </p:cNvSpPr>
              <p:nvPr/>
            </p:nvSpPr>
            <p:spPr bwMode="auto">
              <a:xfrm flipV="1">
                <a:off x="6889" y="5990"/>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400" name="Line 23"/>
              <p:cNvSpPr>
                <a:spLocks noChangeShapeType="1"/>
              </p:cNvSpPr>
              <p:nvPr/>
            </p:nvSpPr>
            <p:spPr bwMode="auto">
              <a:xfrm flipV="1">
                <a:off x="6889" y="6133"/>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401" name="Line 24"/>
              <p:cNvSpPr>
                <a:spLocks noChangeShapeType="1"/>
              </p:cNvSpPr>
              <p:nvPr/>
            </p:nvSpPr>
            <p:spPr bwMode="auto">
              <a:xfrm flipV="1">
                <a:off x="6889" y="6277"/>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402" name="Line 25"/>
              <p:cNvSpPr>
                <a:spLocks noChangeShapeType="1"/>
              </p:cNvSpPr>
              <p:nvPr/>
            </p:nvSpPr>
            <p:spPr bwMode="auto">
              <a:xfrm flipV="1">
                <a:off x="6889" y="6421"/>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403" name="Line 26"/>
              <p:cNvSpPr>
                <a:spLocks noChangeShapeType="1"/>
              </p:cNvSpPr>
              <p:nvPr/>
            </p:nvSpPr>
            <p:spPr bwMode="auto">
              <a:xfrm flipV="1">
                <a:off x="6889" y="6565"/>
                <a:ext cx="156"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404" name="Text Box 27"/>
              <p:cNvSpPr txBox="1">
                <a:spLocks noChangeArrowheads="1"/>
              </p:cNvSpPr>
              <p:nvPr/>
            </p:nvSpPr>
            <p:spPr bwMode="auto">
              <a:xfrm>
                <a:off x="7178" y="3785"/>
                <a:ext cx="2027"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dirty="0">
                    <a:latin typeface="Arial" panose="020B0604020202020204" pitchFamily="34" charset="0"/>
                  </a:rPr>
                  <a:t>Total </a:t>
                </a:r>
                <a:r>
                  <a:rPr lang="tr-TR" altLang="tr-TR" dirty="0" err="1">
                    <a:latin typeface="Arial" panose="020B0604020202020204" pitchFamily="34" charset="0"/>
                  </a:rPr>
                  <a:t>Expenses</a:t>
                </a:r>
                <a:endParaRPr lang="tr-TR" altLang="tr-TR" dirty="0">
                  <a:latin typeface="Arial" panose="020B0604020202020204" pitchFamily="34" charset="0"/>
                </a:endParaRPr>
              </a:p>
            </p:txBody>
          </p:sp>
          <p:sp>
            <p:nvSpPr>
              <p:cNvPr id="101405" name="Text Box 28"/>
              <p:cNvSpPr txBox="1">
                <a:spLocks noChangeArrowheads="1"/>
              </p:cNvSpPr>
              <p:nvPr/>
            </p:nvSpPr>
            <p:spPr bwMode="auto">
              <a:xfrm>
                <a:off x="7358" y="5198"/>
                <a:ext cx="3774"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latin typeface="Arial" panose="020B0604020202020204" pitchFamily="34" charset="0"/>
                  </a:rPr>
                  <a:t>Basic goods (food, clothing, etc.)</a:t>
                </a:r>
                <a:endParaRPr lang="tr-TR" altLang="tr-TR" dirty="0">
                  <a:latin typeface="Arial" panose="020B0604020202020204" pitchFamily="34" charset="0"/>
                </a:endParaRPr>
              </a:p>
            </p:txBody>
          </p:sp>
          <p:sp>
            <p:nvSpPr>
              <p:cNvPr id="101406" name="Text Box 29"/>
              <p:cNvSpPr txBox="1">
                <a:spLocks noChangeArrowheads="1"/>
              </p:cNvSpPr>
              <p:nvPr/>
            </p:nvSpPr>
            <p:spPr bwMode="auto">
              <a:xfrm>
                <a:off x="7120" y="4550"/>
                <a:ext cx="2420"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fr-FR" altLang="tr-TR" dirty="0" err="1">
                    <a:latin typeface="Arial" panose="020B0604020202020204" pitchFamily="34" charset="0"/>
                  </a:rPr>
                  <a:t>Luxury</a:t>
                </a:r>
                <a:r>
                  <a:rPr lang="fr-FR" altLang="tr-TR" dirty="0">
                    <a:latin typeface="Arial" panose="020B0604020202020204" pitchFamily="34" charset="0"/>
                  </a:rPr>
                  <a:t> </a:t>
                </a:r>
                <a:r>
                  <a:rPr lang="fr-FR" altLang="tr-TR" dirty="0" err="1">
                    <a:latin typeface="Arial" panose="020B0604020202020204" pitchFamily="34" charset="0"/>
                  </a:rPr>
                  <a:t>Goods</a:t>
                </a:r>
                <a:endParaRPr lang="tr-TR" altLang="tr-TR" dirty="0">
                  <a:latin typeface="Arial" panose="020B0604020202020204" pitchFamily="34" charset="0"/>
                </a:endParaRPr>
              </a:p>
            </p:txBody>
          </p:sp>
          <p:sp>
            <p:nvSpPr>
              <p:cNvPr id="101407" name="Text Box 30"/>
              <p:cNvSpPr txBox="1">
                <a:spLocks noChangeArrowheads="1"/>
              </p:cNvSpPr>
              <p:nvPr/>
            </p:nvSpPr>
            <p:spPr bwMode="auto">
              <a:xfrm>
                <a:off x="8403" y="6818"/>
                <a:ext cx="1807" cy="3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fr-FR" altLang="tr-TR" b="1" dirty="0" err="1">
                    <a:latin typeface="Arial" panose="020B0604020202020204" pitchFamily="34" charset="0"/>
                  </a:rPr>
                  <a:t>Income</a:t>
                </a:r>
                <a:endParaRPr lang="tr-TR" altLang="tr-TR" b="1" dirty="0">
                  <a:latin typeface="Arial" panose="020B0604020202020204" pitchFamily="34" charset="0"/>
                </a:endParaRPr>
              </a:p>
            </p:txBody>
          </p:sp>
          <p:sp>
            <p:nvSpPr>
              <p:cNvPr id="101408" name="Text Box 31"/>
              <p:cNvSpPr txBox="1">
                <a:spLocks noChangeArrowheads="1"/>
              </p:cNvSpPr>
              <p:nvPr/>
            </p:nvSpPr>
            <p:spPr bwMode="auto">
              <a:xfrm>
                <a:off x="1882" y="3110"/>
                <a:ext cx="1420" cy="11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de-DE" altLang="tr-TR" b="1" dirty="0" err="1">
                    <a:latin typeface="Arial" panose="020B0604020202020204" pitchFamily="34" charset="0"/>
                  </a:rPr>
                  <a:t>Expenses</a:t>
                </a:r>
                <a:endParaRPr lang="tr-TR" altLang="tr-TR" b="1" dirty="0">
                  <a:latin typeface="Arial" panose="020B0604020202020204" pitchFamily="34" charset="0"/>
                </a:endParaRPr>
              </a:p>
            </p:txBody>
          </p:sp>
          <p:sp>
            <p:nvSpPr>
              <p:cNvPr id="101409" name="Text Box 32"/>
              <p:cNvSpPr txBox="1">
                <a:spLocks noChangeArrowheads="1"/>
              </p:cNvSpPr>
              <p:nvPr/>
            </p:nvSpPr>
            <p:spPr bwMode="auto">
              <a:xfrm>
                <a:off x="3638" y="6728"/>
                <a:ext cx="23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fr-FR" altLang="tr-TR" dirty="0" err="1">
                    <a:latin typeface="Arial" panose="020B0604020202020204" pitchFamily="34" charset="0"/>
                  </a:rPr>
                  <a:t>Low</a:t>
                </a:r>
                <a:r>
                  <a:rPr lang="fr-FR" altLang="tr-TR" dirty="0">
                    <a:latin typeface="Arial" panose="020B0604020202020204" pitchFamily="34" charset="0"/>
                  </a:rPr>
                  <a:t> </a:t>
                </a:r>
                <a:r>
                  <a:rPr lang="fr-FR" altLang="tr-TR" dirty="0" err="1">
                    <a:latin typeface="Arial" panose="020B0604020202020204" pitchFamily="34" charset="0"/>
                  </a:rPr>
                  <a:t>Income</a:t>
                </a:r>
                <a:endParaRPr lang="tr-TR" altLang="tr-TR" dirty="0">
                  <a:latin typeface="Arial" panose="020B0604020202020204" pitchFamily="34" charset="0"/>
                </a:endParaRPr>
              </a:p>
            </p:txBody>
          </p:sp>
          <p:sp>
            <p:nvSpPr>
              <p:cNvPr id="101410" name="Text Box 33"/>
              <p:cNvSpPr txBox="1">
                <a:spLocks noChangeArrowheads="1"/>
              </p:cNvSpPr>
              <p:nvPr/>
            </p:nvSpPr>
            <p:spPr bwMode="auto">
              <a:xfrm>
                <a:off x="5903" y="6728"/>
                <a:ext cx="234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fr-FR" altLang="tr-TR" dirty="0">
                    <a:latin typeface="Arial" panose="020B0604020202020204" pitchFamily="34" charset="0"/>
                  </a:rPr>
                  <a:t>High </a:t>
                </a:r>
                <a:r>
                  <a:rPr lang="fr-FR" altLang="tr-TR" dirty="0" err="1">
                    <a:latin typeface="Arial" panose="020B0604020202020204" pitchFamily="34" charset="0"/>
                  </a:rPr>
                  <a:t>Income</a:t>
                </a:r>
                <a:endParaRPr lang="tr-TR" altLang="tr-TR" dirty="0">
                  <a:latin typeface="Arial" panose="020B0604020202020204" pitchFamily="34" charset="0"/>
                </a:endParaRPr>
              </a:p>
            </p:txBody>
          </p:sp>
        </p:grpSp>
        <p:sp>
          <p:nvSpPr>
            <p:cNvPr id="101380" name="Text Box 34"/>
            <p:cNvSpPr txBox="1">
              <a:spLocks noChangeArrowheads="1"/>
            </p:cNvSpPr>
            <p:nvPr/>
          </p:nvSpPr>
          <p:spPr bwMode="auto">
            <a:xfrm>
              <a:off x="2138" y="13838"/>
              <a:ext cx="8471" cy="7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Bef>
                  <a:spcPts val="600"/>
                </a:spcBef>
              </a:pPr>
              <a:r>
                <a:rPr lang="tr-TR" altLang="tr-TR" b="1" i="1" dirty="0" err="1">
                  <a:solidFill>
                    <a:schemeClr val="folHlink"/>
                  </a:solidFill>
                  <a:latin typeface="Arial" panose="020B0604020202020204" pitchFamily="34" charset="0"/>
                </a:rPr>
                <a:t>Graphic</a:t>
              </a:r>
              <a:r>
                <a:rPr lang="tr-TR" altLang="tr-TR" b="1" i="1">
                  <a:solidFill>
                    <a:schemeClr val="folHlink"/>
                  </a:solidFill>
                  <a:latin typeface="Arial" panose="020B0604020202020204" pitchFamily="34" charset="0"/>
                </a:rPr>
                <a:t>: </a:t>
              </a:r>
              <a:r>
                <a:rPr lang="tr-TR" altLang="tr-TR" b="1" i="1" smtClean="0">
                  <a:solidFill>
                    <a:schemeClr val="folHlink"/>
                  </a:solidFill>
                  <a:latin typeface="Arial" panose="020B0604020202020204" pitchFamily="34" charset="0"/>
                </a:rPr>
                <a:t>Engel</a:t>
              </a:r>
              <a:r>
                <a:rPr lang="en" altLang="tr-TR" b="1" i="1" smtClean="0">
                  <a:solidFill>
                    <a:schemeClr val="folHlink"/>
                  </a:solidFill>
                  <a:latin typeface="Arial" panose="020B0604020202020204" pitchFamily="34" charset="0"/>
                </a:rPr>
                <a:t> </a:t>
              </a:r>
              <a:r>
                <a:rPr lang="en" altLang="tr-TR" b="1" i="1" dirty="0">
                  <a:solidFill>
                    <a:schemeClr val="folHlink"/>
                  </a:solidFill>
                  <a:latin typeface="Arial" panose="020B0604020202020204" pitchFamily="34" charset="0"/>
                </a:rPr>
                <a:t>Law on Income and Expenditure</a:t>
              </a:r>
              <a:endParaRPr lang="tr-TR" altLang="tr-TR" b="1" i="1" dirty="0">
                <a:solidFill>
                  <a:schemeClr val="folHlink"/>
                </a:solidFill>
                <a:latin typeface="Arial" panose="020B0604020202020204" pitchFamily="34" charset="0"/>
              </a:endParaRPr>
            </a:p>
          </p:txBody>
        </p:sp>
      </p:grpSp>
    </p:spTree>
    <p:extLst>
      <p:ext uri="{BB962C8B-B14F-4D97-AF65-F5344CB8AC3E}">
        <p14:creationId xmlns:p14="http://schemas.microsoft.com/office/powerpoint/2010/main" val="178601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3" name="Text Box 7"/>
          <p:cNvSpPr txBox="1">
            <a:spLocks noChangeArrowheads="1"/>
          </p:cNvSpPr>
          <p:nvPr/>
        </p:nvSpPr>
        <p:spPr bwMode="auto">
          <a:xfrm>
            <a:off x="1992314" y="2565401"/>
            <a:ext cx="82073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endParaRPr lang="tr-TR" altLang="tr-TR"/>
          </a:p>
        </p:txBody>
      </p:sp>
      <p:sp>
        <p:nvSpPr>
          <p:cNvPr id="102403" name="Rectangle 13"/>
          <p:cNvSpPr>
            <a:spLocks noChangeArrowheads="1"/>
          </p:cNvSpPr>
          <p:nvPr/>
        </p:nvSpPr>
        <p:spPr bwMode="auto">
          <a:xfrm>
            <a:off x="1847850" y="1268413"/>
            <a:ext cx="84963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lnSpc>
                <a:spcPct val="90000"/>
              </a:lnSpc>
              <a:spcBef>
                <a:spcPct val="20000"/>
              </a:spcBef>
              <a:buClr>
                <a:schemeClr val="folHlink"/>
              </a:buClr>
              <a:buSzPct val="60000"/>
            </a:pPr>
            <a:r>
              <a:rPr lang="en" altLang="tr-TR" sz="2400" b="1" dirty="0"/>
              <a:t>The Price Flexibility of Demand Relates to the Producer's Sales Revenue:</a:t>
            </a:r>
            <a:endParaRPr lang="tr-TR" altLang="tr-TR" sz="2400" dirty="0">
              <a:solidFill>
                <a:schemeClr val="tx2"/>
              </a:solidFill>
            </a:endParaRPr>
          </a:p>
          <a:p>
            <a:pPr algn="just">
              <a:lnSpc>
                <a:spcPct val="90000"/>
              </a:lnSpc>
              <a:spcBef>
                <a:spcPct val="20000"/>
              </a:spcBef>
              <a:buClr>
                <a:schemeClr val="folHlink"/>
              </a:buClr>
              <a:buSzPct val="60000"/>
            </a:pPr>
            <a:r>
              <a:rPr lang="tr-TR" altLang="tr-TR" sz="2400" dirty="0"/>
              <a:t>-</a:t>
            </a:r>
            <a:r>
              <a:rPr lang="en" altLang="tr-TR" sz="2400" dirty="0"/>
              <a:t>When the price is </a:t>
            </a:r>
            <a:r>
              <a:rPr lang="tr-TR" altLang="tr-TR" sz="2400" dirty="0" err="1" smtClean="0"/>
              <a:t>decreases</a:t>
            </a:r>
            <a:r>
              <a:rPr lang="en" altLang="tr-TR" sz="2400" dirty="0" smtClean="0"/>
              <a:t>, </a:t>
            </a:r>
            <a:r>
              <a:rPr lang="en" altLang="tr-TR" sz="2400" dirty="0"/>
              <a:t>if the demand is flexible, the sales revenue increases,</a:t>
            </a:r>
          </a:p>
          <a:p>
            <a:pPr algn="just">
              <a:lnSpc>
                <a:spcPct val="90000"/>
              </a:lnSpc>
              <a:spcBef>
                <a:spcPct val="20000"/>
              </a:spcBef>
              <a:buClr>
                <a:schemeClr val="folHlink"/>
              </a:buClr>
              <a:buSzPct val="60000"/>
            </a:pPr>
            <a:r>
              <a:rPr lang="en" altLang="tr-TR" sz="2400" dirty="0"/>
              <a:t>- When the price is </a:t>
            </a:r>
            <a:r>
              <a:rPr lang="tr-TR" altLang="tr-TR" sz="2400" dirty="0" err="1" smtClean="0"/>
              <a:t>decreases</a:t>
            </a:r>
            <a:r>
              <a:rPr lang="en" altLang="tr-TR" sz="2400" dirty="0" smtClean="0"/>
              <a:t>, </a:t>
            </a:r>
            <a:r>
              <a:rPr lang="en" altLang="tr-TR" sz="2400" dirty="0"/>
              <a:t>if the demand is not flexible, sales revenue decreases,</a:t>
            </a:r>
          </a:p>
          <a:p>
            <a:pPr algn="just">
              <a:lnSpc>
                <a:spcPct val="90000"/>
              </a:lnSpc>
              <a:spcBef>
                <a:spcPct val="20000"/>
              </a:spcBef>
              <a:buClr>
                <a:schemeClr val="folHlink"/>
              </a:buClr>
              <a:buSzPct val="60000"/>
            </a:pPr>
            <a:r>
              <a:rPr lang="en" altLang="tr-TR" sz="2400" dirty="0"/>
              <a:t>- When the price is increased, if the demand is flexible, sales revenue decreases,</a:t>
            </a:r>
          </a:p>
          <a:p>
            <a:pPr algn="just">
              <a:lnSpc>
                <a:spcPct val="90000"/>
              </a:lnSpc>
              <a:spcBef>
                <a:spcPct val="20000"/>
              </a:spcBef>
              <a:buClr>
                <a:schemeClr val="folHlink"/>
              </a:buClr>
              <a:buSzPct val="60000"/>
            </a:pPr>
            <a:r>
              <a:rPr lang="en" altLang="tr-TR" sz="2400" dirty="0"/>
              <a:t>- When the price is increased, if the demand is not flexible, the sales revenue increases.</a:t>
            </a:r>
          </a:p>
          <a:p>
            <a:pPr algn="just">
              <a:lnSpc>
                <a:spcPct val="90000"/>
              </a:lnSpc>
              <a:spcBef>
                <a:spcPct val="20000"/>
              </a:spcBef>
              <a:buClr>
                <a:schemeClr val="folHlink"/>
              </a:buClr>
              <a:buSzPct val="60000"/>
            </a:pPr>
            <a:r>
              <a:rPr lang="en" altLang="tr-TR" sz="2400" dirty="0"/>
              <a:t>In terms of unit flexibility, changes in price affect sales revenue at the same rate.</a:t>
            </a:r>
            <a:endParaRPr lang="tr-TR" altLang="tr-TR" sz="2400" dirty="0"/>
          </a:p>
        </p:txBody>
      </p:sp>
    </p:spTree>
    <p:extLst>
      <p:ext uri="{BB962C8B-B14F-4D97-AF65-F5344CB8AC3E}">
        <p14:creationId xmlns:p14="http://schemas.microsoft.com/office/powerpoint/2010/main" val="2811049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nodePh="1">
                                  <p:stCondLst>
                                    <p:cond delay="0"/>
                                  </p:stCondLst>
                                  <p:endCondLst>
                                    <p:cond evt="begin" delay="0">
                                      <p:tn val="5"/>
                                    </p:cond>
                                  </p:endCondLst>
                                  <p:childTnLst>
                                    <p:set>
                                      <p:cBhvr>
                                        <p:cTn id="6" dur="1" fill="hold">
                                          <p:stCondLst>
                                            <p:cond delay="0"/>
                                          </p:stCondLst>
                                        </p:cTn>
                                        <p:tgtEl>
                                          <p:spTgt spid="126983"/>
                                        </p:tgtEl>
                                        <p:attrNameLst>
                                          <p:attrName>style.visibility</p:attrName>
                                        </p:attrNameLst>
                                      </p:cBhvr>
                                      <p:to>
                                        <p:strVal val="visible"/>
                                      </p:to>
                                    </p:set>
                                    <p:animEffect transition="in" filter="slide(fromTop)">
                                      <p:cBhvr>
                                        <p:cTn id="7" dur="500"/>
                                        <p:tgtEl>
                                          <p:spTgt spid="12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3"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p:cNvSpPr txBox="1">
            <a:spLocks noChangeArrowheads="1"/>
          </p:cNvSpPr>
          <p:nvPr/>
        </p:nvSpPr>
        <p:spPr bwMode="auto">
          <a:xfrm>
            <a:off x="2468563" y="2420938"/>
            <a:ext cx="7129462" cy="923330"/>
          </a:xfrm>
          <a:prstGeom prst="rect">
            <a:avLst/>
          </a:prstGeom>
          <a:noFill/>
          <a:ln>
            <a:noFill/>
          </a:ln>
          <a:effectLst>
            <a:outerShdw dist="107763" dir="2700000" algn="ctr" rotWithShape="0">
              <a:srgbClr val="DDDDDD">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5400" dirty="0">
                <a:latin typeface="Verdana" panose="020B0604030504040204" pitchFamily="34" charset="0"/>
              </a:rPr>
              <a:t>PRICE MECHANISM</a:t>
            </a:r>
          </a:p>
        </p:txBody>
      </p:sp>
      <p:sp>
        <p:nvSpPr>
          <p:cNvPr id="121859" name="Line 3"/>
          <p:cNvSpPr>
            <a:spLocks noChangeShapeType="1"/>
          </p:cNvSpPr>
          <p:nvPr/>
        </p:nvSpPr>
        <p:spPr bwMode="auto">
          <a:xfrm>
            <a:off x="2647950" y="227647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1860" name="Line 4"/>
          <p:cNvSpPr>
            <a:spLocks noChangeShapeType="1"/>
          </p:cNvSpPr>
          <p:nvPr/>
        </p:nvSpPr>
        <p:spPr bwMode="auto">
          <a:xfrm>
            <a:off x="2649538" y="4365625"/>
            <a:ext cx="6769100" cy="0"/>
          </a:xfrm>
          <a:prstGeom prst="line">
            <a:avLst/>
          </a:prstGeom>
          <a:noFill/>
          <a:ln w="76200">
            <a:solidFill>
              <a:schemeClr val="folHlink"/>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936003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21859"/>
                                        </p:tgtEl>
                                        <p:attrNameLst>
                                          <p:attrName>style.visibility</p:attrName>
                                        </p:attrNameLst>
                                      </p:cBhvr>
                                      <p:to>
                                        <p:strVal val="visible"/>
                                      </p:to>
                                    </p:set>
                                    <p:animEffect transition="in" filter="slide(fromLeft)">
                                      <p:cBhvr>
                                        <p:cTn id="7" dur="500"/>
                                        <p:tgtEl>
                                          <p:spTgt spid="121859"/>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21860"/>
                                        </p:tgtEl>
                                        <p:attrNameLst>
                                          <p:attrName>style.visibility</p:attrName>
                                        </p:attrNameLst>
                                      </p:cBhvr>
                                      <p:to>
                                        <p:strVal val="visible"/>
                                      </p:to>
                                    </p:set>
                                    <p:animEffect transition="in" filter="slide(fromRight)">
                                      <p:cBhvr>
                                        <p:cTn id="11" dur="500"/>
                                        <p:tgtEl>
                                          <p:spTgt spid="121860"/>
                                        </p:tgtEl>
                                      </p:cBhvr>
                                    </p:animEffect>
                                  </p:childTnLst>
                                </p:cTn>
                              </p:par>
                            </p:childTnLst>
                          </p:cTn>
                        </p:par>
                        <p:par>
                          <p:cTn id="12" fill="hold" nodeType="afterGroup">
                            <p:stCondLst>
                              <p:cond delay="1000"/>
                            </p:stCondLst>
                            <p:childTnLst>
                              <p:par>
                                <p:cTn id="13" presetID="45" presetClass="entr" presetSubtype="0" fill="hold" grpId="0" nodeType="afterEffect">
                                  <p:stCondLst>
                                    <p:cond delay="0"/>
                                  </p:stCondLst>
                                  <p:iterate type="lt">
                                    <p:tmPct val="10000"/>
                                  </p:iterate>
                                  <p:childTnLst>
                                    <p:set>
                                      <p:cBhvr>
                                        <p:cTn id="14" dur="1" fill="hold">
                                          <p:stCondLst>
                                            <p:cond delay="0"/>
                                          </p:stCondLst>
                                        </p:cTn>
                                        <p:tgtEl>
                                          <p:spTgt spid="121858"/>
                                        </p:tgtEl>
                                        <p:attrNameLst>
                                          <p:attrName>style.visibility</p:attrName>
                                        </p:attrNameLst>
                                      </p:cBhvr>
                                      <p:to>
                                        <p:strVal val="visible"/>
                                      </p:to>
                                    </p:set>
                                    <p:animEffect transition="in" filter="fade">
                                      <p:cBhvr>
                                        <p:cTn id="15" dur="2000"/>
                                        <p:tgtEl>
                                          <p:spTgt spid="121858"/>
                                        </p:tgtEl>
                                      </p:cBhvr>
                                    </p:animEffect>
                                    <p:anim calcmode="lin" valueType="num">
                                      <p:cBhvr>
                                        <p:cTn id="16" dur="2000" fill="hold"/>
                                        <p:tgtEl>
                                          <p:spTgt spid="121858"/>
                                        </p:tgtEl>
                                        <p:attrNameLst>
                                          <p:attrName>ppt_w</p:attrName>
                                        </p:attrNameLst>
                                      </p:cBhvr>
                                      <p:tavLst>
                                        <p:tav tm="0" fmla="#ppt_w*sin(2.5*pi*$)">
                                          <p:val>
                                            <p:fltVal val="0"/>
                                          </p:val>
                                        </p:tav>
                                        <p:tav tm="100000">
                                          <p:val>
                                            <p:fltVal val="1"/>
                                          </p:val>
                                        </p:tav>
                                      </p:tavLst>
                                    </p:anim>
                                    <p:anim calcmode="lin" valueType="num">
                                      <p:cBhvr>
                                        <p:cTn id="17" dur="2000" fill="hold"/>
                                        <p:tgtEl>
                                          <p:spTgt spid="12185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p:bldP spid="121859" grpId="0" animBg="1"/>
      <p:bldP spid="12186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1487488" y="1262063"/>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u="sng" dirty="0" err="1">
                <a:solidFill>
                  <a:schemeClr val="hlink"/>
                </a:solidFill>
              </a:rPr>
              <a:t>The</a:t>
            </a:r>
            <a:r>
              <a:rPr lang="tr-TR" altLang="tr-TR" b="1" u="sng" dirty="0">
                <a:solidFill>
                  <a:schemeClr val="hlink"/>
                </a:solidFill>
              </a:rPr>
              <a:t> </a:t>
            </a:r>
            <a:r>
              <a:rPr lang="tr-TR" altLang="tr-TR" b="1" u="sng" dirty="0" err="1">
                <a:solidFill>
                  <a:schemeClr val="hlink"/>
                </a:solidFill>
              </a:rPr>
              <a:t>Function</a:t>
            </a:r>
            <a:r>
              <a:rPr lang="tr-TR" altLang="tr-TR" b="1" u="sng" dirty="0">
                <a:solidFill>
                  <a:schemeClr val="hlink"/>
                </a:solidFill>
              </a:rPr>
              <a:t> of </a:t>
            </a:r>
            <a:r>
              <a:rPr lang="tr-TR" altLang="tr-TR" b="1" u="sng" dirty="0" err="1">
                <a:solidFill>
                  <a:schemeClr val="hlink"/>
                </a:solidFill>
              </a:rPr>
              <a:t>Price</a:t>
            </a:r>
            <a:r>
              <a:rPr lang="tr-TR" altLang="tr-TR" b="1" u="sng" dirty="0">
                <a:solidFill>
                  <a:schemeClr val="hlink"/>
                </a:solidFill>
              </a:rPr>
              <a:t> </a:t>
            </a:r>
            <a:r>
              <a:rPr lang="tr-TR" altLang="tr-TR" b="1" u="sng" dirty="0" err="1">
                <a:solidFill>
                  <a:schemeClr val="hlink"/>
                </a:solidFill>
              </a:rPr>
              <a:t>Mechanism</a:t>
            </a:r>
            <a:endParaRPr lang="tr-TR" altLang="tr-TR" b="1" u="sng" dirty="0">
              <a:solidFill>
                <a:schemeClr val="hlink"/>
              </a:solidFill>
            </a:endParaRPr>
          </a:p>
        </p:txBody>
      </p:sp>
      <p:sp>
        <p:nvSpPr>
          <p:cNvPr id="103427" name="Text Box 3"/>
          <p:cNvSpPr txBox="1">
            <a:spLocks noChangeArrowheads="1"/>
          </p:cNvSpPr>
          <p:nvPr/>
        </p:nvSpPr>
        <p:spPr bwMode="auto">
          <a:xfrm>
            <a:off x="1524000" y="18288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main purpose of economic activities is to meet the unlimited needs of human beings with scarce resources. In other words, supply is determined according to demand.</a:t>
            </a:r>
            <a:endParaRPr lang="tr-TR" altLang="tr-TR" dirty="0"/>
          </a:p>
        </p:txBody>
      </p:sp>
      <p:sp>
        <p:nvSpPr>
          <p:cNvPr id="103428" name="Text Box 4"/>
          <p:cNvSpPr txBox="1">
            <a:spLocks noChangeArrowheads="1"/>
          </p:cNvSpPr>
          <p:nvPr/>
        </p:nvSpPr>
        <p:spPr bwMode="auto">
          <a:xfrm>
            <a:off x="1487488" y="2873375"/>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balance between supply and demand is provided by the price mechanism in money-based economies.</a:t>
            </a:r>
            <a:endParaRPr lang="tr-TR" altLang="tr-TR" dirty="0"/>
          </a:p>
        </p:txBody>
      </p:sp>
      <p:sp>
        <p:nvSpPr>
          <p:cNvPr id="103429" name="Text Box 5"/>
          <p:cNvSpPr txBox="1">
            <a:spLocks noChangeArrowheads="1"/>
          </p:cNvSpPr>
          <p:nvPr/>
        </p:nvSpPr>
        <p:spPr bwMode="auto">
          <a:xfrm>
            <a:off x="1487487" y="3835995"/>
            <a:ext cx="914400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It can respond instantly to changes in price, supply and demand. On the other hand, supply has an effect on demand and price and demand has an effect on supply and price.</a:t>
            </a:r>
            <a:endParaRPr lang="tr-TR" altLang="tr-TR" dirty="0"/>
          </a:p>
        </p:txBody>
      </p:sp>
      <p:sp>
        <p:nvSpPr>
          <p:cNvPr id="103430" name="Text Box 6"/>
          <p:cNvSpPr txBox="1">
            <a:spLocks noChangeArrowheads="1"/>
          </p:cNvSpPr>
          <p:nvPr/>
        </p:nvSpPr>
        <p:spPr bwMode="auto">
          <a:xfrm>
            <a:off x="1487488" y="4960939"/>
            <a:ext cx="9144001"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As a result of this interaction, supply and demand amounts reach a balance at a certain point. This point is called the </a:t>
            </a:r>
            <a:r>
              <a:rPr lang="en" altLang="tr-TR" b="1" dirty="0"/>
              <a:t>equilibrium point, </a:t>
            </a:r>
            <a:r>
              <a:rPr lang="en" altLang="tr-TR" dirty="0"/>
              <a:t>and the price formed at this point is called the </a:t>
            </a:r>
            <a:r>
              <a:rPr lang="en" altLang="tr-TR" b="1" dirty="0"/>
              <a:t>equilibrium price.</a:t>
            </a:r>
            <a:endParaRPr lang="tr-TR" altLang="tr-TR" b="1" dirty="0"/>
          </a:p>
        </p:txBody>
      </p:sp>
      <p:sp>
        <p:nvSpPr>
          <p:cNvPr id="103433" name="Line 9"/>
          <p:cNvSpPr>
            <a:spLocks noChangeShapeType="1"/>
          </p:cNvSpPr>
          <p:nvPr/>
        </p:nvSpPr>
        <p:spPr bwMode="auto">
          <a:xfrm>
            <a:off x="1524000" y="26717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3434" name="Line 10"/>
          <p:cNvSpPr>
            <a:spLocks noChangeShapeType="1"/>
          </p:cNvSpPr>
          <p:nvPr/>
        </p:nvSpPr>
        <p:spPr bwMode="auto">
          <a:xfrm>
            <a:off x="1524000" y="37147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3435" name="Line 11"/>
          <p:cNvSpPr>
            <a:spLocks noChangeShapeType="1"/>
          </p:cNvSpPr>
          <p:nvPr/>
        </p:nvSpPr>
        <p:spPr bwMode="auto">
          <a:xfrm>
            <a:off x="1524000" y="47593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5223147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slide(fromTop)">
                                      <p:cBhvr>
                                        <p:cTn id="7" dur="500"/>
                                        <p:tgtEl>
                                          <p:spTgt spid="103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3427"/>
                                        </p:tgtEl>
                                        <p:attrNameLst>
                                          <p:attrName>style.visibility</p:attrName>
                                        </p:attrNameLst>
                                      </p:cBhvr>
                                      <p:to>
                                        <p:strVal val="visible"/>
                                      </p:to>
                                    </p:set>
                                    <p:animEffect transition="in" filter="slide(fromTop)">
                                      <p:cBhvr>
                                        <p:cTn id="12" dur="500"/>
                                        <p:tgtEl>
                                          <p:spTgt spid="10342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03433"/>
                                        </p:tgtEl>
                                        <p:attrNameLst>
                                          <p:attrName>style.visibility</p:attrName>
                                        </p:attrNameLst>
                                      </p:cBhvr>
                                      <p:to>
                                        <p:strVal val="visible"/>
                                      </p:to>
                                    </p:set>
                                    <p:animEffect transition="in" filter="slide(fromLeft)">
                                      <p:cBhvr>
                                        <p:cTn id="16" dur="500"/>
                                        <p:tgtEl>
                                          <p:spTgt spid="10343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03428"/>
                                        </p:tgtEl>
                                        <p:attrNameLst>
                                          <p:attrName>style.visibility</p:attrName>
                                        </p:attrNameLst>
                                      </p:cBhvr>
                                      <p:to>
                                        <p:strVal val="visible"/>
                                      </p:to>
                                    </p:set>
                                    <p:animEffect transition="in" filter="slide(fromTop)">
                                      <p:cBhvr>
                                        <p:cTn id="21" dur="500"/>
                                        <p:tgtEl>
                                          <p:spTgt spid="10342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103434"/>
                                        </p:tgtEl>
                                        <p:attrNameLst>
                                          <p:attrName>style.visibility</p:attrName>
                                        </p:attrNameLst>
                                      </p:cBhvr>
                                      <p:to>
                                        <p:strVal val="visible"/>
                                      </p:to>
                                    </p:set>
                                    <p:animEffect transition="in" filter="slide(fromLeft)">
                                      <p:cBhvr>
                                        <p:cTn id="25" dur="500"/>
                                        <p:tgtEl>
                                          <p:spTgt spid="10343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103429"/>
                                        </p:tgtEl>
                                        <p:attrNameLst>
                                          <p:attrName>style.visibility</p:attrName>
                                        </p:attrNameLst>
                                      </p:cBhvr>
                                      <p:to>
                                        <p:strVal val="visible"/>
                                      </p:to>
                                    </p:set>
                                    <p:animEffect transition="in" filter="slide(fromTop)">
                                      <p:cBhvr>
                                        <p:cTn id="30" dur="500"/>
                                        <p:tgtEl>
                                          <p:spTgt spid="10342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03435"/>
                                        </p:tgtEl>
                                        <p:attrNameLst>
                                          <p:attrName>style.visibility</p:attrName>
                                        </p:attrNameLst>
                                      </p:cBhvr>
                                      <p:to>
                                        <p:strVal val="visible"/>
                                      </p:to>
                                    </p:set>
                                    <p:animEffect transition="in" filter="slide(fromLeft)">
                                      <p:cBhvr>
                                        <p:cTn id="34" dur="500"/>
                                        <p:tgtEl>
                                          <p:spTgt spid="10343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03430"/>
                                        </p:tgtEl>
                                        <p:attrNameLst>
                                          <p:attrName>style.visibility</p:attrName>
                                        </p:attrNameLst>
                                      </p:cBhvr>
                                      <p:to>
                                        <p:strVal val="visible"/>
                                      </p:to>
                                    </p:set>
                                    <p:animEffect transition="in" filter="slide(fromTop)">
                                      <p:cBhvr>
                                        <p:cTn id="39" dur="500"/>
                                        <p:tgtEl>
                                          <p:spTgt spid="1034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autoUpdateAnimBg="0"/>
      <p:bldP spid="103427" grpId="0" autoUpdateAnimBg="0"/>
      <p:bldP spid="103428" grpId="0" autoUpdateAnimBg="0"/>
      <p:bldP spid="103429" grpId="0" autoUpdateAnimBg="0"/>
      <p:bldP spid="103430" grpId="0" autoUpdateAnimBg="0"/>
      <p:bldP spid="103433" grpId="0" animBg="1"/>
      <p:bldP spid="103434" grpId="0" animBg="1"/>
      <p:bldP spid="10343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1487488" y="1268413"/>
            <a:ext cx="91440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In Figure 10, supply and demand curves and equilibrium K and equilibrium F price are shown.</a:t>
            </a:r>
            <a:endParaRPr lang="tr-TR" altLang="tr-TR" dirty="0"/>
          </a:p>
        </p:txBody>
      </p:sp>
      <p:pic>
        <p:nvPicPr>
          <p:cNvPr id="1024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2175" y="1844675"/>
            <a:ext cx="46228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64473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slide(fromTop)">
                                      <p:cBhvr>
                                        <p:cTn id="7" dur="500"/>
                                        <p:tgtEl>
                                          <p:spTgt spid="1024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2403"/>
                                        </p:tgtEl>
                                        <p:attrNameLst>
                                          <p:attrName>style.visibility</p:attrName>
                                        </p:attrNameLst>
                                      </p:cBhvr>
                                      <p:to>
                                        <p:strVal val="visible"/>
                                      </p:to>
                                    </p:set>
                                    <p:animEffect transition="in" filter="dissolve">
                                      <p:cBhvr>
                                        <p:cTn id="12" dur="500"/>
                                        <p:tgtEl>
                                          <p:spTgt spid="102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1592264" y="981076"/>
            <a:ext cx="55451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b="1" u="sng" dirty="0" err="1">
                <a:solidFill>
                  <a:schemeClr val="hlink"/>
                </a:solidFill>
              </a:rPr>
              <a:t>Demand</a:t>
            </a:r>
            <a:r>
              <a:rPr lang="tr-TR" altLang="tr-TR" b="1" u="sng" dirty="0">
                <a:solidFill>
                  <a:schemeClr val="hlink"/>
                </a:solidFill>
              </a:rPr>
              <a:t> </a:t>
            </a:r>
            <a:r>
              <a:rPr lang="tr-TR" altLang="tr-TR" b="1" u="sng" dirty="0" err="1">
                <a:solidFill>
                  <a:schemeClr val="hlink"/>
                </a:solidFill>
              </a:rPr>
              <a:t>Concept</a:t>
            </a:r>
            <a:endParaRPr lang="tr-TR" altLang="tr-TR" b="1" u="sng" dirty="0">
              <a:solidFill>
                <a:schemeClr val="hlink"/>
              </a:solidFill>
            </a:endParaRPr>
          </a:p>
        </p:txBody>
      </p:sp>
      <p:sp>
        <p:nvSpPr>
          <p:cNvPr id="95235" name="Text Box 3"/>
          <p:cNvSpPr txBox="1">
            <a:spLocks noChangeArrowheads="1"/>
          </p:cNvSpPr>
          <p:nvPr/>
        </p:nvSpPr>
        <p:spPr bwMode="auto">
          <a:xfrm>
            <a:off x="1592263" y="144780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b="1" dirty="0">
                <a:solidFill>
                  <a:schemeClr val="hlink"/>
                </a:solidFill>
              </a:rPr>
              <a:t>Demand means that consumers are ready and willing to buy economic goods from a particular market at a given price.</a:t>
            </a:r>
            <a:endParaRPr lang="tr-TR" altLang="tr-TR" dirty="0">
              <a:solidFill>
                <a:schemeClr val="hlink"/>
              </a:solidFill>
            </a:endParaRPr>
          </a:p>
        </p:txBody>
      </p:sp>
      <p:sp>
        <p:nvSpPr>
          <p:cNvPr id="95236" name="Text Box 4"/>
          <p:cNvSpPr txBox="1">
            <a:spLocks noChangeArrowheads="1"/>
          </p:cNvSpPr>
          <p:nvPr/>
        </p:nvSpPr>
        <p:spPr bwMode="auto">
          <a:xfrm>
            <a:off x="1592263" y="2189161"/>
            <a:ext cx="84963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dirty="0"/>
              <a:t>As a general rule, as the price of a good decreases, the demand for that good increases. In contrast, as the price rises, the demand for that good decreases.</a:t>
            </a:r>
            <a:endParaRPr lang="tr-TR" altLang="tr-TR" dirty="0"/>
          </a:p>
        </p:txBody>
      </p:sp>
      <p:sp>
        <p:nvSpPr>
          <p:cNvPr id="95237" name="Text Box 5"/>
          <p:cNvSpPr txBox="1">
            <a:spLocks noChangeArrowheads="1"/>
          </p:cNvSpPr>
          <p:nvPr/>
        </p:nvSpPr>
        <p:spPr bwMode="auto">
          <a:xfrm>
            <a:off x="1592263" y="3008094"/>
            <a:ext cx="84963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dirty="0"/>
              <a:t>There is an inverse relationship between the quantity demanded from a good and the price of that good.</a:t>
            </a:r>
            <a:endParaRPr lang="tr-TR" altLang="tr-TR" dirty="0"/>
          </a:p>
        </p:txBody>
      </p:sp>
      <p:sp>
        <p:nvSpPr>
          <p:cNvPr id="95238" name="Text Box 6"/>
          <p:cNvSpPr txBox="1">
            <a:spLocks noChangeArrowheads="1"/>
          </p:cNvSpPr>
          <p:nvPr/>
        </p:nvSpPr>
        <p:spPr bwMode="auto">
          <a:xfrm>
            <a:off x="1592263" y="3587661"/>
            <a:ext cx="84963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dirty="0"/>
              <a:t>Demand from a given price is the amount that those who are ready to pay the current price of a good that they want to buy</a:t>
            </a:r>
            <a:r>
              <a:rPr lang="tr-TR" altLang="tr-TR" dirty="0"/>
              <a:t>. </a:t>
            </a:r>
            <a:r>
              <a:rPr lang="en" altLang="tr-TR" dirty="0"/>
              <a:t>For example, when chicken meat is 4.5 TL per kg, the demand of the individual is 5 kg per month, this gives the demand at a certain price.</a:t>
            </a:r>
            <a:endParaRPr lang="tr-TR" altLang="tr-TR" dirty="0"/>
          </a:p>
        </p:txBody>
      </p:sp>
      <p:sp>
        <p:nvSpPr>
          <p:cNvPr id="95239" name="Text Box 7"/>
          <p:cNvSpPr txBox="1">
            <a:spLocks noChangeArrowheads="1"/>
          </p:cNvSpPr>
          <p:nvPr/>
        </p:nvSpPr>
        <p:spPr bwMode="auto">
          <a:xfrm>
            <a:off x="1592263" y="4822825"/>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dirty="0"/>
              <a:t>The demand schedule shows the different quantities a product is intended to be purchased against different price levels.</a:t>
            </a:r>
            <a:endParaRPr lang="tr-TR" altLang="tr-TR" dirty="0"/>
          </a:p>
        </p:txBody>
      </p:sp>
      <p:sp>
        <p:nvSpPr>
          <p:cNvPr id="95240" name="Text Box 8"/>
          <p:cNvSpPr txBox="1">
            <a:spLocks noChangeArrowheads="1"/>
          </p:cNvSpPr>
          <p:nvPr/>
        </p:nvSpPr>
        <p:spPr bwMode="auto">
          <a:xfrm>
            <a:off x="1592263" y="5667375"/>
            <a:ext cx="84963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dirty="0"/>
              <a:t>The demand chart also sets out the general structure and characteristics of the demand of a good and shows the functional relationship between prices and the quantities demanded from these prices.</a:t>
            </a:r>
            <a:endParaRPr lang="tr-TR" altLang="tr-TR" dirty="0"/>
          </a:p>
        </p:txBody>
      </p:sp>
      <p:sp>
        <p:nvSpPr>
          <p:cNvPr id="95241" name="Line 9"/>
          <p:cNvSpPr>
            <a:spLocks noChangeShapeType="1"/>
          </p:cNvSpPr>
          <p:nvPr/>
        </p:nvSpPr>
        <p:spPr bwMode="auto">
          <a:xfrm>
            <a:off x="1592264" y="2190750"/>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5242" name="Line 10"/>
          <p:cNvSpPr>
            <a:spLocks noChangeShapeType="1"/>
          </p:cNvSpPr>
          <p:nvPr/>
        </p:nvSpPr>
        <p:spPr bwMode="auto">
          <a:xfrm>
            <a:off x="1592264" y="3033713"/>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5243" name="Line 11"/>
          <p:cNvSpPr>
            <a:spLocks noChangeShapeType="1"/>
          </p:cNvSpPr>
          <p:nvPr/>
        </p:nvSpPr>
        <p:spPr bwMode="auto">
          <a:xfrm>
            <a:off x="1592264" y="36036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5244" name="Line 12"/>
          <p:cNvSpPr>
            <a:spLocks noChangeShapeType="1"/>
          </p:cNvSpPr>
          <p:nvPr/>
        </p:nvSpPr>
        <p:spPr bwMode="auto">
          <a:xfrm>
            <a:off x="1592264" y="472122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5245" name="Line 13"/>
          <p:cNvSpPr>
            <a:spLocks noChangeShapeType="1"/>
          </p:cNvSpPr>
          <p:nvPr/>
        </p:nvSpPr>
        <p:spPr bwMode="auto">
          <a:xfrm>
            <a:off x="1592264" y="5565775"/>
            <a:ext cx="3455987"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3934268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Effect transition="in" filter="slide(fromTop)">
                                      <p:cBhvr>
                                        <p:cTn id="7" dur="500"/>
                                        <p:tgtEl>
                                          <p:spTgt spid="952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5235"/>
                                        </p:tgtEl>
                                        <p:attrNameLst>
                                          <p:attrName>style.visibility</p:attrName>
                                        </p:attrNameLst>
                                      </p:cBhvr>
                                      <p:to>
                                        <p:strVal val="visible"/>
                                      </p:to>
                                    </p:set>
                                    <p:animEffect transition="in" filter="slide(fromTop)">
                                      <p:cBhvr>
                                        <p:cTn id="12" dur="500"/>
                                        <p:tgtEl>
                                          <p:spTgt spid="95235"/>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5241"/>
                                        </p:tgtEl>
                                        <p:attrNameLst>
                                          <p:attrName>style.visibility</p:attrName>
                                        </p:attrNameLst>
                                      </p:cBhvr>
                                      <p:to>
                                        <p:strVal val="visible"/>
                                      </p:to>
                                    </p:set>
                                    <p:animEffect transition="in" filter="slide(fromLeft)">
                                      <p:cBhvr>
                                        <p:cTn id="16" dur="500"/>
                                        <p:tgtEl>
                                          <p:spTgt spid="9524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5236"/>
                                        </p:tgtEl>
                                        <p:attrNameLst>
                                          <p:attrName>style.visibility</p:attrName>
                                        </p:attrNameLst>
                                      </p:cBhvr>
                                      <p:to>
                                        <p:strVal val="visible"/>
                                      </p:to>
                                    </p:set>
                                    <p:animEffect transition="in" filter="slide(fromTop)">
                                      <p:cBhvr>
                                        <p:cTn id="21" dur="500"/>
                                        <p:tgtEl>
                                          <p:spTgt spid="95236"/>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95242"/>
                                        </p:tgtEl>
                                        <p:attrNameLst>
                                          <p:attrName>style.visibility</p:attrName>
                                        </p:attrNameLst>
                                      </p:cBhvr>
                                      <p:to>
                                        <p:strVal val="visible"/>
                                      </p:to>
                                    </p:set>
                                    <p:animEffect transition="in" filter="slide(fromLeft)">
                                      <p:cBhvr>
                                        <p:cTn id="25" dur="500"/>
                                        <p:tgtEl>
                                          <p:spTgt spid="952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95237"/>
                                        </p:tgtEl>
                                        <p:attrNameLst>
                                          <p:attrName>style.visibility</p:attrName>
                                        </p:attrNameLst>
                                      </p:cBhvr>
                                      <p:to>
                                        <p:strVal val="visible"/>
                                      </p:to>
                                    </p:set>
                                    <p:animEffect transition="in" filter="slide(fromTop)">
                                      <p:cBhvr>
                                        <p:cTn id="30" dur="500"/>
                                        <p:tgtEl>
                                          <p:spTgt spid="95237"/>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95243"/>
                                        </p:tgtEl>
                                        <p:attrNameLst>
                                          <p:attrName>style.visibility</p:attrName>
                                        </p:attrNameLst>
                                      </p:cBhvr>
                                      <p:to>
                                        <p:strVal val="visible"/>
                                      </p:to>
                                    </p:set>
                                    <p:animEffect transition="in" filter="slide(fromLeft)">
                                      <p:cBhvr>
                                        <p:cTn id="34" dur="500"/>
                                        <p:tgtEl>
                                          <p:spTgt spid="9524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95238"/>
                                        </p:tgtEl>
                                        <p:attrNameLst>
                                          <p:attrName>style.visibility</p:attrName>
                                        </p:attrNameLst>
                                      </p:cBhvr>
                                      <p:to>
                                        <p:strVal val="visible"/>
                                      </p:to>
                                    </p:set>
                                    <p:animEffect transition="in" filter="slide(fromTop)">
                                      <p:cBhvr>
                                        <p:cTn id="39" dur="500"/>
                                        <p:tgtEl>
                                          <p:spTgt spid="95238"/>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95244"/>
                                        </p:tgtEl>
                                        <p:attrNameLst>
                                          <p:attrName>style.visibility</p:attrName>
                                        </p:attrNameLst>
                                      </p:cBhvr>
                                      <p:to>
                                        <p:strVal val="visible"/>
                                      </p:to>
                                    </p:set>
                                    <p:animEffect transition="in" filter="slide(fromLeft)">
                                      <p:cBhvr>
                                        <p:cTn id="43" dur="500"/>
                                        <p:tgtEl>
                                          <p:spTgt spid="9524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95239"/>
                                        </p:tgtEl>
                                        <p:attrNameLst>
                                          <p:attrName>style.visibility</p:attrName>
                                        </p:attrNameLst>
                                      </p:cBhvr>
                                      <p:to>
                                        <p:strVal val="visible"/>
                                      </p:to>
                                    </p:set>
                                    <p:animEffect transition="in" filter="slide(fromTop)">
                                      <p:cBhvr>
                                        <p:cTn id="48" dur="500"/>
                                        <p:tgtEl>
                                          <p:spTgt spid="95239"/>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95245"/>
                                        </p:tgtEl>
                                        <p:attrNameLst>
                                          <p:attrName>style.visibility</p:attrName>
                                        </p:attrNameLst>
                                      </p:cBhvr>
                                      <p:to>
                                        <p:strVal val="visible"/>
                                      </p:to>
                                    </p:set>
                                    <p:animEffect transition="in" filter="slide(fromLeft)">
                                      <p:cBhvr>
                                        <p:cTn id="52" dur="500"/>
                                        <p:tgtEl>
                                          <p:spTgt spid="9524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95240"/>
                                        </p:tgtEl>
                                        <p:attrNameLst>
                                          <p:attrName>style.visibility</p:attrName>
                                        </p:attrNameLst>
                                      </p:cBhvr>
                                      <p:to>
                                        <p:strVal val="visible"/>
                                      </p:to>
                                    </p:set>
                                    <p:animEffect transition="in" filter="slide(fromTop)">
                                      <p:cBhvr>
                                        <p:cTn id="57" dur="500"/>
                                        <p:tgtEl>
                                          <p:spTgt spid="952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p:bldP spid="95236" grpId="0"/>
      <p:bldP spid="95237" grpId="0"/>
      <p:bldP spid="95238" grpId="0"/>
      <p:bldP spid="95239" grpId="0"/>
      <p:bldP spid="95240" grpId="0"/>
      <p:bldP spid="95241" grpId="0" animBg="1"/>
      <p:bldP spid="95242" grpId="0" animBg="1"/>
      <p:bldP spid="95243" grpId="0" animBg="1"/>
      <p:bldP spid="95244" grpId="0" animBg="1"/>
      <p:bldP spid="9524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 Box 2"/>
          <p:cNvSpPr txBox="1">
            <a:spLocks noChangeArrowheads="1"/>
          </p:cNvSpPr>
          <p:nvPr/>
        </p:nvSpPr>
        <p:spPr bwMode="auto">
          <a:xfrm>
            <a:off x="1487488" y="1419225"/>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hlink"/>
                </a:solidFill>
              </a:rPr>
              <a:t>The equilibrium price </a:t>
            </a:r>
            <a:r>
              <a:rPr lang="en" altLang="tr-TR" dirty="0"/>
              <a:t>is a price that does not show a noticeable tendency to change in the short term and equates supply and demand in the market.</a:t>
            </a:r>
            <a:endParaRPr lang="tr-TR" altLang="tr-TR" dirty="0"/>
          </a:p>
        </p:txBody>
      </p:sp>
      <p:sp>
        <p:nvSpPr>
          <p:cNvPr id="120836" name="Text Box 4"/>
          <p:cNvSpPr txBox="1">
            <a:spLocks noChangeArrowheads="1"/>
          </p:cNvSpPr>
          <p:nvPr/>
        </p:nvSpPr>
        <p:spPr bwMode="auto">
          <a:xfrm>
            <a:off x="1487488" y="2289770"/>
            <a:ext cx="914400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hlink"/>
                </a:solidFill>
              </a:rPr>
              <a:t>The market price, </a:t>
            </a:r>
            <a:r>
              <a:rPr lang="en" altLang="tr-TR" dirty="0"/>
              <a:t>on the other hand, is a price that is valid in the short-term which is determined by the encounter between supply and demand and has a tendency to fluctuate in market conditions.</a:t>
            </a:r>
            <a:endParaRPr lang="tr-TR" altLang="tr-TR" dirty="0"/>
          </a:p>
        </p:txBody>
      </p:sp>
      <p:sp>
        <p:nvSpPr>
          <p:cNvPr id="120837" name="Text Box 5"/>
          <p:cNvSpPr txBox="1">
            <a:spLocks noChangeArrowheads="1"/>
          </p:cNvSpPr>
          <p:nvPr/>
        </p:nvSpPr>
        <p:spPr bwMode="auto">
          <a:xfrm>
            <a:off x="1487488" y="3298825"/>
            <a:ext cx="9144001"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Unless there is a change in supply and demand conditions, it is in equilibrium price and there is no change. However, over time, changes in supply, demand or both will change the market price.</a:t>
            </a:r>
            <a:endParaRPr lang="tr-TR" altLang="tr-TR" dirty="0"/>
          </a:p>
        </p:txBody>
      </p:sp>
      <p:sp>
        <p:nvSpPr>
          <p:cNvPr id="120838" name="Text Box 6"/>
          <p:cNvSpPr txBox="1">
            <a:spLocks noChangeArrowheads="1"/>
          </p:cNvSpPr>
          <p:nvPr/>
        </p:nvSpPr>
        <p:spPr bwMode="auto">
          <a:xfrm>
            <a:off x="1487488" y="4514850"/>
            <a:ext cx="9144001"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 altLang="tr-TR" b="1" u="sng" dirty="0"/>
              <a:t>Accordingly, the changes can be summarized as follows.</a:t>
            </a:r>
          </a:p>
          <a:p>
            <a:pPr>
              <a:buFont typeface="Arial" panose="020B0604020202020204" pitchFamily="34" charset="0"/>
              <a:buChar char="•"/>
            </a:pPr>
            <a:r>
              <a:rPr lang="en" altLang="tr-TR" dirty="0"/>
              <a:t>If there is no change in supply, if there is an increase in demand for any reason, the price increases.</a:t>
            </a:r>
          </a:p>
          <a:p>
            <a:pPr>
              <a:buFont typeface="Arial" panose="020B0604020202020204" pitchFamily="34" charset="0"/>
              <a:buChar char="•"/>
            </a:pPr>
            <a:r>
              <a:rPr lang="en" altLang="tr-TR" dirty="0"/>
              <a:t>If there is no change in demand, if the supply increases for any reason, the price of the goods will fall.</a:t>
            </a:r>
          </a:p>
          <a:p>
            <a:pPr>
              <a:buFont typeface="Arial" panose="020B0604020202020204" pitchFamily="34" charset="0"/>
              <a:buChar char="•"/>
            </a:pPr>
            <a:r>
              <a:rPr lang="en" altLang="tr-TR" dirty="0"/>
              <a:t>The effect of both supply and demand change on price; Depending on the direction and magnitude of the change, the price may increase, decrease or remain constant.</a:t>
            </a:r>
            <a:endParaRPr lang="tr-TR" altLang="tr-TR" dirty="0"/>
          </a:p>
        </p:txBody>
      </p:sp>
      <p:sp>
        <p:nvSpPr>
          <p:cNvPr id="120839" name="Line 7"/>
          <p:cNvSpPr>
            <a:spLocks noChangeShapeType="1"/>
          </p:cNvSpPr>
          <p:nvPr/>
        </p:nvSpPr>
        <p:spPr bwMode="auto">
          <a:xfrm>
            <a:off x="1524000" y="22050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0840" name="Line 8"/>
          <p:cNvSpPr>
            <a:spLocks noChangeShapeType="1"/>
          </p:cNvSpPr>
          <p:nvPr/>
        </p:nvSpPr>
        <p:spPr bwMode="auto">
          <a:xfrm>
            <a:off x="1524000" y="32131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20841" name="Line 9"/>
          <p:cNvSpPr>
            <a:spLocks noChangeShapeType="1"/>
          </p:cNvSpPr>
          <p:nvPr/>
        </p:nvSpPr>
        <p:spPr bwMode="auto">
          <a:xfrm>
            <a:off x="1524000" y="43656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5418105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slide(fromTop)">
                                      <p:cBhvr>
                                        <p:cTn id="7" dur="500"/>
                                        <p:tgtEl>
                                          <p:spTgt spid="120834"/>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20839"/>
                                        </p:tgtEl>
                                        <p:attrNameLst>
                                          <p:attrName>style.visibility</p:attrName>
                                        </p:attrNameLst>
                                      </p:cBhvr>
                                      <p:to>
                                        <p:strVal val="visible"/>
                                      </p:to>
                                    </p:set>
                                    <p:animEffect transition="in" filter="slide(fromLeft)">
                                      <p:cBhvr>
                                        <p:cTn id="11" dur="500"/>
                                        <p:tgtEl>
                                          <p:spTgt spid="1208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20836"/>
                                        </p:tgtEl>
                                        <p:attrNameLst>
                                          <p:attrName>style.visibility</p:attrName>
                                        </p:attrNameLst>
                                      </p:cBhvr>
                                      <p:to>
                                        <p:strVal val="visible"/>
                                      </p:to>
                                    </p:set>
                                    <p:animEffect transition="in" filter="slide(fromTop)">
                                      <p:cBhvr>
                                        <p:cTn id="16" dur="500"/>
                                        <p:tgtEl>
                                          <p:spTgt spid="120836"/>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120840"/>
                                        </p:tgtEl>
                                        <p:attrNameLst>
                                          <p:attrName>style.visibility</p:attrName>
                                        </p:attrNameLst>
                                      </p:cBhvr>
                                      <p:to>
                                        <p:strVal val="visible"/>
                                      </p:to>
                                    </p:set>
                                    <p:animEffect transition="in" filter="slide(fromLeft)">
                                      <p:cBhvr>
                                        <p:cTn id="20" dur="500"/>
                                        <p:tgtEl>
                                          <p:spTgt spid="12084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120837"/>
                                        </p:tgtEl>
                                        <p:attrNameLst>
                                          <p:attrName>style.visibility</p:attrName>
                                        </p:attrNameLst>
                                      </p:cBhvr>
                                      <p:to>
                                        <p:strVal val="visible"/>
                                      </p:to>
                                    </p:set>
                                    <p:animEffect transition="in" filter="slide(fromTop)">
                                      <p:cBhvr>
                                        <p:cTn id="25" dur="500"/>
                                        <p:tgtEl>
                                          <p:spTgt spid="120837"/>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120841"/>
                                        </p:tgtEl>
                                        <p:attrNameLst>
                                          <p:attrName>style.visibility</p:attrName>
                                        </p:attrNameLst>
                                      </p:cBhvr>
                                      <p:to>
                                        <p:strVal val="visible"/>
                                      </p:to>
                                    </p:set>
                                    <p:animEffect transition="in" filter="slide(fromLeft)">
                                      <p:cBhvr>
                                        <p:cTn id="29" dur="500"/>
                                        <p:tgtEl>
                                          <p:spTgt spid="12084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120838">
                                            <p:txEl>
                                              <p:pRg st="0" end="0"/>
                                            </p:txEl>
                                          </p:spTgt>
                                        </p:tgtEl>
                                        <p:attrNameLst>
                                          <p:attrName>style.visibility</p:attrName>
                                        </p:attrNameLst>
                                      </p:cBhvr>
                                      <p:to>
                                        <p:strVal val="visible"/>
                                      </p:to>
                                    </p:set>
                                    <p:animEffect transition="in" filter="slide(fromTop)">
                                      <p:cBhvr>
                                        <p:cTn id="34" dur="500"/>
                                        <p:tgtEl>
                                          <p:spTgt spid="120838">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20838">
                                            <p:txEl>
                                              <p:pRg st="1" end="1"/>
                                            </p:txEl>
                                          </p:spTgt>
                                        </p:tgtEl>
                                        <p:attrNameLst>
                                          <p:attrName>style.visibility</p:attrName>
                                        </p:attrNameLst>
                                      </p:cBhvr>
                                      <p:to>
                                        <p:strVal val="visible"/>
                                      </p:to>
                                    </p:set>
                                    <p:animEffect transition="in" filter="slide(fromTop)">
                                      <p:cBhvr>
                                        <p:cTn id="39" dur="500"/>
                                        <p:tgtEl>
                                          <p:spTgt spid="120838">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120838">
                                            <p:txEl>
                                              <p:pRg st="2" end="2"/>
                                            </p:txEl>
                                          </p:spTgt>
                                        </p:tgtEl>
                                        <p:attrNameLst>
                                          <p:attrName>style.visibility</p:attrName>
                                        </p:attrNameLst>
                                      </p:cBhvr>
                                      <p:to>
                                        <p:strVal val="visible"/>
                                      </p:to>
                                    </p:set>
                                    <p:animEffect transition="in" filter="slide(fromTop)">
                                      <p:cBhvr>
                                        <p:cTn id="44" dur="500"/>
                                        <p:tgtEl>
                                          <p:spTgt spid="1208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autoUpdateAnimBg="0"/>
      <p:bldP spid="120836" grpId="0" autoUpdateAnimBg="0"/>
      <p:bldP spid="120837" grpId="0" autoUpdateAnimBg="0"/>
      <p:bldP spid="120838" grpId="0" build="p" autoUpdateAnimBg="0"/>
      <p:bldP spid="120839" grpId="0" animBg="1"/>
      <p:bldP spid="120840" grpId="0" animBg="1"/>
      <p:bldP spid="1208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 Box 2"/>
          <p:cNvSpPr txBox="1">
            <a:spLocks noChangeArrowheads="1"/>
          </p:cNvSpPr>
          <p:nvPr/>
        </p:nvSpPr>
        <p:spPr bwMode="auto">
          <a:xfrm>
            <a:off x="1487488" y="1052513"/>
            <a:ext cx="981269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 altLang="tr-TR" b="1" u="sng" dirty="0">
                <a:solidFill>
                  <a:schemeClr val="hlink"/>
                </a:solidFill>
              </a:rPr>
              <a:t>Factors determining the price level of an economic good:</a:t>
            </a:r>
          </a:p>
          <a:p>
            <a:pPr marL="285750" indent="-285750">
              <a:buFont typeface="Arial" panose="020B0604020202020204" pitchFamily="34" charset="0"/>
              <a:buChar char="•"/>
            </a:pPr>
            <a:r>
              <a:rPr lang="en" altLang="tr-TR" b="1" dirty="0"/>
              <a:t>Scarce</a:t>
            </a:r>
          </a:p>
          <a:p>
            <a:pPr marL="285750" indent="-285750">
              <a:buFont typeface="Arial" panose="020B0604020202020204" pitchFamily="34" charset="0"/>
              <a:buChar char="•"/>
            </a:pPr>
            <a:r>
              <a:rPr lang="en" altLang="tr-TR" b="1" dirty="0"/>
              <a:t>Production cost</a:t>
            </a:r>
          </a:p>
          <a:p>
            <a:pPr marL="285750" indent="-285750">
              <a:buFont typeface="Arial" panose="020B0604020202020204" pitchFamily="34" charset="0"/>
              <a:buChar char="•"/>
            </a:pPr>
            <a:r>
              <a:rPr lang="en" altLang="tr-TR" b="1" dirty="0"/>
              <a:t>Place and importance within the requirements.</a:t>
            </a:r>
          </a:p>
          <a:p>
            <a:pPr marL="285750" indent="-285750">
              <a:buFont typeface="Arial" panose="020B0604020202020204" pitchFamily="34" charset="0"/>
              <a:buChar char="•"/>
            </a:pPr>
            <a:r>
              <a:rPr lang="en" altLang="tr-TR" b="1" dirty="0"/>
              <a:t>The first two are important in terms of supply and the third in terms of demand.</a:t>
            </a:r>
            <a:endParaRPr lang="tr-TR" altLang="tr-TR" dirty="0"/>
          </a:p>
        </p:txBody>
      </p:sp>
      <p:sp>
        <p:nvSpPr>
          <p:cNvPr id="119811" name="Text Box 3"/>
          <p:cNvSpPr txBox="1">
            <a:spLocks noChangeArrowheads="1"/>
          </p:cNvSpPr>
          <p:nvPr/>
        </p:nvSpPr>
        <p:spPr bwMode="auto">
          <a:xfrm>
            <a:off x="1487488" y="2636838"/>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There is an important relationship between price and value. In a sense, price theory also means value theory.</a:t>
            </a:r>
            <a:endParaRPr lang="tr-TR" altLang="tr-TR" dirty="0"/>
          </a:p>
        </p:txBody>
      </p:sp>
      <p:sp>
        <p:nvSpPr>
          <p:cNvPr id="119812" name="Text Box 4"/>
          <p:cNvSpPr txBox="1">
            <a:spLocks noChangeArrowheads="1"/>
          </p:cNvSpPr>
          <p:nvPr/>
        </p:nvSpPr>
        <p:spPr bwMode="auto">
          <a:xfrm>
            <a:off x="1487488" y="3264728"/>
            <a:ext cx="981269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In order for an economic good to be valuable, it must be scarce and useful. Goods that do not contain two factors together do not have the characteristics of goods in terms of economic science.</a:t>
            </a:r>
            <a:endParaRPr lang="tr-TR" altLang="tr-TR" dirty="0"/>
          </a:p>
        </p:txBody>
      </p:sp>
      <p:sp>
        <p:nvSpPr>
          <p:cNvPr id="119813" name="Text Box 5"/>
          <p:cNvSpPr txBox="1">
            <a:spLocks noChangeArrowheads="1"/>
          </p:cNvSpPr>
          <p:nvPr/>
        </p:nvSpPr>
        <p:spPr bwMode="auto">
          <a:xfrm>
            <a:off x="1487488" y="4339032"/>
            <a:ext cx="91440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For example, air, which is of vital biological importance, has no economic value.</a:t>
            </a:r>
            <a:endParaRPr lang="tr-TR" altLang="tr-TR" dirty="0"/>
          </a:p>
        </p:txBody>
      </p:sp>
      <p:sp>
        <p:nvSpPr>
          <p:cNvPr id="119814" name="Text Box 6"/>
          <p:cNvSpPr txBox="1">
            <a:spLocks noChangeArrowheads="1"/>
          </p:cNvSpPr>
          <p:nvPr/>
        </p:nvSpPr>
        <p:spPr bwMode="auto">
          <a:xfrm>
            <a:off x="1487488" y="491807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There is also a relationship between cost and value.</a:t>
            </a:r>
            <a:endParaRPr lang="tr-TR" altLang="tr-TR" dirty="0"/>
          </a:p>
        </p:txBody>
      </p:sp>
      <p:sp>
        <p:nvSpPr>
          <p:cNvPr id="119815" name="Text Box 7"/>
          <p:cNvSpPr txBox="1">
            <a:spLocks noChangeArrowheads="1"/>
          </p:cNvSpPr>
          <p:nvPr/>
        </p:nvSpPr>
        <p:spPr bwMode="auto">
          <a:xfrm>
            <a:off x="1487488" y="540385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theory that describes the cost by the quantity and ratio of all production factors used in production is called objective value theory.</a:t>
            </a:r>
            <a:endParaRPr lang="tr-TR" altLang="tr-TR" dirty="0"/>
          </a:p>
        </p:txBody>
      </p:sp>
      <p:sp>
        <p:nvSpPr>
          <p:cNvPr id="119816" name="Text Box 8"/>
          <p:cNvSpPr txBox="1">
            <a:spLocks noChangeArrowheads="1"/>
          </p:cNvSpPr>
          <p:nvPr/>
        </p:nvSpPr>
        <p:spPr bwMode="auto">
          <a:xfrm>
            <a:off x="1487488" y="6165850"/>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theory that tries to explain the value of an economic good with the amount of labor spent to obtain it is called the </a:t>
            </a:r>
            <a:r>
              <a:rPr lang="en" altLang="tr-TR" b="1" dirty="0"/>
              <a:t>labor-value theory.</a:t>
            </a:r>
            <a:endParaRPr lang="tr-TR" altLang="tr-TR" b="1" dirty="0"/>
          </a:p>
        </p:txBody>
      </p:sp>
      <p:sp>
        <p:nvSpPr>
          <p:cNvPr id="119817" name="Line 9"/>
          <p:cNvSpPr>
            <a:spLocks noChangeShapeType="1"/>
          </p:cNvSpPr>
          <p:nvPr/>
        </p:nvSpPr>
        <p:spPr bwMode="auto">
          <a:xfrm>
            <a:off x="1524000" y="25765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9818" name="Line 10"/>
          <p:cNvSpPr>
            <a:spLocks noChangeShapeType="1"/>
          </p:cNvSpPr>
          <p:nvPr/>
        </p:nvSpPr>
        <p:spPr bwMode="auto">
          <a:xfrm>
            <a:off x="1524000" y="32781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9819" name="Line 11"/>
          <p:cNvSpPr>
            <a:spLocks noChangeShapeType="1"/>
          </p:cNvSpPr>
          <p:nvPr/>
        </p:nvSpPr>
        <p:spPr bwMode="auto">
          <a:xfrm>
            <a:off x="1524000" y="4187529"/>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9820" name="Line 12"/>
          <p:cNvSpPr>
            <a:spLocks noChangeShapeType="1"/>
          </p:cNvSpPr>
          <p:nvPr/>
        </p:nvSpPr>
        <p:spPr bwMode="auto">
          <a:xfrm>
            <a:off x="1524000" y="48593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9821" name="Line 13"/>
          <p:cNvSpPr>
            <a:spLocks noChangeShapeType="1"/>
          </p:cNvSpPr>
          <p:nvPr/>
        </p:nvSpPr>
        <p:spPr bwMode="auto">
          <a:xfrm>
            <a:off x="1524000" y="53451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9822" name="Line 14"/>
          <p:cNvSpPr>
            <a:spLocks noChangeShapeType="1"/>
          </p:cNvSpPr>
          <p:nvPr/>
        </p:nvSpPr>
        <p:spPr bwMode="auto">
          <a:xfrm>
            <a:off x="1524000" y="61055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820058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19810">
                                            <p:txEl>
                                              <p:pRg st="0" end="0"/>
                                            </p:txEl>
                                          </p:spTgt>
                                        </p:tgtEl>
                                        <p:attrNameLst>
                                          <p:attrName>style.visibility</p:attrName>
                                        </p:attrNameLst>
                                      </p:cBhvr>
                                      <p:to>
                                        <p:strVal val="visible"/>
                                      </p:to>
                                    </p:set>
                                    <p:animEffect transition="in" filter="slide(fromTop)">
                                      <p:cBhvr>
                                        <p:cTn id="7" dur="500"/>
                                        <p:tgtEl>
                                          <p:spTgt spid="119810">
                                            <p:txEl>
                                              <p:pRg st="0" end="0"/>
                                            </p:txEl>
                                          </p:spTgt>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119817"/>
                                        </p:tgtEl>
                                        <p:attrNameLst>
                                          <p:attrName>style.visibility</p:attrName>
                                        </p:attrNameLst>
                                      </p:cBhvr>
                                      <p:to>
                                        <p:strVal val="visible"/>
                                      </p:to>
                                    </p:set>
                                    <p:animEffect transition="in" filter="slide(fromLeft)">
                                      <p:cBhvr>
                                        <p:cTn id="11" dur="500"/>
                                        <p:tgtEl>
                                          <p:spTgt spid="11981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2" presetClass="entr" presetSubtype="1" fill="hold" grpId="0" nodeType="clickEffect">
                                  <p:stCondLst>
                                    <p:cond delay="0"/>
                                  </p:stCondLst>
                                  <p:childTnLst>
                                    <p:set>
                                      <p:cBhvr>
                                        <p:cTn id="15" dur="1" fill="hold">
                                          <p:stCondLst>
                                            <p:cond delay="0"/>
                                          </p:stCondLst>
                                        </p:cTn>
                                        <p:tgtEl>
                                          <p:spTgt spid="119811"/>
                                        </p:tgtEl>
                                        <p:attrNameLst>
                                          <p:attrName>style.visibility</p:attrName>
                                        </p:attrNameLst>
                                      </p:cBhvr>
                                      <p:to>
                                        <p:strVal val="visible"/>
                                      </p:to>
                                    </p:set>
                                    <p:animEffect transition="in" filter="slide(fromTop)">
                                      <p:cBhvr>
                                        <p:cTn id="16" dur="500"/>
                                        <p:tgtEl>
                                          <p:spTgt spid="119811"/>
                                        </p:tgtEl>
                                      </p:cBhvr>
                                    </p:animEffect>
                                  </p:childTnLst>
                                </p:cTn>
                              </p:par>
                            </p:childTnLst>
                          </p:cTn>
                        </p:par>
                        <p:par>
                          <p:cTn id="17" fill="hold" nodeType="afterGroup">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119818"/>
                                        </p:tgtEl>
                                        <p:attrNameLst>
                                          <p:attrName>style.visibility</p:attrName>
                                        </p:attrNameLst>
                                      </p:cBhvr>
                                      <p:to>
                                        <p:strVal val="visible"/>
                                      </p:to>
                                    </p:set>
                                    <p:animEffect transition="in" filter="slide(fromLeft)">
                                      <p:cBhvr>
                                        <p:cTn id="20" dur="500"/>
                                        <p:tgtEl>
                                          <p:spTgt spid="1198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1" fill="hold" grpId="0" nodeType="clickEffect">
                                  <p:stCondLst>
                                    <p:cond delay="0"/>
                                  </p:stCondLst>
                                  <p:childTnLst>
                                    <p:set>
                                      <p:cBhvr>
                                        <p:cTn id="24" dur="1" fill="hold">
                                          <p:stCondLst>
                                            <p:cond delay="0"/>
                                          </p:stCondLst>
                                        </p:cTn>
                                        <p:tgtEl>
                                          <p:spTgt spid="119812"/>
                                        </p:tgtEl>
                                        <p:attrNameLst>
                                          <p:attrName>style.visibility</p:attrName>
                                        </p:attrNameLst>
                                      </p:cBhvr>
                                      <p:to>
                                        <p:strVal val="visible"/>
                                      </p:to>
                                    </p:set>
                                    <p:animEffect transition="in" filter="slide(fromTop)">
                                      <p:cBhvr>
                                        <p:cTn id="25" dur="500"/>
                                        <p:tgtEl>
                                          <p:spTgt spid="119812"/>
                                        </p:tgtEl>
                                      </p:cBhvr>
                                    </p:animEffect>
                                  </p:childTnLst>
                                </p:cTn>
                              </p:par>
                            </p:childTnLst>
                          </p:cTn>
                        </p:par>
                        <p:par>
                          <p:cTn id="26" fill="hold" nodeType="afterGroup">
                            <p:stCondLst>
                              <p:cond delay="500"/>
                            </p:stCondLst>
                            <p:childTnLst>
                              <p:par>
                                <p:cTn id="27" presetID="12" presetClass="entr" presetSubtype="8" fill="hold" grpId="0" nodeType="afterEffect">
                                  <p:stCondLst>
                                    <p:cond delay="0"/>
                                  </p:stCondLst>
                                  <p:childTnLst>
                                    <p:set>
                                      <p:cBhvr>
                                        <p:cTn id="28" dur="1" fill="hold">
                                          <p:stCondLst>
                                            <p:cond delay="0"/>
                                          </p:stCondLst>
                                        </p:cTn>
                                        <p:tgtEl>
                                          <p:spTgt spid="119819"/>
                                        </p:tgtEl>
                                        <p:attrNameLst>
                                          <p:attrName>style.visibility</p:attrName>
                                        </p:attrNameLst>
                                      </p:cBhvr>
                                      <p:to>
                                        <p:strVal val="visible"/>
                                      </p:to>
                                    </p:set>
                                    <p:animEffect transition="in" filter="slide(fromLeft)">
                                      <p:cBhvr>
                                        <p:cTn id="29" dur="500"/>
                                        <p:tgtEl>
                                          <p:spTgt spid="11981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1" fill="hold" grpId="0" nodeType="clickEffect">
                                  <p:stCondLst>
                                    <p:cond delay="0"/>
                                  </p:stCondLst>
                                  <p:childTnLst>
                                    <p:set>
                                      <p:cBhvr>
                                        <p:cTn id="33" dur="1" fill="hold">
                                          <p:stCondLst>
                                            <p:cond delay="0"/>
                                          </p:stCondLst>
                                        </p:cTn>
                                        <p:tgtEl>
                                          <p:spTgt spid="119813"/>
                                        </p:tgtEl>
                                        <p:attrNameLst>
                                          <p:attrName>style.visibility</p:attrName>
                                        </p:attrNameLst>
                                      </p:cBhvr>
                                      <p:to>
                                        <p:strVal val="visible"/>
                                      </p:to>
                                    </p:set>
                                    <p:animEffect transition="in" filter="slide(fromTop)">
                                      <p:cBhvr>
                                        <p:cTn id="34" dur="500"/>
                                        <p:tgtEl>
                                          <p:spTgt spid="119813"/>
                                        </p:tgtEl>
                                      </p:cBhvr>
                                    </p:animEffect>
                                  </p:childTnLst>
                                </p:cTn>
                              </p:par>
                            </p:childTnLst>
                          </p:cTn>
                        </p:par>
                        <p:par>
                          <p:cTn id="35" fill="hold" nodeType="afterGroup">
                            <p:stCondLst>
                              <p:cond delay="500"/>
                            </p:stCondLst>
                            <p:childTnLst>
                              <p:par>
                                <p:cTn id="36" presetID="12" presetClass="entr" presetSubtype="8" fill="hold" grpId="0" nodeType="afterEffect">
                                  <p:stCondLst>
                                    <p:cond delay="0"/>
                                  </p:stCondLst>
                                  <p:childTnLst>
                                    <p:set>
                                      <p:cBhvr>
                                        <p:cTn id="37" dur="1" fill="hold">
                                          <p:stCondLst>
                                            <p:cond delay="0"/>
                                          </p:stCondLst>
                                        </p:cTn>
                                        <p:tgtEl>
                                          <p:spTgt spid="119820"/>
                                        </p:tgtEl>
                                        <p:attrNameLst>
                                          <p:attrName>style.visibility</p:attrName>
                                        </p:attrNameLst>
                                      </p:cBhvr>
                                      <p:to>
                                        <p:strVal val="visible"/>
                                      </p:to>
                                    </p:set>
                                    <p:animEffect transition="in" filter="slide(fromLeft)">
                                      <p:cBhvr>
                                        <p:cTn id="38" dur="500"/>
                                        <p:tgtEl>
                                          <p:spTgt spid="11982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1" fill="hold" grpId="0" nodeType="clickEffect">
                                  <p:stCondLst>
                                    <p:cond delay="0"/>
                                  </p:stCondLst>
                                  <p:childTnLst>
                                    <p:set>
                                      <p:cBhvr>
                                        <p:cTn id="42" dur="1" fill="hold">
                                          <p:stCondLst>
                                            <p:cond delay="0"/>
                                          </p:stCondLst>
                                        </p:cTn>
                                        <p:tgtEl>
                                          <p:spTgt spid="119814"/>
                                        </p:tgtEl>
                                        <p:attrNameLst>
                                          <p:attrName>style.visibility</p:attrName>
                                        </p:attrNameLst>
                                      </p:cBhvr>
                                      <p:to>
                                        <p:strVal val="visible"/>
                                      </p:to>
                                    </p:set>
                                    <p:animEffect transition="in" filter="slide(fromTop)">
                                      <p:cBhvr>
                                        <p:cTn id="43" dur="500"/>
                                        <p:tgtEl>
                                          <p:spTgt spid="119814"/>
                                        </p:tgtEl>
                                      </p:cBhvr>
                                    </p:animEffect>
                                  </p:childTnLst>
                                </p:cTn>
                              </p:par>
                            </p:childTnLst>
                          </p:cTn>
                        </p:par>
                        <p:par>
                          <p:cTn id="44" fill="hold" nodeType="afterGroup">
                            <p:stCondLst>
                              <p:cond delay="500"/>
                            </p:stCondLst>
                            <p:childTnLst>
                              <p:par>
                                <p:cTn id="45" presetID="12" presetClass="entr" presetSubtype="8" fill="hold" grpId="0" nodeType="afterEffect">
                                  <p:stCondLst>
                                    <p:cond delay="0"/>
                                  </p:stCondLst>
                                  <p:childTnLst>
                                    <p:set>
                                      <p:cBhvr>
                                        <p:cTn id="46" dur="1" fill="hold">
                                          <p:stCondLst>
                                            <p:cond delay="0"/>
                                          </p:stCondLst>
                                        </p:cTn>
                                        <p:tgtEl>
                                          <p:spTgt spid="119821"/>
                                        </p:tgtEl>
                                        <p:attrNameLst>
                                          <p:attrName>style.visibility</p:attrName>
                                        </p:attrNameLst>
                                      </p:cBhvr>
                                      <p:to>
                                        <p:strVal val="visible"/>
                                      </p:to>
                                    </p:set>
                                    <p:animEffect transition="in" filter="slide(fromLeft)">
                                      <p:cBhvr>
                                        <p:cTn id="47" dur="500"/>
                                        <p:tgtEl>
                                          <p:spTgt spid="11982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1" fill="hold" grpId="0" nodeType="clickEffect">
                                  <p:stCondLst>
                                    <p:cond delay="0"/>
                                  </p:stCondLst>
                                  <p:childTnLst>
                                    <p:set>
                                      <p:cBhvr>
                                        <p:cTn id="51" dur="1" fill="hold">
                                          <p:stCondLst>
                                            <p:cond delay="0"/>
                                          </p:stCondLst>
                                        </p:cTn>
                                        <p:tgtEl>
                                          <p:spTgt spid="119815"/>
                                        </p:tgtEl>
                                        <p:attrNameLst>
                                          <p:attrName>style.visibility</p:attrName>
                                        </p:attrNameLst>
                                      </p:cBhvr>
                                      <p:to>
                                        <p:strVal val="visible"/>
                                      </p:to>
                                    </p:set>
                                    <p:animEffect transition="in" filter="slide(fromTop)">
                                      <p:cBhvr>
                                        <p:cTn id="52" dur="500"/>
                                        <p:tgtEl>
                                          <p:spTgt spid="119815"/>
                                        </p:tgtEl>
                                      </p:cBhvr>
                                    </p:animEffect>
                                  </p:childTnLst>
                                </p:cTn>
                              </p:par>
                            </p:childTnLst>
                          </p:cTn>
                        </p:par>
                        <p:par>
                          <p:cTn id="53" fill="hold" nodeType="afterGroup">
                            <p:stCondLst>
                              <p:cond delay="500"/>
                            </p:stCondLst>
                            <p:childTnLst>
                              <p:par>
                                <p:cTn id="54" presetID="12" presetClass="entr" presetSubtype="8" fill="hold" grpId="0" nodeType="afterEffect">
                                  <p:stCondLst>
                                    <p:cond delay="0"/>
                                  </p:stCondLst>
                                  <p:childTnLst>
                                    <p:set>
                                      <p:cBhvr>
                                        <p:cTn id="55" dur="1" fill="hold">
                                          <p:stCondLst>
                                            <p:cond delay="0"/>
                                          </p:stCondLst>
                                        </p:cTn>
                                        <p:tgtEl>
                                          <p:spTgt spid="119822"/>
                                        </p:tgtEl>
                                        <p:attrNameLst>
                                          <p:attrName>style.visibility</p:attrName>
                                        </p:attrNameLst>
                                      </p:cBhvr>
                                      <p:to>
                                        <p:strVal val="visible"/>
                                      </p:to>
                                    </p:set>
                                    <p:animEffect transition="in" filter="slide(fromLeft)">
                                      <p:cBhvr>
                                        <p:cTn id="56" dur="500"/>
                                        <p:tgtEl>
                                          <p:spTgt spid="119822"/>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1" fill="hold" grpId="0" nodeType="clickEffect">
                                  <p:stCondLst>
                                    <p:cond delay="0"/>
                                  </p:stCondLst>
                                  <p:childTnLst>
                                    <p:set>
                                      <p:cBhvr>
                                        <p:cTn id="60" dur="1" fill="hold">
                                          <p:stCondLst>
                                            <p:cond delay="0"/>
                                          </p:stCondLst>
                                        </p:cTn>
                                        <p:tgtEl>
                                          <p:spTgt spid="119816"/>
                                        </p:tgtEl>
                                        <p:attrNameLst>
                                          <p:attrName>style.visibility</p:attrName>
                                        </p:attrNameLst>
                                      </p:cBhvr>
                                      <p:to>
                                        <p:strVal val="visible"/>
                                      </p:to>
                                    </p:set>
                                    <p:animEffect transition="in" filter="slide(fromTop)">
                                      <p:cBhvr>
                                        <p:cTn id="61" dur="500"/>
                                        <p:tgtEl>
                                          <p:spTgt spid="1198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build="p" autoUpdateAnimBg="0"/>
      <p:bldP spid="119811" grpId="0" autoUpdateAnimBg="0"/>
      <p:bldP spid="119812" grpId="0" autoUpdateAnimBg="0"/>
      <p:bldP spid="119813" grpId="0" autoUpdateAnimBg="0"/>
      <p:bldP spid="119814" grpId="0" autoUpdateAnimBg="0"/>
      <p:bldP spid="119815" grpId="0" autoUpdateAnimBg="0"/>
      <p:bldP spid="119816" grpId="0" autoUpdateAnimBg="0"/>
      <p:bldP spid="119817" grpId="0" animBg="1"/>
      <p:bldP spid="119818" grpId="0" animBg="1"/>
      <p:bldP spid="119819" grpId="0" animBg="1"/>
      <p:bldP spid="119820" grpId="0" animBg="1"/>
      <p:bldP spid="119821" grpId="0" animBg="1"/>
      <p:bldP spid="1198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p:cNvSpPr txBox="1">
            <a:spLocks noChangeArrowheads="1"/>
          </p:cNvSpPr>
          <p:nvPr/>
        </p:nvSpPr>
        <p:spPr bwMode="auto">
          <a:xfrm>
            <a:off x="1524000" y="908051"/>
            <a:ext cx="9107488"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u="sng" dirty="0">
                <a:solidFill>
                  <a:schemeClr val="hlink"/>
                </a:solidFill>
              </a:rPr>
              <a:t>Perfect </a:t>
            </a:r>
            <a:r>
              <a:rPr lang="tr-TR" altLang="tr-TR" b="1" u="sng" dirty="0" err="1">
                <a:solidFill>
                  <a:schemeClr val="hlink"/>
                </a:solidFill>
              </a:rPr>
              <a:t>Competition</a:t>
            </a:r>
            <a:r>
              <a:rPr lang="tr-TR" altLang="tr-TR" b="1" u="sng" dirty="0">
                <a:solidFill>
                  <a:schemeClr val="hlink"/>
                </a:solidFill>
              </a:rPr>
              <a:t> Market</a:t>
            </a:r>
          </a:p>
        </p:txBody>
      </p:sp>
      <p:sp>
        <p:nvSpPr>
          <p:cNvPr id="118787" name="Text Box 3"/>
          <p:cNvSpPr txBox="1">
            <a:spLocks noChangeArrowheads="1"/>
          </p:cNvSpPr>
          <p:nvPr/>
        </p:nvSpPr>
        <p:spPr bwMode="auto">
          <a:xfrm>
            <a:off x="1524000" y="2222501"/>
            <a:ext cx="9144000" cy="461665"/>
          </a:xfrm>
          <a:prstGeom prst="rect">
            <a:avLst/>
          </a:prstGeom>
          <a:solidFill>
            <a:srgbClr val="FFFFCC"/>
          </a:solidFill>
          <a:ln w="28575">
            <a:solidFill>
              <a:schemeClr val="tx1"/>
            </a:solidFill>
            <a:miter lim="800000"/>
            <a:headEnd/>
            <a:tailEnd/>
          </a:ln>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400" b="1" dirty="0">
                <a:solidFill>
                  <a:schemeClr val="hlink"/>
                </a:solidFill>
              </a:rPr>
              <a:t>1.</a:t>
            </a:r>
            <a:r>
              <a:rPr lang="tr-TR" altLang="tr-TR" dirty="0"/>
              <a:t> </a:t>
            </a:r>
            <a:r>
              <a:rPr lang="en" altLang="tr-TR" dirty="0"/>
              <a:t>There should be no quality difference between the goods purchased and sold</a:t>
            </a:r>
            <a:endParaRPr lang="tr-TR" altLang="tr-TR" dirty="0"/>
          </a:p>
        </p:txBody>
      </p:sp>
      <p:sp>
        <p:nvSpPr>
          <p:cNvPr id="118788" name="Text Box 4"/>
          <p:cNvSpPr txBox="1">
            <a:spLocks noChangeArrowheads="1"/>
          </p:cNvSpPr>
          <p:nvPr/>
        </p:nvSpPr>
        <p:spPr bwMode="auto">
          <a:xfrm>
            <a:off x="1524000" y="5332413"/>
            <a:ext cx="9144000" cy="760412"/>
          </a:xfrm>
          <a:prstGeom prst="rect">
            <a:avLst/>
          </a:prstGeom>
          <a:solidFill>
            <a:srgbClr val="FFFFCC"/>
          </a:solidFill>
          <a:ln w="28575">
            <a:solidFill>
              <a:schemeClr val="tx1"/>
            </a:solidFill>
            <a:miter lim="800000"/>
            <a:headEnd/>
            <a:tailEnd/>
          </a:ln>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400" b="1" dirty="0">
                <a:solidFill>
                  <a:schemeClr val="hlink"/>
                </a:solidFill>
              </a:rPr>
              <a:t>2. </a:t>
            </a:r>
            <a:r>
              <a:rPr lang="en" altLang="tr-TR" dirty="0"/>
              <a:t>Supply and demand should be so small (atomized) that it cannot affect the initial price,</a:t>
            </a:r>
            <a:endParaRPr lang="tr-TR" altLang="tr-TR" dirty="0"/>
          </a:p>
        </p:txBody>
      </p:sp>
      <p:sp>
        <p:nvSpPr>
          <p:cNvPr id="118789" name="Text Box 5"/>
          <p:cNvSpPr txBox="1">
            <a:spLocks noChangeArrowheads="1"/>
          </p:cNvSpPr>
          <p:nvPr/>
        </p:nvSpPr>
        <p:spPr bwMode="auto">
          <a:xfrm>
            <a:off x="1487488" y="6256339"/>
            <a:ext cx="9744956" cy="738664"/>
          </a:xfrm>
          <a:prstGeom prst="rect">
            <a:avLst/>
          </a:prstGeom>
          <a:solidFill>
            <a:srgbClr val="FFFFCC"/>
          </a:solidFill>
          <a:ln w="28575">
            <a:solidFill>
              <a:schemeClr val="tx1"/>
            </a:solidFill>
            <a:miter lim="800000"/>
            <a:headEnd/>
            <a:tailEnd/>
          </a:ln>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400" b="1" dirty="0">
                <a:solidFill>
                  <a:schemeClr val="hlink"/>
                </a:solidFill>
              </a:rPr>
              <a:t>3.</a:t>
            </a:r>
            <a:r>
              <a:rPr lang="tr-TR" altLang="tr-TR" sz="2400" b="1" dirty="0"/>
              <a:t> </a:t>
            </a:r>
            <a:r>
              <a:rPr lang="en" altLang="tr-TR" dirty="0"/>
              <a:t>The producer and the consumer must have complete knowledge of the market and economic goods.</a:t>
            </a:r>
            <a:endParaRPr lang="tr-TR" altLang="tr-TR" dirty="0"/>
          </a:p>
        </p:txBody>
      </p:sp>
      <p:sp>
        <p:nvSpPr>
          <p:cNvPr id="118790" name="Text Box 6"/>
          <p:cNvSpPr txBox="1">
            <a:spLocks noChangeArrowheads="1"/>
          </p:cNvSpPr>
          <p:nvPr/>
        </p:nvSpPr>
        <p:spPr bwMode="auto">
          <a:xfrm>
            <a:off x="1487488" y="1274763"/>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According to classical economists, competition takes place when market activities are not effectively controlled and controlled by public or private institutions.</a:t>
            </a:r>
            <a:endParaRPr lang="tr-TR" altLang="tr-TR" dirty="0"/>
          </a:p>
        </p:txBody>
      </p:sp>
      <p:sp>
        <p:nvSpPr>
          <p:cNvPr id="118791" name="Text Box 7"/>
          <p:cNvSpPr txBox="1">
            <a:spLocks noChangeArrowheads="1"/>
          </p:cNvSpPr>
          <p:nvPr/>
        </p:nvSpPr>
        <p:spPr bwMode="auto">
          <a:xfrm>
            <a:off x="1487488" y="1909763"/>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folHlink"/>
                </a:solidFill>
              </a:rPr>
              <a:t>In order to achieve full competition conditions in a market;</a:t>
            </a:r>
            <a:endParaRPr lang="tr-TR" altLang="tr-TR" dirty="0"/>
          </a:p>
        </p:txBody>
      </p:sp>
      <p:sp>
        <p:nvSpPr>
          <p:cNvPr id="118792" name="Line 8"/>
          <p:cNvSpPr>
            <a:spLocks noChangeShapeType="1"/>
          </p:cNvSpPr>
          <p:nvPr/>
        </p:nvSpPr>
        <p:spPr bwMode="auto">
          <a:xfrm>
            <a:off x="1524000" y="19161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8793" name="Oval 9"/>
          <p:cNvSpPr>
            <a:spLocks noChangeArrowheads="1"/>
          </p:cNvSpPr>
          <p:nvPr/>
        </p:nvSpPr>
        <p:spPr bwMode="auto">
          <a:xfrm>
            <a:off x="1919288" y="2781300"/>
            <a:ext cx="3960812" cy="2089150"/>
          </a:xfrm>
          <a:prstGeom prst="ellipse">
            <a:avLst/>
          </a:prstGeom>
          <a:solidFill>
            <a:srgbClr val="FFFFCC"/>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18794" name="Oval 10"/>
          <p:cNvSpPr>
            <a:spLocks noChangeArrowheads="1"/>
          </p:cNvSpPr>
          <p:nvPr/>
        </p:nvSpPr>
        <p:spPr bwMode="auto">
          <a:xfrm>
            <a:off x="6383338" y="2852738"/>
            <a:ext cx="3960812" cy="2089150"/>
          </a:xfrm>
          <a:prstGeom prst="ellipse">
            <a:avLst/>
          </a:prstGeom>
          <a:solidFill>
            <a:srgbClr val="FFFFCC"/>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nvGrpSpPr>
          <p:cNvPr id="2" name="Group 90"/>
          <p:cNvGrpSpPr>
            <a:grpSpLocks/>
          </p:cNvGrpSpPr>
          <p:nvPr/>
        </p:nvGrpSpPr>
        <p:grpSpPr bwMode="auto">
          <a:xfrm>
            <a:off x="2279651" y="2924175"/>
            <a:ext cx="3311525" cy="1657350"/>
            <a:chOff x="476" y="1842"/>
            <a:chExt cx="2086" cy="1044"/>
          </a:xfrm>
        </p:grpSpPr>
        <p:sp>
          <p:nvSpPr>
            <p:cNvPr id="108623" name="AutoShape 30"/>
            <p:cNvSpPr>
              <a:spLocks noChangeArrowheads="1"/>
            </p:cNvSpPr>
            <p:nvPr/>
          </p:nvSpPr>
          <p:spPr bwMode="auto">
            <a:xfrm>
              <a:off x="2381" y="2115"/>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4" name="AutoShape 31"/>
            <p:cNvSpPr>
              <a:spLocks noChangeArrowheads="1"/>
            </p:cNvSpPr>
            <p:nvPr/>
          </p:nvSpPr>
          <p:spPr bwMode="auto">
            <a:xfrm>
              <a:off x="1928" y="2341"/>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5" name="AutoShape 32"/>
            <p:cNvSpPr>
              <a:spLocks noChangeArrowheads="1"/>
            </p:cNvSpPr>
            <p:nvPr/>
          </p:nvSpPr>
          <p:spPr bwMode="auto">
            <a:xfrm>
              <a:off x="1837" y="1842"/>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6" name="AutoShape 33"/>
            <p:cNvSpPr>
              <a:spLocks noChangeArrowheads="1"/>
            </p:cNvSpPr>
            <p:nvPr/>
          </p:nvSpPr>
          <p:spPr bwMode="auto">
            <a:xfrm>
              <a:off x="2336" y="2387"/>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7" name="AutoShape 34"/>
            <p:cNvSpPr>
              <a:spLocks noChangeArrowheads="1"/>
            </p:cNvSpPr>
            <p:nvPr/>
          </p:nvSpPr>
          <p:spPr bwMode="auto">
            <a:xfrm>
              <a:off x="2018" y="2705"/>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8" name="AutoShape 35"/>
            <p:cNvSpPr>
              <a:spLocks noChangeArrowheads="1"/>
            </p:cNvSpPr>
            <p:nvPr/>
          </p:nvSpPr>
          <p:spPr bwMode="auto">
            <a:xfrm>
              <a:off x="1655" y="2251"/>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9" name="AutoShape 36"/>
            <p:cNvSpPr>
              <a:spLocks noChangeArrowheads="1"/>
            </p:cNvSpPr>
            <p:nvPr/>
          </p:nvSpPr>
          <p:spPr bwMode="auto">
            <a:xfrm>
              <a:off x="1292" y="1979"/>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30" name="AutoShape 37"/>
            <p:cNvSpPr>
              <a:spLocks noChangeArrowheads="1"/>
            </p:cNvSpPr>
            <p:nvPr/>
          </p:nvSpPr>
          <p:spPr bwMode="auto">
            <a:xfrm>
              <a:off x="1202" y="2705"/>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31" name="AutoShape 38"/>
            <p:cNvSpPr>
              <a:spLocks noChangeArrowheads="1"/>
            </p:cNvSpPr>
            <p:nvPr/>
          </p:nvSpPr>
          <p:spPr bwMode="auto">
            <a:xfrm>
              <a:off x="839" y="2342"/>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32" name="AutoShape 39"/>
            <p:cNvSpPr>
              <a:spLocks noChangeArrowheads="1"/>
            </p:cNvSpPr>
            <p:nvPr/>
          </p:nvSpPr>
          <p:spPr bwMode="auto">
            <a:xfrm>
              <a:off x="567" y="2205"/>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33" name="AutoShape 40"/>
            <p:cNvSpPr>
              <a:spLocks noChangeArrowheads="1"/>
            </p:cNvSpPr>
            <p:nvPr/>
          </p:nvSpPr>
          <p:spPr bwMode="auto">
            <a:xfrm>
              <a:off x="839" y="1888"/>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34" name="AutoShape 41"/>
            <p:cNvSpPr>
              <a:spLocks noChangeArrowheads="1"/>
            </p:cNvSpPr>
            <p:nvPr/>
          </p:nvSpPr>
          <p:spPr bwMode="auto">
            <a:xfrm>
              <a:off x="1066" y="2115"/>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35" name="AutoShape 42"/>
            <p:cNvSpPr>
              <a:spLocks noChangeArrowheads="1"/>
            </p:cNvSpPr>
            <p:nvPr/>
          </p:nvSpPr>
          <p:spPr bwMode="auto">
            <a:xfrm>
              <a:off x="476" y="2523"/>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grpSp>
        <p:nvGrpSpPr>
          <p:cNvPr id="3" name="Group 89"/>
          <p:cNvGrpSpPr>
            <a:grpSpLocks/>
          </p:cNvGrpSpPr>
          <p:nvPr/>
        </p:nvGrpSpPr>
        <p:grpSpPr bwMode="auto">
          <a:xfrm>
            <a:off x="2065338" y="2852739"/>
            <a:ext cx="3382962" cy="1944687"/>
            <a:chOff x="341" y="1797"/>
            <a:chExt cx="2131" cy="1225"/>
          </a:xfrm>
        </p:grpSpPr>
        <p:sp>
          <p:nvSpPr>
            <p:cNvPr id="108597" name="AutoShape 11"/>
            <p:cNvSpPr>
              <a:spLocks noChangeArrowheads="1"/>
            </p:cNvSpPr>
            <p:nvPr/>
          </p:nvSpPr>
          <p:spPr bwMode="auto">
            <a:xfrm>
              <a:off x="748" y="202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8" name="AutoShape 12"/>
            <p:cNvSpPr>
              <a:spLocks noChangeArrowheads="1"/>
            </p:cNvSpPr>
            <p:nvPr/>
          </p:nvSpPr>
          <p:spPr bwMode="auto">
            <a:xfrm>
              <a:off x="884" y="2160"/>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9" name="AutoShape 13"/>
            <p:cNvSpPr>
              <a:spLocks noChangeArrowheads="1"/>
            </p:cNvSpPr>
            <p:nvPr/>
          </p:nvSpPr>
          <p:spPr bwMode="auto">
            <a:xfrm>
              <a:off x="1610" y="1888"/>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0" name="AutoShape 14"/>
            <p:cNvSpPr>
              <a:spLocks noChangeArrowheads="1"/>
            </p:cNvSpPr>
            <p:nvPr/>
          </p:nvSpPr>
          <p:spPr bwMode="auto">
            <a:xfrm>
              <a:off x="1066" y="1933"/>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1" name="AutoShape 15"/>
            <p:cNvSpPr>
              <a:spLocks noChangeArrowheads="1"/>
            </p:cNvSpPr>
            <p:nvPr/>
          </p:nvSpPr>
          <p:spPr bwMode="auto">
            <a:xfrm>
              <a:off x="1202" y="2251"/>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2" name="AutoShape 16"/>
            <p:cNvSpPr>
              <a:spLocks noChangeArrowheads="1"/>
            </p:cNvSpPr>
            <p:nvPr/>
          </p:nvSpPr>
          <p:spPr bwMode="auto">
            <a:xfrm>
              <a:off x="1338" y="2387"/>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3" name="AutoShape 17"/>
            <p:cNvSpPr>
              <a:spLocks noChangeArrowheads="1"/>
            </p:cNvSpPr>
            <p:nvPr/>
          </p:nvSpPr>
          <p:spPr bwMode="auto">
            <a:xfrm>
              <a:off x="2064" y="2115"/>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4" name="AutoShape 18"/>
            <p:cNvSpPr>
              <a:spLocks noChangeArrowheads="1"/>
            </p:cNvSpPr>
            <p:nvPr/>
          </p:nvSpPr>
          <p:spPr bwMode="auto">
            <a:xfrm>
              <a:off x="1520" y="2160"/>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5" name="AutoShape 19"/>
            <p:cNvSpPr>
              <a:spLocks noChangeArrowheads="1"/>
            </p:cNvSpPr>
            <p:nvPr/>
          </p:nvSpPr>
          <p:spPr bwMode="auto">
            <a:xfrm>
              <a:off x="748" y="2568"/>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6" name="AutoShape 20"/>
            <p:cNvSpPr>
              <a:spLocks noChangeArrowheads="1"/>
            </p:cNvSpPr>
            <p:nvPr/>
          </p:nvSpPr>
          <p:spPr bwMode="auto">
            <a:xfrm>
              <a:off x="884" y="270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7" name="AutoShape 21"/>
            <p:cNvSpPr>
              <a:spLocks noChangeArrowheads="1"/>
            </p:cNvSpPr>
            <p:nvPr/>
          </p:nvSpPr>
          <p:spPr bwMode="auto">
            <a:xfrm>
              <a:off x="1610" y="2432"/>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8" name="AutoShape 22"/>
            <p:cNvSpPr>
              <a:spLocks noChangeArrowheads="1"/>
            </p:cNvSpPr>
            <p:nvPr/>
          </p:nvSpPr>
          <p:spPr bwMode="auto">
            <a:xfrm>
              <a:off x="1066" y="2477"/>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09" name="AutoShape 23"/>
            <p:cNvSpPr>
              <a:spLocks noChangeArrowheads="1"/>
            </p:cNvSpPr>
            <p:nvPr/>
          </p:nvSpPr>
          <p:spPr bwMode="auto">
            <a:xfrm>
              <a:off x="1746" y="202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0" name="AutoShape 24"/>
            <p:cNvSpPr>
              <a:spLocks noChangeArrowheads="1"/>
            </p:cNvSpPr>
            <p:nvPr/>
          </p:nvSpPr>
          <p:spPr bwMode="auto">
            <a:xfrm>
              <a:off x="1882" y="2160"/>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1" name="AutoShape 25"/>
            <p:cNvSpPr>
              <a:spLocks noChangeArrowheads="1"/>
            </p:cNvSpPr>
            <p:nvPr/>
          </p:nvSpPr>
          <p:spPr bwMode="auto">
            <a:xfrm>
              <a:off x="2154" y="2432"/>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2" name="AutoShape 26"/>
            <p:cNvSpPr>
              <a:spLocks noChangeArrowheads="1"/>
            </p:cNvSpPr>
            <p:nvPr/>
          </p:nvSpPr>
          <p:spPr bwMode="auto">
            <a:xfrm>
              <a:off x="2064" y="1933"/>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3" name="AutoShape 27"/>
            <p:cNvSpPr>
              <a:spLocks noChangeArrowheads="1"/>
            </p:cNvSpPr>
            <p:nvPr/>
          </p:nvSpPr>
          <p:spPr bwMode="auto">
            <a:xfrm>
              <a:off x="1565" y="261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4" name="AutoShape 28"/>
            <p:cNvSpPr>
              <a:spLocks noChangeArrowheads="1"/>
            </p:cNvSpPr>
            <p:nvPr/>
          </p:nvSpPr>
          <p:spPr bwMode="auto">
            <a:xfrm>
              <a:off x="1655" y="2886"/>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5" name="AutoShape 29"/>
            <p:cNvSpPr>
              <a:spLocks noChangeArrowheads="1"/>
            </p:cNvSpPr>
            <p:nvPr/>
          </p:nvSpPr>
          <p:spPr bwMode="auto">
            <a:xfrm>
              <a:off x="1791" y="2478"/>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6" name="AutoShape 43"/>
            <p:cNvSpPr>
              <a:spLocks noChangeArrowheads="1"/>
            </p:cNvSpPr>
            <p:nvPr/>
          </p:nvSpPr>
          <p:spPr bwMode="auto">
            <a:xfrm>
              <a:off x="341" y="2115"/>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7" name="AutoShape 44"/>
            <p:cNvSpPr>
              <a:spLocks noChangeArrowheads="1"/>
            </p:cNvSpPr>
            <p:nvPr/>
          </p:nvSpPr>
          <p:spPr bwMode="auto">
            <a:xfrm>
              <a:off x="385" y="2341"/>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8" name="AutoShape 45"/>
            <p:cNvSpPr>
              <a:spLocks noChangeArrowheads="1"/>
            </p:cNvSpPr>
            <p:nvPr/>
          </p:nvSpPr>
          <p:spPr bwMode="auto">
            <a:xfrm>
              <a:off x="567" y="1979"/>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19" name="AutoShape 46"/>
            <p:cNvSpPr>
              <a:spLocks noChangeArrowheads="1"/>
            </p:cNvSpPr>
            <p:nvPr/>
          </p:nvSpPr>
          <p:spPr bwMode="auto">
            <a:xfrm>
              <a:off x="1383" y="2840"/>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0" name="AutoShape 47"/>
            <p:cNvSpPr>
              <a:spLocks noChangeArrowheads="1"/>
            </p:cNvSpPr>
            <p:nvPr/>
          </p:nvSpPr>
          <p:spPr bwMode="auto">
            <a:xfrm>
              <a:off x="1292" y="1797"/>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1" name="AutoShape 48"/>
            <p:cNvSpPr>
              <a:spLocks noChangeArrowheads="1"/>
            </p:cNvSpPr>
            <p:nvPr/>
          </p:nvSpPr>
          <p:spPr bwMode="auto">
            <a:xfrm>
              <a:off x="1791" y="270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622" name="AutoShape 49"/>
            <p:cNvSpPr>
              <a:spLocks noChangeArrowheads="1"/>
            </p:cNvSpPr>
            <p:nvPr/>
          </p:nvSpPr>
          <p:spPr bwMode="auto">
            <a:xfrm>
              <a:off x="2336" y="2659"/>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grpSp>
        <p:nvGrpSpPr>
          <p:cNvPr id="4" name="Group 91"/>
          <p:cNvGrpSpPr>
            <a:grpSpLocks/>
          </p:cNvGrpSpPr>
          <p:nvPr/>
        </p:nvGrpSpPr>
        <p:grpSpPr bwMode="auto">
          <a:xfrm>
            <a:off x="6816725" y="3067050"/>
            <a:ext cx="3455988" cy="1657350"/>
            <a:chOff x="3334" y="1887"/>
            <a:chExt cx="2177" cy="1044"/>
          </a:xfrm>
        </p:grpSpPr>
        <p:sp>
          <p:nvSpPr>
            <p:cNvPr id="108586" name="AutoShape 69"/>
            <p:cNvSpPr>
              <a:spLocks noChangeArrowheads="1"/>
            </p:cNvSpPr>
            <p:nvPr/>
          </p:nvSpPr>
          <p:spPr bwMode="auto">
            <a:xfrm>
              <a:off x="4967" y="2160"/>
              <a:ext cx="544" cy="544"/>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7" name="AutoShape 70"/>
            <p:cNvSpPr>
              <a:spLocks noChangeArrowheads="1"/>
            </p:cNvSpPr>
            <p:nvPr/>
          </p:nvSpPr>
          <p:spPr bwMode="auto">
            <a:xfrm>
              <a:off x="4740" y="2386"/>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8" name="AutoShape 71"/>
            <p:cNvSpPr>
              <a:spLocks noChangeArrowheads="1"/>
            </p:cNvSpPr>
            <p:nvPr/>
          </p:nvSpPr>
          <p:spPr bwMode="auto">
            <a:xfrm>
              <a:off x="4695" y="1887"/>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9" name="AutoShape 73"/>
            <p:cNvSpPr>
              <a:spLocks noChangeArrowheads="1"/>
            </p:cNvSpPr>
            <p:nvPr/>
          </p:nvSpPr>
          <p:spPr bwMode="auto">
            <a:xfrm>
              <a:off x="4876" y="2750"/>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0" name="AutoShape 74"/>
            <p:cNvSpPr>
              <a:spLocks noChangeArrowheads="1"/>
            </p:cNvSpPr>
            <p:nvPr/>
          </p:nvSpPr>
          <p:spPr bwMode="auto">
            <a:xfrm>
              <a:off x="4513" y="2296"/>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1" name="AutoShape 75"/>
            <p:cNvSpPr>
              <a:spLocks noChangeArrowheads="1"/>
            </p:cNvSpPr>
            <p:nvPr/>
          </p:nvSpPr>
          <p:spPr bwMode="auto">
            <a:xfrm>
              <a:off x="4150" y="2024"/>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2" name="AutoShape 76"/>
            <p:cNvSpPr>
              <a:spLocks noChangeArrowheads="1"/>
            </p:cNvSpPr>
            <p:nvPr/>
          </p:nvSpPr>
          <p:spPr bwMode="auto">
            <a:xfrm>
              <a:off x="4060" y="2750"/>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3" name="AutoShape 78"/>
            <p:cNvSpPr>
              <a:spLocks noChangeArrowheads="1"/>
            </p:cNvSpPr>
            <p:nvPr/>
          </p:nvSpPr>
          <p:spPr bwMode="auto">
            <a:xfrm>
              <a:off x="3379" y="2162"/>
              <a:ext cx="272" cy="316"/>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4" name="AutoShape 79"/>
            <p:cNvSpPr>
              <a:spLocks noChangeArrowheads="1"/>
            </p:cNvSpPr>
            <p:nvPr/>
          </p:nvSpPr>
          <p:spPr bwMode="auto">
            <a:xfrm>
              <a:off x="3697" y="1888"/>
              <a:ext cx="272" cy="226"/>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5" name="AutoShape 80"/>
            <p:cNvSpPr>
              <a:spLocks noChangeArrowheads="1"/>
            </p:cNvSpPr>
            <p:nvPr/>
          </p:nvSpPr>
          <p:spPr bwMode="auto">
            <a:xfrm>
              <a:off x="3924" y="2160"/>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96" name="AutoShape 81"/>
            <p:cNvSpPr>
              <a:spLocks noChangeArrowheads="1"/>
            </p:cNvSpPr>
            <p:nvPr/>
          </p:nvSpPr>
          <p:spPr bwMode="auto">
            <a:xfrm>
              <a:off x="3334" y="2523"/>
              <a:ext cx="272" cy="226"/>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grpSp>
        <p:nvGrpSpPr>
          <p:cNvPr id="5" name="Group 92"/>
          <p:cNvGrpSpPr>
            <a:grpSpLocks/>
          </p:cNvGrpSpPr>
          <p:nvPr/>
        </p:nvGrpSpPr>
        <p:grpSpPr bwMode="auto">
          <a:xfrm>
            <a:off x="6602413" y="2924175"/>
            <a:ext cx="3382962" cy="1944688"/>
            <a:chOff x="3199" y="1842"/>
            <a:chExt cx="2131" cy="1225"/>
          </a:xfrm>
        </p:grpSpPr>
        <p:sp>
          <p:nvSpPr>
            <p:cNvPr id="108563" name="AutoShape 50"/>
            <p:cNvSpPr>
              <a:spLocks noChangeArrowheads="1"/>
            </p:cNvSpPr>
            <p:nvPr/>
          </p:nvSpPr>
          <p:spPr bwMode="auto">
            <a:xfrm>
              <a:off x="3606" y="2069"/>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4" name="AutoShape 51"/>
            <p:cNvSpPr>
              <a:spLocks noChangeArrowheads="1"/>
            </p:cNvSpPr>
            <p:nvPr/>
          </p:nvSpPr>
          <p:spPr bwMode="auto">
            <a:xfrm>
              <a:off x="3742" y="2160"/>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5" name="AutoShape 52"/>
            <p:cNvSpPr>
              <a:spLocks noChangeArrowheads="1"/>
            </p:cNvSpPr>
            <p:nvPr/>
          </p:nvSpPr>
          <p:spPr bwMode="auto">
            <a:xfrm>
              <a:off x="4377" y="1842"/>
              <a:ext cx="227" cy="227"/>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6" name="AutoShape 53"/>
            <p:cNvSpPr>
              <a:spLocks noChangeArrowheads="1"/>
            </p:cNvSpPr>
            <p:nvPr/>
          </p:nvSpPr>
          <p:spPr bwMode="auto">
            <a:xfrm>
              <a:off x="3924" y="1978"/>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7" name="AutoShape 54"/>
            <p:cNvSpPr>
              <a:spLocks noChangeArrowheads="1"/>
            </p:cNvSpPr>
            <p:nvPr/>
          </p:nvSpPr>
          <p:spPr bwMode="auto">
            <a:xfrm>
              <a:off x="4060" y="2296"/>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8" name="AutoShape 55"/>
            <p:cNvSpPr>
              <a:spLocks noChangeArrowheads="1"/>
            </p:cNvSpPr>
            <p:nvPr/>
          </p:nvSpPr>
          <p:spPr bwMode="auto">
            <a:xfrm>
              <a:off x="4196" y="2432"/>
              <a:ext cx="226" cy="318"/>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9" name="AutoShape 57"/>
            <p:cNvSpPr>
              <a:spLocks noChangeArrowheads="1"/>
            </p:cNvSpPr>
            <p:nvPr/>
          </p:nvSpPr>
          <p:spPr bwMode="auto">
            <a:xfrm>
              <a:off x="4378" y="2205"/>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0" name="AutoShape 58"/>
            <p:cNvSpPr>
              <a:spLocks noChangeArrowheads="1"/>
            </p:cNvSpPr>
            <p:nvPr/>
          </p:nvSpPr>
          <p:spPr bwMode="auto">
            <a:xfrm>
              <a:off x="3469" y="2341"/>
              <a:ext cx="545" cy="589"/>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1" name="AutoShape 60"/>
            <p:cNvSpPr>
              <a:spLocks noChangeArrowheads="1"/>
            </p:cNvSpPr>
            <p:nvPr/>
          </p:nvSpPr>
          <p:spPr bwMode="auto">
            <a:xfrm>
              <a:off x="4468" y="2477"/>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2" name="AutoShape 61"/>
            <p:cNvSpPr>
              <a:spLocks noChangeArrowheads="1"/>
            </p:cNvSpPr>
            <p:nvPr/>
          </p:nvSpPr>
          <p:spPr bwMode="auto">
            <a:xfrm>
              <a:off x="3924" y="2522"/>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3" name="AutoShape 62"/>
            <p:cNvSpPr>
              <a:spLocks noChangeArrowheads="1"/>
            </p:cNvSpPr>
            <p:nvPr/>
          </p:nvSpPr>
          <p:spPr bwMode="auto">
            <a:xfrm>
              <a:off x="4604" y="2069"/>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4" name="AutoShape 63"/>
            <p:cNvSpPr>
              <a:spLocks noChangeArrowheads="1"/>
            </p:cNvSpPr>
            <p:nvPr/>
          </p:nvSpPr>
          <p:spPr bwMode="auto">
            <a:xfrm>
              <a:off x="4740" y="2205"/>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5" name="AutoShape 65"/>
            <p:cNvSpPr>
              <a:spLocks noChangeArrowheads="1"/>
            </p:cNvSpPr>
            <p:nvPr/>
          </p:nvSpPr>
          <p:spPr bwMode="auto">
            <a:xfrm>
              <a:off x="4922" y="1978"/>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6" name="AutoShape 66"/>
            <p:cNvSpPr>
              <a:spLocks noChangeArrowheads="1"/>
            </p:cNvSpPr>
            <p:nvPr/>
          </p:nvSpPr>
          <p:spPr bwMode="auto">
            <a:xfrm>
              <a:off x="4423" y="2659"/>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7" name="AutoShape 67"/>
            <p:cNvSpPr>
              <a:spLocks noChangeArrowheads="1"/>
            </p:cNvSpPr>
            <p:nvPr/>
          </p:nvSpPr>
          <p:spPr bwMode="auto">
            <a:xfrm>
              <a:off x="4422" y="2840"/>
              <a:ext cx="227" cy="227"/>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8" name="AutoShape 68"/>
            <p:cNvSpPr>
              <a:spLocks noChangeArrowheads="1"/>
            </p:cNvSpPr>
            <p:nvPr/>
          </p:nvSpPr>
          <p:spPr bwMode="auto">
            <a:xfrm>
              <a:off x="4649" y="2523"/>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79" name="AutoShape 82"/>
            <p:cNvSpPr>
              <a:spLocks noChangeArrowheads="1"/>
            </p:cNvSpPr>
            <p:nvPr/>
          </p:nvSpPr>
          <p:spPr bwMode="auto">
            <a:xfrm>
              <a:off x="3199" y="2160"/>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0" name="AutoShape 83"/>
            <p:cNvSpPr>
              <a:spLocks noChangeArrowheads="1"/>
            </p:cNvSpPr>
            <p:nvPr/>
          </p:nvSpPr>
          <p:spPr bwMode="auto">
            <a:xfrm>
              <a:off x="3243" y="2386"/>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1" name="AutoShape 84"/>
            <p:cNvSpPr>
              <a:spLocks noChangeArrowheads="1"/>
            </p:cNvSpPr>
            <p:nvPr/>
          </p:nvSpPr>
          <p:spPr bwMode="auto">
            <a:xfrm>
              <a:off x="3425" y="202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2" name="AutoShape 85"/>
            <p:cNvSpPr>
              <a:spLocks noChangeArrowheads="1"/>
            </p:cNvSpPr>
            <p:nvPr/>
          </p:nvSpPr>
          <p:spPr bwMode="auto">
            <a:xfrm>
              <a:off x="4241" y="2885"/>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3" name="AutoShape 86"/>
            <p:cNvSpPr>
              <a:spLocks noChangeArrowheads="1"/>
            </p:cNvSpPr>
            <p:nvPr/>
          </p:nvSpPr>
          <p:spPr bwMode="auto">
            <a:xfrm>
              <a:off x="4150" y="1842"/>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4" name="AutoShape 87"/>
            <p:cNvSpPr>
              <a:spLocks noChangeArrowheads="1"/>
            </p:cNvSpPr>
            <p:nvPr/>
          </p:nvSpPr>
          <p:spPr bwMode="auto">
            <a:xfrm>
              <a:off x="4649" y="2749"/>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85" name="AutoShape 88"/>
            <p:cNvSpPr>
              <a:spLocks noChangeArrowheads="1"/>
            </p:cNvSpPr>
            <p:nvPr/>
          </p:nvSpPr>
          <p:spPr bwMode="auto">
            <a:xfrm>
              <a:off x="5194" y="2704"/>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grpSp>
        <p:nvGrpSpPr>
          <p:cNvPr id="6" name="Group 96"/>
          <p:cNvGrpSpPr>
            <a:grpSpLocks/>
          </p:cNvGrpSpPr>
          <p:nvPr/>
        </p:nvGrpSpPr>
        <p:grpSpPr bwMode="auto">
          <a:xfrm>
            <a:off x="4800601" y="4868863"/>
            <a:ext cx="3527425" cy="366712"/>
            <a:chOff x="2064" y="3067"/>
            <a:chExt cx="2222" cy="231"/>
          </a:xfrm>
        </p:grpSpPr>
        <p:sp>
          <p:nvSpPr>
            <p:cNvPr id="108560" name="Text Box 93"/>
            <p:cNvSpPr txBox="1">
              <a:spLocks noChangeArrowheads="1"/>
            </p:cNvSpPr>
            <p:nvPr/>
          </p:nvSpPr>
          <p:spPr bwMode="auto">
            <a:xfrm>
              <a:off x="2200" y="3067"/>
              <a:ext cx="20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dirty="0" err="1"/>
                <a:t>Buyers</a:t>
              </a:r>
              <a:r>
                <a:rPr lang="tr-TR" altLang="tr-TR" dirty="0"/>
                <a:t>          </a:t>
              </a:r>
              <a:r>
                <a:rPr lang="tr-TR" altLang="tr-TR" dirty="0" err="1"/>
                <a:t>Sellers</a:t>
              </a:r>
              <a:endParaRPr lang="tr-TR" altLang="tr-TR" dirty="0"/>
            </a:p>
          </p:txBody>
        </p:sp>
        <p:sp>
          <p:nvSpPr>
            <p:cNvPr id="108561" name="AutoShape 94"/>
            <p:cNvSpPr>
              <a:spLocks noChangeArrowheads="1"/>
            </p:cNvSpPr>
            <p:nvPr/>
          </p:nvSpPr>
          <p:spPr bwMode="auto">
            <a:xfrm>
              <a:off x="2064" y="3113"/>
              <a:ext cx="136" cy="136"/>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108562" name="AutoShape 95"/>
            <p:cNvSpPr>
              <a:spLocks noChangeArrowheads="1"/>
            </p:cNvSpPr>
            <p:nvPr/>
          </p:nvSpPr>
          <p:spPr bwMode="auto">
            <a:xfrm>
              <a:off x="2880" y="3113"/>
              <a:ext cx="181" cy="181"/>
            </a:xfrm>
            <a:prstGeom prst="plus">
              <a:avLst>
                <a:gd name="adj" fmla="val 25000"/>
              </a:avLst>
            </a:prstGeom>
            <a:solidFill>
              <a:schemeClr va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spTree>
    <p:extLst>
      <p:ext uri="{BB962C8B-B14F-4D97-AF65-F5344CB8AC3E}">
        <p14:creationId xmlns:p14="http://schemas.microsoft.com/office/powerpoint/2010/main" val="32966676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slide(fromTop)">
                                      <p:cBhvr>
                                        <p:cTn id="7" dur="500"/>
                                        <p:tgtEl>
                                          <p:spTgt spid="1187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18790"/>
                                        </p:tgtEl>
                                        <p:attrNameLst>
                                          <p:attrName>style.visibility</p:attrName>
                                        </p:attrNameLst>
                                      </p:cBhvr>
                                      <p:to>
                                        <p:strVal val="visible"/>
                                      </p:to>
                                    </p:set>
                                    <p:animEffect transition="in" filter="slide(fromTop)">
                                      <p:cBhvr>
                                        <p:cTn id="12" dur="500"/>
                                        <p:tgtEl>
                                          <p:spTgt spid="118790"/>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18792"/>
                                        </p:tgtEl>
                                        <p:attrNameLst>
                                          <p:attrName>style.visibility</p:attrName>
                                        </p:attrNameLst>
                                      </p:cBhvr>
                                      <p:to>
                                        <p:strVal val="visible"/>
                                      </p:to>
                                    </p:set>
                                    <p:animEffect transition="in" filter="slide(fromLeft)">
                                      <p:cBhvr>
                                        <p:cTn id="16" dur="500"/>
                                        <p:tgtEl>
                                          <p:spTgt spid="11879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18791"/>
                                        </p:tgtEl>
                                        <p:attrNameLst>
                                          <p:attrName>style.visibility</p:attrName>
                                        </p:attrNameLst>
                                      </p:cBhvr>
                                      <p:to>
                                        <p:strVal val="visible"/>
                                      </p:to>
                                    </p:set>
                                    <p:animEffect transition="in" filter="slide(fromTop)">
                                      <p:cBhvr>
                                        <p:cTn id="21" dur="500"/>
                                        <p:tgtEl>
                                          <p:spTgt spid="11879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118787"/>
                                        </p:tgtEl>
                                        <p:attrNameLst>
                                          <p:attrName>style.visibility</p:attrName>
                                        </p:attrNameLst>
                                      </p:cBhvr>
                                      <p:to>
                                        <p:strVal val="visible"/>
                                      </p:to>
                                    </p:set>
                                    <p:animEffect transition="in" filter="slide(fromTop)">
                                      <p:cBhvr>
                                        <p:cTn id="26" dur="500"/>
                                        <p:tgtEl>
                                          <p:spTgt spid="11878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1" fill="hold" grpId="0" nodeType="clickEffect">
                                  <p:stCondLst>
                                    <p:cond delay="0"/>
                                  </p:stCondLst>
                                  <p:childTnLst>
                                    <p:set>
                                      <p:cBhvr>
                                        <p:cTn id="30" dur="1" fill="hold">
                                          <p:stCondLst>
                                            <p:cond delay="0"/>
                                          </p:stCondLst>
                                        </p:cTn>
                                        <p:tgtEl>
                                          <p:spTgt spid="118788"/>
                                        </p:tgtEl>
                                        <p:attrNameLst>
                                          <p:attrName>style.visibility</p:attrName>
                                        </p:attrNameLst>
                                      </p:cBhvr>
                                      <p:to>
                                        <p:strVal val="visible"/>
                                      </p:to>
                                    </p:set>
                                    <p:animEffect transition="in" filter="slide(fromTop)">
                                      <p:cBhvr>
                                        <p:cTn id="31" dur="500"/>
                                        <p:tgtEl>
                                          <p:spTgt spid="11878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18793"/>
                                        </p:tgtEl>
                                        <p:attrNameLst>
                                          <p:attrName>style.visibility</p:attrName>
                                        </p:attrNameLst>
                                      </p:cBhvr>
                                      <p:to>
                                        <p:strVal val="visible"/>
                                      </p:to>
                                    </p:set>
                                    <p:animEffect transition="in" filter="dissolve">
                                      <p:cBhvr>
                                        <p:cTn id="36" dur="500"/>
                                        <p:tgtEl>
                                          <p:spTgt spid="11879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dissolve">
                                      <p:cBhvr>
                                        <p:cTn id="41" dur="500"/>
                                        <p:tgtEl>
                                          <p:spTgt spid="6"/>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dissolve">
                                      <p:cBhvr>
                                        <p:cTn id="46" dur="500"/>
                                        <p:tgtEl>
                                          <p:spTgt spid="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dissolve">
                                      <p:cBhvr>
                                        <p:cTn id="51" dur="500"/>
                                        <p:tgtEl>
                                          <p:spTgt spid="2"/>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18794"/>
                                        </p:tgtEl>
                                        <p:attrNameLst>
                                          <p:attrName>style.visibility</p:attrName>
                                        </p:attrNameLst>
                                      </p:cBhvr>
                                      <p:to>
                                        <p:strVal val="visible"/>
                                      </p:to>
                                    </p:set>
                                    <p:animEffect transition="in" filter="dissolve">
                                      <p:cBhvr>
                                        <p:cTn id="56" dur="500"/>
                                        <p:tgtEl>
                                          <p:spTgt spid="11879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dissolve">
                                      <p:cBhvr>
                                        <p:cTn id="61" dur="500"/>
                                        <p:tgtEl>
                                          <p:spTgt spid="4"/>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nodeType="clickEffect">
                                  <p:stCondLst>
                                    <p:cond delay="0"/>
                                  </p:stCondLst>
                                  <p:childTnLst>
                                    <p:set>
                                      <p:cBhvr>
                                        <p:cTn id="65" dur="1" fill="hold">
                                          <p:stCondLst>
                                            <p:cond delay="0"/>
                                          </p:stCondLst>
                                        </p:cTn>
                                        <p:tgtEl>
                                          <p:spTgt spid="5"/>
                                        </p:tgtEl>
                                        <p:attrNameLst>
                                          <p:attrName>style.visibility</p:attrName>
                                        </p:attrNameLst>
                                      </p:cBhvr>
                                      <p:to>
                                        <p:strVal val="visible"/>
                                      </p:to>
                                    </p:set>
                                    <p:animEffect transition="in" filter="dissolve">
                                      <p:cBhvr>
                                        <p:cTn id="66" dur="500"/>
                                        <p:tgtEl>
                                          <p:spTgt spid="5"/>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2" presetClass="entr" presetSubtype="1" fill="hold" grpId="0" nodeType="clickEffect">
                                  <p:stCondLst>
                                    <p:cond delay="0"/>
                                  </p:stCondLst>
                                  <p:childTnLst>
                                    <p:set>
                                      <p:cBhvr>
                                        <p:cTn id="70" dur="1" fill="hold">
                                          <p:stCondLst>
                                            <p:cond delay="0"/>
                                          </p:stCondLst>
                                        </p:cTn>
                                        <p:tgtEl>
                                          <p:spTgt spid="118789"/>
                                        </p:tgtEl>
                                        <p:attrNameLst>
                                          <p:attrName>style.visibility</p:attrName>
                                        </p:attrNameLst>
                                      </p:cBhvr>
                                      <p:to>
                                        <p:strVal val="visible"/>
                                      </p:to>
                                    </p:set>
                                    <p:animEffect transition="in" filter="slide(fromTop)">
                                      <p:cBhvr>
                                        <p:cTn id="71" dur="500"/>
                                        <p:tgtEl>
                                          <p:spTgt spid="118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nimBg="1" autoUpdateAnimBg="0"/>
      <p:bldP spid="118787" grpId="0" animBg="1" autoUpdateAnimBg="0"/>
      <p:bldP spid="118788" grpId="0" animBg="1" autoUpdateAnimBg="0"/>
      <p:bldP spid="118789" grpId="0" animBg="1" autoUpdateAnimBg="0"/>
      <p:bldP spid="118790" grpId="0" autoUpdateAnimBg="0"/>
      <p:bldP spid="118791" grpId="0" autoUpdateAnimBg="0"/>
      <p:bldP spid="118792" grpId="0" animBg="1"/>
      <p:bldP spid="118793" grpId="0" animBg="1"/>
      <p:bldP spid="11879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 Box 2"/>
          <p:cNvSpPr txBox="1">
            <a:spLocks noChangeArrowheads="1"/>
          </p:cNvSpPr>
          <p:nvPr/>
        </p:nvSpPr>
        <p:spPr bwMode="auto">
          <a:xfrm>
            <a:off x="1487488" y="1052513"/>
            <a:ext cx="9144001"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u="sng" dirty="0" err="1">
                <a:solidFill>
                  <a:schemeClr val="hlink"/>
                </a:solidFill>
              </a:rPr>
              <a:t>Incomplete</a:t>
            </a:r>
            <a:r>
              <a:rPr lang="tr-TR" altLang="tr-TR" b="1" u="sng" dirty="0">
                <a:solidFill>
                  <a:schemeClr val="hlink"/>
                </a:solidFill>
              </a:rPr>
              <a:t> </a:t>
            </a:r>
            <a:r>
              <a:rPr lang="tr-TR" altLang="tr-TR" b="1" u="sng" dirty="0" err="1">
                <a:solidFill>
                  <a:schemeClr val="hlink"/>
                </a:solidFill>
              </a:rPr>
              <a:t>Competition</a:t>
            </a:r>
            <a:r>
              <a:rPr lang="tr-TR" altLang="tr-TR" b="1" u="sng" dirty="0">
                <a:solidFill>
                  <a:schemeClr val="hlink"/>
                </a:solidFill>
              </a:rPr>
              <a:t> </a:t>
            </a:r>
            <a:r>
              <a:rPr lang="tr-TR" altLang="tr-TR" b="1" u="sng" dirty="0" err="1">
                <a:solidFill>
                  <a:schemeClr val="hlink"/>
                </a:solidFill>
              </a:rPr>
              <a:t>Markets</a:t>
            </a:r>
            <a:endParaRPr lang="tr-TR" altLang="tr-TR" u="sng" dirty="0"/>
          </a:p>
        </p:txBody>
      </p:sp>
      <p:sp>
        <p:nvSpPr>
          <p:cNvPr id="116739" name="Text Box 3"/>
          <p:cNvSpPr txBox="1">
            <a:spLocks noChangeArrowheads="1"/>
          </p:cNvSpPr>
          <p:nvPr/>
        </p:nvSpPr>
        <p:spPr bwMode="auto">
          <a:xfrm>
            <a:off x="1524000" y="14970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These are; Monopoly, duopoly and oligopoly sales monopolies</a:t>
            </a:r>
            <a:endParaRPr lang="tr-TR" altLang="tr-TR" b="1" dirty="0"/>
          </a:p>
        </p:txBody>
      </p:sp>
      <p:sp>
        <p:nvSpPr>
          <p:cNvPr id="116740" name="Text Box 4"/>
          <p:cNvSpPr txBox="1">
            <a:spLocks noChangeArrowheads="1"/>
          </p:cNvSpPr>
          <p:nvPr/>
        </p:nvSpPr>
        <p:spPr bwMode="auto">
          <a:xfrm>
            <a:off x="1487488" y="2022475"/>
            <a:ext cx="91440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While full competition and monopoly are hardly to be seen in real life, oligopoly and monopolistic competition make up the vast majority of real-world markets.</a:t>
            </a:r>
            <a:endParaRPr lang="tr-TR" altLang="tr-TR" dirty="0"/>
          </a:p>
        </p:txBody>
      </p:sp>
      <p:sp>
        <p:nvSpPr>
          <p:cNvPr id="116741" name="Text Box 5"/>
          <p:cNvSpPr txBox="1">
            <a:spLocks noChangeArrowheads="1"/>
          </p:cNvSpPr>
          <p:nvPr/>
        </p:nvSpPr>
        <p:spPr bwMode="auto">
          <a:xfrm>
            <a:off x="1524000" y="3097213"/>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In the oligopolistic market, the goods sold by firms may be the same or to some extent different from each other.</a:t>
            </a:r>
            <a:endParaRPr lang="tr-TR" altLang="tr-TR" dirty="0"/>
          </a:p>
        </p:txBody>
      </p:sp>
      <p:sp>
        <p:nvSpPr>
          <p:cNvPr id="116742" name="Text Box 6"/>
          <p:cNvSpPr txBox="1">
            <a:spLocks noChangeArrowheads="1"/>
          </p:cNvSpPr>
          <p:nvPr/>
        </p:nvSpPr>
        <p:spPr bwMode="auto">
          <a:xfrm>
            <a:off x="1487488" y="3895725"/>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If the goods are the same, this market is called pure oligopoly and if it is different, it is called differentiated oligopoly.</a:t>
            </a:r>
            <a:endParaRPr lang="tr-TR" altLang="tr-TR" dirty="0"/>
          </a:p>
        </p:txBody>
      </p:sp>
      <p:sp>
        <p:nvSpPr>
          <p:cNvPr id="116743" name="Text Box 7"/>
          <p:cNvSpPr txBox="1">
            <a:spLocks noChangeArrowheads="1"/>
          </p:cNvSpPr>
          <p:nvPr/>
        </p:nvSpPr>
        <p:spPr bwMode="auto">
          <a:xfrm>
            <a:off x="1487488" y="4695825"/>
            <a:ext cx="9144001"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A few steel producing companies are examples of pure oligopoly, and a small number of automobile producing companies are examples of differentiated oligopoly.</a:t>
            </a:r>
            <a:endParaRPr lang="tr-TR" altLang="tr-TR" dirty="0"/>
          </a:p>
        </p:txBody>
      </p:sp>
      <p:sp>
        <p:nvSpPr>
          <p:cNvPr id="116744" name="Text Box 8"/>
          <p:cNvSpPr txBox="1">
            <a:spLocks noChangeArrowheads="1"/>
          </p:cNvSpPr>
          <p:nvPr/>
        </p:nvSpPr>
        <p:spPr bwMode="auto">
          <a:xfrm>
            <a:off x="1487488" y="5495926"/>
            <a:ext cx="9144001"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err="1"/>
              <a:t>Monopson</a:t>
            </a:r>
            <a:r>
              <a:rPr lang="en" altLang="tr-TR" dirty="0"/>
              <a:t>, </a:t>
            </a:r>
            <a:r>
              <a:rPr lang="en" altLang="tr-TR" dirty="0" err="1"/>
              <a:t>duopson</a:t>
            </a:r>
            <a:r>
              <a:rPr lang="en" altLang="tr-TR" dirty="0"/>
              <a:t>, and </a:t>
            </a:r>
            <a:r>
              <a:rPr lang="en" altLang="tr-TR" dirty="0" err="1"/>
              <a:t>oligopson</a:t>
            </a:r>
            <a:r>
              <a:rPr lang="en" altLang="tr-TR" dirty="0"/>
              <a:t> are uptake monopolies.</a:t>
            </a:r>
            <a:endParaRPr lang="tr-TR" altLang="tr-TR" dirty="0"/>
          </a:p>
        </p:txBody>
      </p:sp>
      <p:sp>
        <p:nvSpPr>
          <p:cNvPr id="116745" name="Text Box 9"/>
          <p:cNvSpPr txBox="1">
            <a:spLocks noChangeArrowheads="1"/>
          </p:cNvSpPr>
          <p:nvPr/>
        </p:nvSpPr>
        <p:spPr bwMode="auto">
          <a:xfrm>
            <a:off x="1524000" y="6021388"/>
            <a:ext cx="1000195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purchase of an economic goods in the hands of one person is called </a:t>
            </a:r>
            <a:r>
              <a:rPr lang="en" altLang="tr-TR" dirty="0" err="1"/>
              <a:t>monopson</a:t>
            </a:r>
            <a:r>
              <a:rPr lang="en" altLang="tr-TR" dirty="0"/>
              <a:t>, in the hands of two people is </a:t>
            </a:r>
            <a:r>
              <a:rPr lang="en" altLang="tr-TR" dirty="0" err="1"/>
              <a:t>duopson</a:t>
            </a:r>
            <a:r>
              <a:rPr lang="en" altLang="tr-TR" dirty="0"/>
              <a:t>, in the hands of more than two people is called </a:t>
            </a:r>
            <a:r>
              <a:rPr lang="en" altLang="tr-TR" dirty="0" err="1"/>
              <a:t>oligopson</a:t>
            </a:r>
            <a:r>
              <a:rPr lang="tr-TR" altLang="tr-TR" dirty="0"/>
              <a:t>y</a:t>
            </a:r>
            <a:r>
              <a:rPr lang="en" altLang="tr-TR" dirty="0"/>
              <a:t>.</a:t>
            </a:r>
            <a:endParaRPr lang="tr-TR" altLang="tr-TR" dirty="0"/>
          </a:p>
        </p:txBody>
      </p:sp>
      <p:sp>
        <p:nvSpPr>
          <p:cNvPr id="116747" name="Line 11"/>
          <p:cNvSpPr>
            <a:spLocks noChangeShapeType="1"/>
          </p:cNvSpPr>
          <p:nvPr/>
        </p:nvSpPr>
        <p:spPr bwMode="auto">
          <a:xfrm>
            <a:off x="1524000" y="19431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6748" name="Line 12"/>
          <p:cNvSpPr>
            <a:spLocks noChangeShapeType="1"/>
          </p:cNvSpPr>
          <p:nvPr/>
        </p:nvSpPr>
        <p:spPr bwMode="auto">
          <a:xfrm>
            <a:off x="1524000" y="30178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6749" name="Line 13"/>
          <p:cNvSpPr>
            <a:spLocks noChangeShapeType="1"/>
          </p:cNvSpPr>
          <p:nvPr/>
        </p:nvSpPr>
        <p:spPr bwMode="auto">
          <a:xfrm>
            <a:off x="1524000" y="381793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6750" name="Line 14"/>
          <p:cNvSpPr>
            <a:spLocks noChangeShapeType="1"/>
          </p:cNvSpPr>
          <p:nvPr/>
        </p:nvSpPr>
        <p:spPr bwMode="auto">
          <a:xfrm>
            <a:off x="1524000" y="46164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6751" name="Line 15"/>
          <p:cNvSpPr>
            <a:spLocks noChangeShapeType="1"/>
          </p:cNvSpPr>
          <p:nvPr/>
        </p:nvSpPr>
        <p:spPr bwMode="auto">
          <a:xfrm>
            <a:off x="1524000" y="541655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16752" name="Line 16"/>
          <p:cNvSpPr>
            <a:spLocks noChangeShapeType="1"/>
          </p:cNvSpPr>
          <p:nvPr/>
        </p:nvSpPr>
        <p:spPr bwMode="auto">
          <a:xfrm>
            <a:off x="1524000" y="59420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26096202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16738"/>
                                        </p:tgtEl>
                                        <p:attrNameLst>
                                          <p:attrName>style.visibility</p:attrName>
                                        </p:attrNameLst>
                                      </p:cBhvr>
                                      <p:to>
                                        <p:strVal val="visible"/>
                                      </p:to>
                                    </p:set>
                                    <p:animEffect transition="in" filter="slide(fromTop)">
                                      <p:cBhvr>
                                        <p:cTn id="7" dur="500"/>
                                        <p:tgtEl>
                                          <p:spTgt spid="1167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16739"/>
                                        </p:tgtEl>
                                        <p:attrNameLst>
                                          <p:attrName>style.visibility</p:attrName>
                                        </p:attrNameLst>
                                      </p:cBhvr>
                                      <p:to>
                                        <p:strVal val="visible"/>
                                      </p:to>
                                    </p:set>
                                    <p:animEffect transition="in" filter="slide(fromTop)">
                                      <p:cBhvr>
                                        <p:cTn id="12" dur="500"/>
                                        <p:tgtEl>
                                          <p:spTgt spid="116739"/>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16747"/>
                                        </p:tgtEl>
                                        <p:attrNameLst>
                                          <p:attrName>style.visibility</p:attrName>
                                        </p:attrNameLst>
                                      </p:cBhvr>
                                      <p:to>
                                        <p:strVal val="visible"/>
                                      </p:to>
                                    </p:set>
                                    <p:animEffect transition="in" filter="slide(fromLeft)">
                                      <p:cBhvr>
                                        <p:cTn id="16" dur="500"/>
                                        <p:tgtEl>
                                          <p:spTgt spid="11674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116740"/>
                                        </p:tgtEl>
                                        <p:attrNameLst>
                                          <p:attrName>style.visibility</p:attrName>
                                        </p:attrNameLst>
                                      </p:cBhvr>
                                      <p:to>
                                        <p:strVal val="visible"/>
                                      </p:to>
                                    </p:set>
                                    <p:animEffect transition="in" filter="slide(fromTop)">
                                      <p:cBhvr>
                                        <p:cTn id="21" dur="500"/>
                                        <p:tgtEl>
                                          <p:spTgt spid="116740"/>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116748"/>
                                        </p:tgtEl>
                                        <p:attrNameLst>
                                          <p:attrName>style.visibility</p:attrName>
                                        </p:attrNameLst>
                                      </p:cBhvr>
                                      <p:to>
                                        <p:strVal val="visible"/>
                                      </p:to>
                                    </p:set>
                                    <p:animEffect transition="in" filter="slide(fromLeft)">
                                      <p:cBhvr>
                                        <p:cTn id="25" dur="500"/>
                                        <p:tgtEl>
                                          <p:spTgt spid="11674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116741"/>
                                        </p:tgtEl>
                                        <p:attrNameLst>
                                          <p:attrName>style.visibility</p:attrName>
                                        </p:attrNameLst>
                                      </p:cBhvr>
                                      <p:to>
                                        <p:strVal val="visible"/>
                                      </p:to>
                                    </p:set>
                                    <p:animEffect transition="in" filter="slide(fromTop)">
                                      <p:cBhvr>
                                        <p:cTn id="30" dur="500"/>
                                        <p:tgtEl>
                                          <p:spTgt spid="116741"/>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116749"/>
                                        </p:tgtEl>
                                        <p:attrNameLst>
                                          <p:attrName>style.visibility</p:attrName>
                                        </p:attrNameLst>
                                      </p:cBhvr>
                                      <p:to>
                                        <p:strVal val="visible"/>
                                      </p:to>
                                    </p:set>
                                    <p:animEffect transition="in" filter="slide(fromLeft)">
                                      <p:cBhvr>
                                        <p:cTn id="34" dur="500"/>
                                        <p:tgtEl>
                                          <p:spTgt spid="11674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116742"/>
                                        </p:tgtEl>
                                        <p:attrNameLst>
                                          <p:attrName>style.visibility</p:attrName>
                                        </p:attrNameLst>
                                      </p:cBhvr>
                                      <p:to>
                                        <p:strVal val="visible"/>
                                      </p:to>
                                    </p:set>
                                    <p:animEffect transition="in" filter="slide(fromTop)">
                                      <p:cBhvr>
                                        <p:cTn id="39" dur="500"/>
                                        <p:tgtEl>
                                          <p:spTgt spid="116742"/>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116750"/>
                                        </p:tgtEl>
                                        <p:attrNameLst>
                                          <p:attrName>style.visibility</p:attrName>
                                        </p:attrNameLst>
                                      </p:cBhvr>
                                      <p:to>
                                        <p:strVal val="visible"/>
                                      </p:to>
                                    </p:set>
                                    <p:animEffect transition="in" filter="slide(fromLeft)">
                                      <p:cBhvr>
                                        <p:cTn id="43" dur="500"/>
                                        <p:tgtEl>
                                          <p:spTgt spid="11675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116743"/>
                                        </p:tgtEl>
                                        <p:attrNameLst>
                                          <p:attrName>style.visibility</p:attrName>
                                        </p:attrNameLst>
                                      </p:cBhvr>
                                      <p:to>
                                        <p:strVal val="visible"/>
                                      </p:to>
                                    </p:set>
                                    <p:animEffect transition="in" filter="slide(fromTop)">
                                      <p:cBhvr>
                                        <p:cTn id="48" dur="500"/>
                                        <p:tgtEl>
                                          <p:spTgt spid="116743"/>
                                        </p:tgtEl>
                                      </p:cBhvr>
                                    </p:animEffect>
                                  </p:childTnLst>
                                </p:cTn>
                              </p:par>
                            </p:childTnLst>
                          </p:cTn>
                        </p:par>
                        <p:par>
                          <p:cTn id="49" fill="hold" nodeType="afterGroup">
                            <p:stCondLst>
                              <p:cond delay="500"/>
                            </p:stCondLst>
                            <p:childTnLst>
                              <p:par>
                                <p:cTn id="50" presetID="12" presetClass="entr" presetSubtype="8" fill="hold" grpId="0" nodeType="afterEffect">
                                  <p:stCondLst>
                                    <p:cond delay="0"/>
                                  </p:stCondLst>
                                  <p:childTnLst>
                                    <p:set>
                                      <p:cBhvr>
                                        <p:cTn id="51" dur="1" fill="hold">
                                          <p:stCondLst>
                                            <p:cond delay="0"/>
                                          </p:stCondLst>
                                        </p:cTn>
                                        <p:tgtEl>
                                          <p:spTgt spid="116751"/>
                                        </p:tgtEl>
                                        <p:attrNameLst>
                                          <p:attrName>style.visibility</p:attrName>
                                        </p:attrNameLst>
                                      </p:cBhvr>
                                      <p:to>
                                        <p:strVal val="visible"/>
                                      </p:to>
                                    </p:set>
                                    <p:animEffect transition="in" filter="slide(fromLeft)">
                                      <p:cBhvr>
                                        <p:cTn id="52" dur="500"/>
                                        <p:tgtEl>
                                          <p:spTgt spid="11675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1" fill="hold" grpId="0" nodeType="clickEffect">
                                  <p:stCondLst>
                                    <p:cond delay="0"/>
                                  </p:stCondLst>
                                  <p:childTnLst>
                                    <p:set>
                                      <p:cBhvr>
                                        <p:cTn id="56" dur="1" fill="hold">
                                          <p:stCondLst>
                                            <p:cond delay="0"/>
                                          </p:stCondLst>
                                        </p:cTn>
                                        <p:tgtEl>
                                          <p:spTgt spid="116744"/>
                                        </p:tgtEl>
                                        <p:attrNameLst>
                                          <p:attrName>style.visibility</p:attrName>
                                        </p:attrNameLst>
                                      </p:cBhvr>
                                      <p:to>
                                        <p:strVal val="visible"/>
                                      </p:to>
                                    </p:set>
                                    <p:animEffect transition="in" filter="slide(fromTop)">
                                      <p:cBhvr>
                                        <p:cTn id="57" dur="500"/>
                                        <p:tgtEl>
                                          <p:spTgt spid="116744"/>
                                        </p:tgtEl>
                                      </p:cBhvr>
                                    </p:animEffect>
                                  </p:childTnLst>
                                </p:cTn>
                              </p:par>
                            </p:childTnLst>
                          </p:cTn>
                        </p:par>
                        <p:par>
                          <p:cTn id="58" fill="hold" nodeType="afterGroup">
                            <p:stCondLst>
                              <p:cond delay="500"/>
                            </p:stCondLst>
                            <p:childTnLst>
                              <p:par>
                                <p:cTn id="59" presetID="12" presetClass="entr" presetSubtype="8" fill="hold" grpId="0" nodeType="afterEffect">
                                  <p:stCondLst>
                                    <p:cond delay="0"/>
                                  </p:stCondLst>
                                  <p:childTnLst>
                                    <p:set>
                                      <p:cBhvr>
                                        <p:cTn id="60" dur="1" fill="hold">
                                          <p:stCondLst>
                                            <p:cond delay="0"/>
                                          </p:stCondLst>
                                        </p:cTn>
                                        <p:tgtEl>
                                          <p:spTgt spid="116752"/>
                                        </p:tgtEl>
                                        <p:attrNameLst>
                                          <p:attrName>style.visibility</p:attrName>
                                        </p:attrNameLst>
                                      </p:cBhvr>
                                      <p:to>
                                        <p:strVal val="visible"/>
                                      </p:to>
                                    </p:set>
                                    <p:animEffect transition="in" filter="slide(fromLeft)">
                                      <p:cBhvr>
                                        <p:cTn id="61" dur="500"/>
                                        <p:tgtEl>
                                          <p:spTgt spid="11675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2" presetClass="entr" presetSubtype="1" fill="hold" grpId="0" nodeType="clickEffect">
                                  <p:stCondLst>
                                    <p:cond delay="0"/>
                                  </p:stCondLst>
                                  <p:childTnLst>
                                    <p:set>
                                      <p:cBhvr>
                                        <p:cTn id="65" dur="1" fill="hold">
                                          <p:stCondLst>
                                            <p:cond delay="0"/>
                                          </p:stCondLst>
                                        </p:cTn>
                                        <p:tgtEl>
                                          <p:spTgt spid="116745"/>
                                        </p:tgtEl>
                                        <p:attrNameLst>
                                          <p:attrName>style.visibility</p:attrName>
                                        </p:attrNameLst>
                                      </p:cBhvr>
                                      <p:to>
                                        <p:strVal val="visible"/>
                                      </p:to>
                                    </p:set>
                                    <p:animEffect transition="in" filter="slide(fromTop)">
                                      <p:cBhvr>
                                        <p:cTn id="66" dur="500"/>
                                        <p:tgtEl>
                                          <p:spTgt spid="116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autoUpdateAnimBg="0"/>
      <p:bldP spid="116739" grpId="0" autoUpdateAnimBg="0"/>
      <p:bldP spid="116740" grpId="0" autoUpdateAnimBg="0"/>
      <p:bldP spid="116741" grpId="0" autoUpdateAnimBg="0"/>
      <p:bldP spid="116742" grpId="0" autoUpdateAnimBg="0"/>
      <p:bldP spid="116743" grpId="0" autoUpdateAnimBg="0"/>
      <p:bldP spid="116744" grpId="0" autoUpdateAnimBg="0"/>
      <p:bldP spid="116745" grpId="0" autoUpdateAnimBg="0"/>
      <p:bldP spid="116747" grpId="0" animBg="1"/>
      <p:bldP spid="116748" grpId="0" animBg="1"/>
      <p:bldP spid="116749" grpId="0" animBg="1"/>
      <p:bldP spid="116750" grpId="0" animBg="1"/>
      <p:bldP spid="116751" grpId="0" animBg="1"/>
      <p:bldP spid="11675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1560513" y="1730375"/>
            <a:ext cx="9144000" cy="3527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60000"/>
              </a:spcBef>
            </a:pPr>
            <a:r>
              <a:rPr lang="en" altLang="tr-TR" dirty="0"/>
              <a:t>In addition to the above market types, there are two special economic entities that affect the formation of prices in the market. These are Trust and Cartels.</a:t>
            </a:r>
          </a:p>
          <a:p>
            <a:pPr>
              <a:spcBef>
                <a:spcPct val="60000"/>
              </a:spcBef>
            </a:pPr>
            <a:r>
              <a:rPr lang="en" altLang="tr-TR" b="1" dirty="0">
                <a:solidFill>
                  <a:schemeClr val="hlink"/>
                </a:solidFill>
              </a:rPr>
              <a:t>Cartel;</a:t>
            </a:r>
            <a:r>
              <a:rPr lang="en" altLang="tr-TR" dirty="0"/>
              <a:t> the similarity of the companies producing similar goods in order to maintain their monopoly on a certain market while preserving their legal and economic independence.</a:t>
            </a:r>
          </a:p>
          <a:p>
            <a:pPr>
              <a:spcBef>
                <a:spcPct val="60000"/>
              </a:spcBef>
            </a:pPr>
            <a:r>
              <a:rPr lang="en" altLang="tr-TR" b="1" dirty="0">
                <a:solidFill>
                  <a:schemeClr val="hlink"/>
                </a:solidFill>
              </a:rPr>
              <a:t>Trust; </a:t>
            </a:r>
            <a:r>
              <a:rPr lang="en" altLang="tr-TR" dirty="0"/>
              <a:t>As in the cartel, it is not only an agreement but also the integration of the economic structure of the undertakings under a certain legal framework.</a:t>
            </a:r>
          </a:p>
          <a:p>
            <a:pPr>
              <a:spcBef>
                <a:spcPct val="60000"/>
              </a:spcBef>
            </a:pPr>
            <a:r>
              <a:rPr lang="en" altLang="tr-TR" dirty="0"/>
              <a:t>The main difference that separates the cartel from trusts is that this merger is temporary, aside from losing its independence.</a:t>
            </a:r>
          </a:p>
          <a:p>
            <a:pPr>
              <a:spcBef>
                <a:spcPct val="60000"/>
              </a:spcBef>
            </a:pPr>
            <a:r>
              <a:rPr lang="en" altLang="tr-TR" dirty="0"/>
              <a:t>A firm entering the cartel must accept a common price and production policy.</a:t>
            </a:r>
            <a:endParaRPr lang="tr-TR" altLang="tr-TR" dirty="0"/>
          </a:p>
        </p:txBody>
      </p:sp>
    </p:spTree>
    <p:extLst>
      <p:ext uri="{BB962C8B-B14F-4D97-AF65-F5344CB8AC3E}">
        <p14:creationId xmlns:p14="http://schemas.microsoft.com/office/powerpoint/2010/main" val="23471562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115714">
                                            <p:txEl>
                                              <p:pRg st="0" end="0"/>
                                            </p:txEl>
                                          </p:spTgt>
                                        </p:tgtEl>
                                        <p:attrNameLst>
                                          <p:attrName>style.visibility</p:attrName>
                                        </p:attrNameLst>
                                      </p:cBhvr>
                                      <p:to>
                                        <p:strVal val="visible"/>
                                      </p:to>
                                    </p:set>
                                    <p:animEffect transition="in" filter="slide(fromTop)">
                                      <p:cBhvr>
                                        <p:cTn id="7" dur="500"/>
                                        <p:tgtEl>
                                          <p:spTgt spid="1157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15714">
                                            <p:txEl>
                                              <p:pRg st="1" end="1"/>
                                            </p:txEl>
                                          </p:spTgt>
                                        </p:tgtEl>
                                        <p:attrNameLst>
                                          <p:attrName>style.visibility</p:attrName>
                                        </p:attrNameLst>
                                      </p:cBhvr>
                                      <p:to>
                                        <p:strVal val="visible"/>
                                      </p:to>
                                    </p:set>
                                    <p:animEffect transition="in" filter="slide(fromTop)">
                                      <p:cBhvr>
                                        <p:cTn id="12" dur="500"/>
                                        <p:tgtEl>
                                          <p:spTgt spid="1157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15714">
                                            <p:txEl>
                                              <p:pRg st="2" end="2"/>
                                            </p:txEl>
                                          </p:spTgt>
                                        </p:tgtEl>
                                        <p:attrNameLst>
                                          <p:attrName>style.visibility</p:attrName>
                                        </p:attrNameLst>
                                      </p:cBhvr>
                                      <p:to>
                                        <p:strVal val="visible"/>
                                      </p:to>
                                    </p:set>
                                    <p:animEffect transition="in" filter="slide(fromTop)">
                                      <p:cBhvr>
                                        <p:cTn id="17" dur="500"/>
                                        <p:tgtEl>
                                          <p:spTgt spid="11571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115714">
                                            <p:txEl>
                                              <p:pRg st="3" end="3"/>
                                            </p:txEl>
                                          </p:spTgt>
                                        </p:tgtEl>
                                        <p:attrNameLst>
                                          <p:attrName>style.visibility</p:attrName>
                                        </p:attrNameLst>
                                      </p:cBhvr>
                                      <p:to>
                                        <p:strVal val="visible"/>
                                      </p:to>
                                    </p:set>
                                    <p:animEffect transition="in" filter="slide(fromTop)">
                                      <p:cBhvr>
                                        <p:cTn id="22" dur="500"/>
                                        <p:tgtEl>
                                          <p:spTgt spid="1157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xmlns="" id="{6A04C655-B1A0-094A-8B5A-B43782F47298}"/>
              </a:ext>
            </a:extLst>
          </p:cNvPr>
          <p:cNvSpPr txBox="1"/>
          <p:nvPr/>
        </p:nvSpPr>
        <p:spPr>
          <a:xfrm>
            <a:off x="1670756" y="2370667"/>
            <a:ext cx="6231466" cy="769441"/>
          </a:xfrm>
          <a:prstGeom prst="rect">
            <a:avLst/>
          </a:prstGeom>
          <a:noFill/>
        </p:spPr>
        <p:txBody>
          <a:bodyPr wrap="square" rtlCol="0">
            <a:spAutoFit/>
          </a:bodyPr>
          <a:lstStyle/>
          <a:p>
            <a:r>
              <a:rPr lang="tr-TR" sz="4400" dirty="0" err="1"/>
              <a:t>Any</a:t>
            </a:r>
            <a:r>
              <a:rPr lang="tr-TR" sz="4400" dirty="0"/>
              <a:t> </a:t>
            </a:r>
            <a:r>
              <a:rPr lang="tr-TR" sz="4400" dirty="0" err="1"/>
              <a:t>Questions</a:t>
            </a:r>
            <a:r>
              <a:rPr lang="tr-TR" sz="4400" dirty="0"/>
              <a:t> ?!?</a:t>
            </a:r>
          </a:p>
        </p:txBody>
      </p:sp>
    </p:spTree>
    <p:extLst>
      <p:ext uri="{BB962C8B-B14F-4D97-AF65-F5344CB8AC3E}">
        <p14:creationId xmlns:p14="http://schemas.microsoft.com/office/powerpoint/2010/main" val="415085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1647348" y="1140953"/>
            <a:ext cx="975034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 altLang="tr-TR" dirty="0"/>
              <a:t>The demand curve of a good is drawn using the demand schedule of that good. The demand curve is a curve that extends from the top left to the bottom right.</a:t>
            </a:r>
            <a:r>
              <a:rPr lang="tr-TR" altLang="tr-TR" dirty="0"/>
              <a:t> </a:t>
            </a:r>
            <a:r>
              <a:rPr lang="en" altLang="tr-TR" dirty="0"/>
              <a:t>The slope of the demand curve is negative.</a:t>
            </a:r>
            <a:endParaRPr lang="tr-TR" altLang="tr-TR" dirty="0"/>
          </a:p>
        </p:txBody>
      </p:sp>
      <p:sp>
        <p:nvSpPr>
          <p:cNvPr id="75779" name="Rectangle 3"/>
          <p:cNvSpPr>
            <a:spLocks noChangeArrowheads="1"/>
          </p:cNvSpPr>
          <p:nvPr/>
        </p:nvSpPr>
        <p:spPr bwMode="auto">
          <a:xfrm>
            <a:off x="1739901" y="2113737"/>
            <a:ext cx="2963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b="1" dirty="0" err="1">
                <a:latin typeface="Arial" panose="020B0604020202020204" pitchFamily="34" charset="0"/>
                <a:cs typeface="Times New Roman" panose="02020603050405020304" pitchFamily="18" charset="0"/>
              </a:rPr>
              <a:t>Table</a:t>
            </a:r>
            <a:r>
              <a:rPr lang="tr-TR" altLang="tr-TR" b="1" dirty="0">
                <a:latin typeface="Arial" panose="020B0604020202020204" pitchFamily="34" charset="0"/>
                <a:cs typeface="Times New Roman" panose="02020603050405020304" pitchFamily="18" charset="0"/>
              </a:rPr>
              <a:t> 7. </a:t>
            </a:r>
            <a:r>
              <a:rPr lang="tr-TR" altLang="tr-TR" b="1" dirty="0" err="1">
                <a:latin typeface="Arial" panose="020B0604020202020204" pitchFamily="34" charset="0"/>
                <a:cs typeface="Times New Roman" panose="02020603050405020304" pitchFamily="18" charset="0"/>
              </a:rPr>
              <a:t>Demand</a:t>
            </a:r>
            <a:r>
              <a:rPr lang="tr-TR" altLang="tr-TR" b="1" dirty="0">
                <a:latin typeface="Arial" panose="020B0604020202020204" pitchFamily="34" charset="0"/>
                <a:cs typeface="Times New Roman" panose="02020603050405020304" pitchFamily="18" charset="0"/>
              </a:rPr>
              <a:t> </a:t>
            </a:r>
            <a:r>
              <a:rPr lang="tr-TR" altLang="tr-TR" b="1" dirty="0" err="1">
                <a:latin typeface="Arial" panose="020B0604020202020204" pitchFamily="34" charset="0"/>
                <a:cs typeface="Times New Roman" panose="02020603050405020304" pitchFamily="18" charset="0"/>
              </a:rPr>
              <a:t>Shedule</a:t>
            </a:r>
            <a:endParaRPr lang="tr-TR" altLang="tr-TR" dirty="0">
              <a:latin typeface="Arial" panose="020B0604020202020204" pitchFamily="34" charset="0"/>
            </a:endParaRPr>
          </a:p>
        </p:txBody>
      </p:sp>
      <p:graphicFrame>
        <p:nvGraphicFramePr>
          <p:cNvPr id="75780" name="Group 4"/>
          <p:cNvGraphicFramePr>
            <a:graphicFrameLocks noGrp="1"/>
          </p:cNvGraphicFramePr>
          <p:nvPr>
            <p:extLst>
              <p:ext uri="{D42A27DB-BD31-4B8C-83A1-F6EECF244321}">
                <p14:modId xmlns:p14="http://schemas.microsoft.com/office/powerpoint/2010/main" val="2054043553"/>
              </p:ext>
            </p:extLst>
          </p:nvPr>
        </p:nvGraphicFramePr>
        <p:xfrm>
          <a:off x="1739901" y="2759210"/>
          <a:ext cx="3168650" cy="2906396"/>
        </p:xfrm>
        <a:graphic>
          <a:graphicData uri="http://schemas.openxmlformats.org/drawingml/2006/table">
            <a:tbl>
              <a:tblPr/>
              <a:tblGrid>
                <a:gridCol w="1285875">
                  <a:extLst>
                    <a:ext uri="{9D8B030D-6E8A-4147-A177-3AD203B41FA5}">
                      <a16:colId xmlns:a16="http://schemas.microsoft.com/office/drawing/2014/main" xmlns="" val="20000"/>
                    </a:ext>
                  </a:extLst>
                </a:gridCol>
                <a:gridCol w="1882775">
                  <a:extLst>
                    <a:ext uri="{9D8B030D-6E8A-4147-A177-3AD203B41FA5}">
                      <a16:colId xmlns:a16="http://schemas.microsoft.com/office/drawing/2014/main" xmlns="" val="20001"/>
                    </a:ext>
                  </a:extLst>
                </a:gridCol>
              </a:tblGrid>
              <a:tr h="6400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a:ln>
                            <a:noFill/>
                          </a:ln>
                          <a:solidFill>
                            <a:schemeClr val="tx1"/>
                          </a:solidFill>
                          <a:effectLst/>
                          <a:latin typeface="Times New Roman" pitchFamily="18" charset="0"/>
                          <a:cs typeface="Times New Roman" pitchFamily="18" charset="0"/>
                        </a:rPr>
                        <a:t>Price</a:t>
                      </a:r>
                      <a:r>
                        <a:rPr kumimoji="0" lang="tr-TR" sz="1800" b="1" i="0" u="none" strike="noStrike" cap="none" normalizeH="0" baseline="0" dirty="0">
                          <a:ln>
                            <a:noFill/>
                          </a:ln>
                          <a:solidFill>
                            <a:schemeClr val="tx1"/>
                          </a:solidFill>
                          <a:effectLst/>
                          <a:latin typeface="Times New Roman" pitchFamily="18" charset="0"/>
                          <a:cs typeface="Times New Roman" pitchFamily="18" charset="0"/>
                        </a:rPr>
                        <a:t>(TL)</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err="1">
                          <a:ln>
                            <a:noFill/>
                          </a:ln>
                          <a:solidFill>
                            <a:schemeClr val="tx1"/>
                          </a:solidFill>
                          <a:effectLst/>
                          <a:latin typeface="Times New Roman" pitchFamily="18" charset="0"/>
                          <a:cs typeface="Times New Roman" pitchFamily="18" charset="0"/>
                        </a:rPr>
                        <a:t>Amount</a:t>
                      </a:r>
                      <a:r>
                        <a:rPr kumimoji="0" lang="tr-TR" sz="1800" b="1" i="0" u="none" strike="noStrike" cap="none" normalizeH="0" baseline="0" dirty="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err="1">
                          <a:ln>
                            <a:noFill/>
                          </a:ln>
                          <a:solidFill>
                            <a:schemeClr val="tx1"/>
                          </a:solidFill>
                          <a:effectLst/>
                          <a:latin typeface="Times New Roman" pitchFamily="18" charset="0"/>
                          <a:cs typeface="Times New Roman" pitchFamily="18" charset="0"/>
                        </a:rPr>
                        <a:t>Demanded</a:t>
                      </a:r>
                      <a:r>
                        <a:rPr kumimoji="0" lang="tr-TR" sz="1800" b="1" i="0" u="none" strike="noStrike" cap="none" normalizeH="0" baseline="0" dirty="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err="1">
                          <a:ln>
                            <a:noFill/>
                          </a:ln>
                          <a:solidFill>
                            <a:schemeClr val="tx1"/>
                          </a:solidFill>
                          <a:effectLst/>
                          <a:latin typeface="Times New Roman" pitchFamily="18" charset="0"/>
                          <a:cs typeface="Times New Roman" pitchFamily="18" charset="0"/>
                        </a:rPr>
                        <a:t>Tons</a:t>
                      </a:r>
                      <a:r>
                        <a:rPr kumimoji="0" lang="tr-TR" sz="1800" b="1" i="0" u="none" strike="noStrike" cap="none" normalizeH="0" baseline="0" dirty="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800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10</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500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20</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325</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30</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250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40       </a:t>
                      </a:r>
                      <a:endParaRPr kumimoji="0" lang="tr-TR" sz="1800" b="0" i="0" u="none" strike="noStrike" cap="none" normalizeH="0" baseline="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984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200</a:t>
                      </a:r>
                      <a:endParaRPr kumimoji="0" lang="tr-TR" sz="1800" b="0" i="0" u="none" strike="noStrike" cap="none" normalizeH="0" baseline="0">
                        <a:ln>
                          <a:noFill/>
                        </a:ln>
                        <a:solidFill>
                          <a:schemeClr val="tx1"/>
                        </a:solidFill>
                        <a:effectLst/>
                        <a:latin typeface="Arial" charset="0"/>
                      </a:endParaRPr>
                    </a:p>
                  </a:txBody>
                  <a:tcPr marT="45713" marB="4571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50</a:t>
                      </a:r>
                      <a:endParaRPr kumimoji="0" lang="tr-TR"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
        <p:nvSpPr>
          <p:cNvPr id="75803" name="Line 27"/>
          <p:cNvSpPr>
            <a:spLocks noChangeShapeType="1"/>
          </p:cNvSpPr>
          <p:nvPr/>
        </p:nvSpPr>
        <p:spPr bwMode="auto">
          <a:xfrm>
            <a:off x="6311901" y="5772150"/>
            <a:ext cx="3529013" cy="1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5804" name="Text Box 28"/>
          <p:cNvSpPr txBox="1">
            <a:spLocks noChangeArrowheads="1"/>
          </p:cNvSpPr>
          <p:nvPr/>
        </p:nvSpPr>
        <p:spPr bwMode="auto">
          <a:xfrm>
            <a:off x="8616951" y="5861050"/>
            <a:ext cx="16507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a:t>Amount</a:t>
            </a:r>
            <a:r>
              <a:rPr lang="tr-TR" altLang="tr-TR" sz="1400" b="1" dirty="0"/>
              <a:t> (</a:t>
            </a:r>
            <a:r>
              <a:rPr lang="tr-TR" altLang="tr-TR" sz="1400" b="1" dirty="0" err="1"/>
              <a:t>tons</a:t>
            </a:r>
            <a:r>
              <a:rPr lang="tr-TR" altLang="tr-TR" sz="1400" b="1" dirty="0"/>
              <a:t>)</a:t>
            </a:r>
          </a:p>
        </p:txBody>
      </p:sp>
      <p:grpSp>
        <p:nvGrpSpPr>
          <p:cNvPr id="2" name="Group 29"/>
          <p:cNvGrpSpPr>
            <a:grpSpLocks/>
          </p:cNvGrpSpPr>
          <p:nvPr/>
        </p:nvGrpSpPr>
        <p:grpSpPr bwMode="auto">
          <a:xfrm>
            <a:off x="6743700" y="5716589"/>
            <a:ext cx="2736850" cy="287337"/>
            <a:chOff x="3333" y="3329"/>
            <a:chExt cx="1724" cy="181"/>
          </a:xfrm>
        </p:grpSpPr>
        <p:sp>
          <p:nvSpPr>
            <p:cNvPr id="89163" name="Line 30"/>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64" name="Line 31"/>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65" name="Line 32"/>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66" name="Line 33"/>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67" name="Line 34"/>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68" name="Text Box 35"/>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89169" name="Text Box 36"/>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89170" name="Text Box 37"/>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89171" name="Text Box 38"/>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89172" name="Text Box 39"/>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75816" name="Line 40"/>
          <p:cNvSpPr>
            <a:spLocks noChangeShapeType="1"/>
          </p:cNvSpPr>
          <p:nvPr/>
        </p:nvSpPr>
        <p:spPr bwMode="auto">
          <a:xfrm rot="10800000">
            <a:off x="6311900" y="2763838"/>
            <a:ext cx="1588" cy="300831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5817" name="Text Box 41"/>
          <p:cNvSpPr txBox="1">
            <a:spLocks noChangeArrowheads="1"/>
          </p:cNvSpPr>
          <p:nvPr/>
        </p:nvSpPr>
        <p:spPr bwMode="auto">
          <a:xfrm rot="-5400000">
            <a:off x="4916488" y="3368676"/>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a:t>Price</a:t>
            </a:r>
            <a:r>
              <a:rPr lang="tr-TR" altLang="tr-TR" sz="1400" b="1" dirty="0"/>
              <a:t> (x1000 TL)</a:t>
            </a:r>
          </a:p>
        </p:txBody>
      </p:sp>
      <p:grpSp>
        <p:nvGrpSpPr>
          <p:cNvPr id="3" name="Group 42"/>
          <p:cNvGrpSpPr>
            <a:grpSpLocks/>
          </p:cNvGrpSpPr>
          <p:nvPr/>
        </p:nvGrpSpPr>
        <p:grpSpPr bwMode="auto">
          <a:xfrm>
            <a:off x="5880100" y="2979739"/>
            <a:ext cx="503238" cy="2808287"/>
            <a:chOff x="2789" y="1605"/>
            <a:chExt cx="317" cy="1769"/>
          </a:xfrm>
        </p:grpSpPr>
        <p:sp>
          <p:nvSpPr>
            <p:cNvPr id="89143" name="Line 43"/>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44" name="Line 44"/>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45" name="Line 45"/>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46" name="Line 46"/>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47" name="Line 47"/>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48" name="Line 48"/>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49" name="Text Box 49"/>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89150" name="Text Box 50"/>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89151" name="Text Box 51"/>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89152" name="Text Box 52"/>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89153" name="Line 53"/>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54" name="Line 54"/>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55" name="Line 55"/>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56" name="Line 56"/>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57" name="Line 57"/>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89158" name="Text Box 58"/>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89159" name="Text Box 59"/>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89160" name="Text Box 60"/>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89161" name="Text Box 61"/>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89162" name="Text Box 62"/>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grpSp>
        <p:nvGrpSpPr>
          <p:cNvPr id="4" name="Group 63"/>
          <p:cNvGrpSpPr>
            <a:grpSpLocks/>
          </p:cNvGrpSpPr>
          <p:nvPr/>
        </p:nvGrpSpPr>
        <p:grpSpPr bwMode="auto">
          <a:xfrm>
            <a:off x="6383338" y="3136900"/>
            <a:ext cx="3168650" cy="2363788"/>
            <a:chOff x="3106" y="1704"/>
            <a:chExt cx="1996" cy="1489"/>
          </a:xfrm>
        </p:grpSpPr>
        <p:sp>
          <p:nvSpPr>
            <p:cNvPr id="89134" name="Line 64"/>
            <p:cNvSpPr>
              <a:spLocks noChangeShapeType="1"/>
            </p:cNvSpPr>
            <p:nvPr/>
          </p:nvSpPr>
          <p:spPr bwMode="auto">
            <a:xfrm>
              <a:off x="3106" y="3002"/>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5" name="Line 65"/>
            <p:cNvSpPr>
              <a:spLocks noChangeShapeType="1"/>
            </p:cNvSpPr>
            <p:nvPr/>
          </p:nvSpPr>
          <p:spPr bwMode="auto">
            <a:xfrm>
              <a:off x="3106" y="28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6" name="Line 66"/>
            <p:cNvSpPr>
              <a:spLocks noChangeShapeType="1"/>
            </p:cNvSpPr>
            <p:nvPr/>
          </p:nvSpPr>
          <p:spPr bwMode="auto">
            <a:xfrm>
              <a:off x="3106" y="2630"/>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7" name="Line 67"/>
            <p:cNvSpPr>
              <a:spLocks noChangeShapeType="1"/>
            </p:cNvSpPr>
            <p:nvPr/>
          </p:nvSpPr>
          <p:spPr bwMode="auto">
            <a:xfrm>
              <a:off x="3106" y="245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8" name="Line 68"/>
            <p:cNvSpPr>
              <a:spLocks noChangeShapeType="1"/>
            </p:cNvSpPr>
            <p:nvPr/>
          </p:nvSpPr>
          <p:spPr bwMode="auto">
            <a:xfrm>
              <a:off x="3106" y="2258"/>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9" name="Line 69"/>
            <p:cNvSpPr>
              <a:spLocks noChangeShapeType="1"/>
            </p:cNvSpPr>
            <p:nvPr/>
          </p:nvSpPr>
          <p:spPr bwMode="auto">
            <a:xfrm>
              <a:off x="3106" y="2076"/>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40" name="Line 70"/>
            <p:cNvSpPr>
              <a:spLocks noChangeShapeType="1"/>
            </p:cNvSpPr>
            <p:nvPr/>
          </p:nvSpPr>
          <p:spPr bwMode="auto">
            <a:xfrm>
              <a:off x="3106" y="1911"/>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41" name="Line 71"/>
            <p:cNvSpPr>
              <a:spLocks noChangeShapeType="1"/>
            </p:cNvSpPr>
            <p:nvPr/>
          </p:nvSpPr>
          <p:spPr bwMode="auto">
            <a:xfrm>
              <a:off x="3106" y="1704"/>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42" name="Line 72"/>
            <p:cNvSpPr>
              <a:spLocks noChangeShapeType="1"/>
            </p:cNvSpPr>
            <p:nvPr/>
          </p:nvSpPr>
          <p:spPr bwMode="auto">
            <a:xfrm>
              <a:off x="3106" y="3193"/>
              <a:ext cx="19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grpSp>
        <p:nvGrpSpPr>
          <p:cNvPr id="5" name="Group 73"/>
          <p:cNvGrpSpPr>
            <a:grpSpLocks/>
          </p:cNvGrpSpPr>
          <p:nvPr/>
        </p:nvGrpSpPr>
        <p:grpSpPr bwMode="auto">
          <a:xfrm>
            <a:off x="6924675" y="2979738"/>
            <a:ext cx="2305050" cy="2736850"/>
            <a:chOff x="3447" y="1605"/>
            <a:chExt cx="1452" cy="1724"/>
          </a:xfrm>
        </p:grpSpPr>
        <p:sp>
          <p:nvSpPr>
            <p:cNvPr id="89129" name="Line 74"/>
            <p:cNvSpPr>
              <a:spLocks noChangeShapeType="1"/>
            </p:cNvSpPr>
            <p:nvPr/>
          </p:nvSpPr>
          <p:spPr bwMode="auto">
            <a:xfrm flipV="1">
              <a:off x="3810"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0" name="Line 75"/>
            <p:cNvSpPr>
              <a:spLocks noChangeShapeType="1"/>
            </p:cNvSpPr>
            <p:nvPr/>
          </p:nvSpPr>
          <p:spPr bwMode="auto">
            <a:xfrm flipV="1">
              <a:off x="4173"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1" name="Line 76"/>
            <p:cNvSpPr>
              <a:spLocks noChangeShapeType="1"/>
            </p:cNvSpPr>
            <p:nvPr/>
          </p:nvSpPr>
          <p:spPr bwMode="auto">
            <a:xfrm flipV="1">
              <a:off x="4536"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2" name="Line 77"/>
            <p:cNvSpPr>
              <a:spLocks noChangeShapeType="1"/>
            </p:cNvSpPr>
            <p:nvPr/>
          </p:nvSpPr>
          <p:spPr bwMode="auto">
            <a:xfrm flipV="1">
              <a:off x="3447"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89133" name="Line 78"/>
            <p:cNvSpPr>
              <a:spLocks noChangeShapeType="1"/>
            </p:cNvSpPr>
            <p:nvPr/>
          </p:nvSpPr>
          <p:spPr bwMode="auto">
            <a:xfrm flipV="1">
              <a:off x="4899" y="1605"/>
              <a:ext cx="0" cy="17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75855" name="Oval 79"/>
          <p:cNvSpPr>
            <a:spLocks noChangeArrowheads="1"/>
          </p:cNvSpPr>
          <p:nvPr/>
        </p:nvSpPr>
        <p:spPr bwMode="auto">
          <a:xfrm>
            <a:off x="9193214" y="5157789"/>
            <a:ext cx="73025" cy="71437"/>
          </a:xfrm>
          <a:prstGeom prst="ellipse">
            <a:avLst/>
          </a:prstGeom>
          <a:solidFill>
            <a:schemeClr val="hlink"/>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5856" name="Oval 80"/>
          <p:cNvSpPr>
            <a:spLocks noChangeArrowheads="1"/>
          </p:cNvSpPr>
          <p:nvPr/>
        </p:nvSpPr>
        <p:spPr bwMode="auto">
          <a:xfrm>
            <a:off x="8616951" y="5013325"/>
            <a:ext cx="73025" cy="71438"/>
          </a:xfrm>
          <a:prstGeom prst="ellipse">
            <a:avLst/>
          </a:prstGeom>
          <a:solidFill>
            <a:schemeClr val="hlink"/>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5857" name="Oval 81"/>
          <p:cNvSpPr>
            <a:spLocks noChangeArrowheads="1"/>
          </p:cNvSpPr>
          <p:nvPr/>
        </p:nvSpPr>
        <p:spPr bwMode="auto">
          <a:xfrm>
            <a:off x="8040689" y="4797425"/>
            <a:ext cx="73025" cy="71438"/>
          </a:xfrm>
          <a:prstGeom prst="ellipse">
            <a:avLst/>
          </a:prstGeom>
          <a:solidFill>
            <a:schemeClr val="hlink"/>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5858" name="Oval 82"/>
          <p:cNvSpPr>
            <a:spLocks noChangeArrowheads="1"/>
          </p:cNvSpPr>
          <p:nvPr/>
        </p:nvSpPr>
        <p:spPr bwMode="auto">
          <a:xfrm>
            <a:off x="7464426" y="4292600"/>
            <a:ext cx="73025" cy="71438"/>
          </a:xfrm>
          <a:prstGeom prst="ellipse">
            <a:avLst/>
          </a:prstGeom>
          <a:solidFill>
            <a:schemeClr val="hlink"/>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5859" name="Oval 83"/>
          <p:cNvSpPr>
            <a:spLocks noChangeArrowheads="1"/>
          </p:cNvSpPr>
          <p:nvPr/>
        </p:nvSpPr>
        <p:spPr bwMode="auto">
          <a:xfrm>
            <a:off x="6888164" y="3429000"/>
            <a:ext cx="73025" cy="71438"/>
          </a:xfrm>
          <a:prstGeom prst="ellipse">
            <a:avLst/>
          </a:prstGeom>
          <a:solidFill>
            <a:schemeClr val="hlink"/>
          </a:solidFill>
          <a:ln w="9525">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75862" name="Freeform 86"/>
          <p:cNvSpPr>
            <a:spLocks/>
          </p:cNvSpPr>
          <p:nvPr/>
        </p:nvSpPr>
        <p:spPr bwMode="auto">
          <a:xfrm>
            <a:off x="6888164" y="3429000"/>
            <a:ext cx="2376487" cy="1728788"/>
          </a:xfrm>
          <a:custGeom>
            <a:avLst/>
            <a:gdLst>
              <a:gd name="T0" fmla="*/ 0 w 1451"/>
              <a:gd name="T1" fmla="*/ 0 h 1089"/>
              <a:gd name="T2" fmla="*/ 2147483646 w 1451"/>
              <a:gd name="T3" fmla="*/ 2147483646 h 1089"/>
              <a:gd name="T4" fmla="*/ 2147483646 w 1451"/>
              <a:gd name="T5" fmla="*/ 2147483646 h 1089"/>
              <a:gd name="T6" fmla="*/ 2147483646 w 1451"/>
              <a:gd name="T7" fmla="*/ 2147483646 h 1089"/>
              <a:gd name="T8" fmla="*/ 2147483646 w 1451"/>
              <a:gd name="T9" fmla="*/ 2147483646 h 1089"/>
              <a:gd name="T10" fmla="*/ 0 60000 65536"/>
              <a:gd name="T11" fmla="*/ 0 60000 65536"/>
              <a:gd name="T12" fmla="*/ 0 60000 65536"/>
              <a:gd name="T13" fmla="*/ 0 60000 65536"/>
              <a:gd name="T14" fmla="*/ 0 60000 65536"/>
              <a:gd name="T15" fmla="*/ 0 w 1451"/>
              <a:gd name="T16" fmla="*/ 0 h 1089"/>
              <a:gd name="T17" fmla="*/ 1451 w 1451"/>
              <a:gd name="T18" fmla="*/ 1089 h 1089"/>
            </a:gdLst>
            <a:ahLst/>
            <a:cxnLst>
              <a:cxn ang="T10">
                <a:pos x="T0" y="T1"/>
              </a:cxn>
              <a:cxn ang="T11">
                <a:pos x="T2" y="T3"/>
              </a:cxn>
              <a:cxn ang="T12">
                <a:pos x="T4" y="T5"/>
              </a:cxn>
              <a:cxn ang="T13">
                <a:pos x="T6" y="T7"/>
              </a:cxn>
              <a:cxn ang="T14">
                <a:pos x="T8" y="T9"/>
              </a:cxn>
            </a:cxnLst>
            <a:rect l="T15" t="T16" r="T17" b="T18"/>
            <a:pathLst>
              <a:path w="1451" h="1089">
                <a:moveTo>
                  <a:pt x="0" y="0"/>
                </a:moveTo>
                <a:cubicBezTo>
                  <a:pt x="121" y="200"/>
                  <a:pt x="242" y="400"/>
                  <a:pt x="363" y="544"/>
                </a:cubicBezTo>
                <a:cubicBezTo>
                  <a:pt x="484" y="688"/>
                  <a:pt x="613" y="786"/>
                  <a:pt x="726" y="862"/>
                </a:cubicBezTo>
                <a:cubicBezTo>
                  <a:pt x="839" y="938"/>
                  <a:pt x="922" y="960"/>
                  <a:pt x="1043" y="998"/>
                </a:cubicBezTo>
                <a:cubicBezTo>
                  <a:pt x="1164" y="1036"/>
                  <a:pt x="1307" y="1062"/>
                  <a:pt x="1451" y="1089"/>
                </a:cubicBez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tr-TR"/>
          </a:p>
        </p:txBody>
      </p:sp>
    </p:spTree>
    <p:extLst>
      <p:ext uri="{BB962C8B-B14F-4D97-AF65-F5344CB8AC3E}">
        <p14:creationId xmlns:p14="http://schemas.microsoft.com/office/powerpoint/2010/main" val="7885478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slide(fromTop)">
                                      <p:cBhvr>
                                        <p:cTn id="7" dur="500"/>
                                        <p:tgtEl>
                                          <p:spTgt spid="75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5780"/>
                                        </p:tgtEl>
                                        <p:attrNameLst>
                                          <p:attrName>style.visibility</p:attrName>
                                        </p:attrNameLst>
                                      </p:cBhvr>
                                      <p:to>
                                        <p:strVal val="visible"/>
                                      </p:to>
                                    </p:set>
                                    <p:animEffect transition="in" filter="dissolve">
                                      <p:cBhvr>
                                        <p:cTn id="12" dur="500"/>
                                        <p:tgtEl>
                                          <p:spTgt spid="75780"/>
                                        </p:tgtEl>
                                      </p:cBhvr>
                                    </p:animEffect>
                                  </p:childTnLst>
                                </p:cTn>
                              </p:par>
                            </p:childTnLst>
                          </p:cTn>
                        </p:par>
                        <p:par>
                          <p:cTn id="13" fill="hold" nodeType="afterGroup">
                            <p:stCondLst>
                              <p:cond delay="500"/>
                            </p:stCondLst>
                            <p:childTnLst>
                              <p:par>
                                <p:cTn id="14" presetID="12" presetClass="entr" presetSubtype="4" fill="hold" grpId="0" nodeType="afterEffect">
                                  <p:stCondLst>
                                    <p:cond delay="0"/>
                                  </p:stCondLst>
                                  <p:childTnLst>
                                    <p:set>
                                      <p:cBhvr>
                                        <p:cTn id="15" dur="1" fill="hold">
                                          <p:stCondLst>
                                            <p:cond delay="0"/>
                                          </p:stCondLst>
                                        </p:cTn>
                                        <p:tgtEl>
                                          <p:spTgt spid="75779"/>
                                        </p:tgtEl>
                                        <p:attrNameLst>
                                          <p:attrName>style.visibility</p:attrName>
                                        </p:attrNameLst>
                                      </p:cBhvr>
                                      <p:to>
                                        <p:strVal val="visible"/>
                                      </p:to>
                                    </p:set>
                                    <p:animEffect transition="in" filter="slide(fromBottom)">
                                      <p:cBhvr>
                                        <p:cTn id="16" dur="500"/>
                                        <p:tgtEl>
                                          <p:spTgt spid="7577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75803"/>
                                        </p:tgtEl>
                                        <p:attrNameLst>
                                          <p:attrName>style.visibility</p:attrName>
                                        </p:attrNameLst>
                                      </p:cBhvr>
                                      <p:to>
                                        <p:strVal val="visible"/>
                                      </p:to>
                                    </p:set>
                                    <p:animEffect transition="in" filter="slide(fromLeft)">
                                      <p:cBhvr>
                                        <p:cTn id="21" dur="500"/>
                                        <p:tgtEl>
                                          <p:spTgt spid="75803"/>
                                        </p:tgtEl>
                                      </p:cBhvr>
                                    </p:animEffect>
                                  </p:childTnLst>
                                </p:cTn>
                              </p:par>
                            </p:childTnLst>
                          </p:cTn>
                        </p:par>
                        <p:par>
                          <p:cTn id="22" fill="hold" nodeType="afterGroup">
                            <p:stCondLst>
                              <p:cond delay="500"/>
                            </p:stCondLst>
                            <p:childTnLst>
                              <p:par>
                                <p:cTn id="23" presetID="12" presetClass="entr" presetSubtype="1" fill="hold" grpId="0" nodeType="afterEffect">
                                  <p:stCondLst>
                                    <p:cond delay="0"/>
                                  </p:stCondLst>
                                  <p:childTnLst>
                                    <p:set>
                                      <p:cBhvr>
                                        <p:cTn id="24" dur="1" fill="hold">
                                          <p:stCondLst>
                                            <p:cond delay="0"/>
                                          </p:stCondLst>
                                        </p:cTn>
                                        <p:tgtEl>
                                          <p:spTgt spid="75804"/>
                                        </p:tgtEl>
                                        <p:attrNameLst>
                                          <p:attrName>style.visibility</p:attrName>
                                        </p:attrNameLst>
                                      </p:cBhvr>
                                      <p:to>
                                        <p:strVal val="visible"/>
                                      </p:to>
                                    </p:set>
                                    <p:animEffect transition="in" filter="slide(fromTop)">
                                      <p:cBhvr>
                                        <p:cTn id="25" dur="500"/>
                                        <p:tgtEl>
                                          <p:spTgt spid="75804"/>
                                        </p:tgtEl>
                                      </p:cBhvr>
                                    </p:animEffect>
                                  </p:childTnLst>
                                </p:cTn>
                              </p:par>
                            </p:childTnLst>
                          </p:cTn>
                        </p:par>
                        <p:par>
                          <p:cTn id="26" fill="hold" nodeType="afterGroup">
                            <p:stCondLst>
                              <p:cond delay="1000"/>
                            </p:stCondLst>
                            <p:childTnLst>
                              <p:par>
                                <p:cTn id="27" presetID="9" presetClass="entr" presetSubtype="0"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dissolve">
                                      <p:cBhvr>
                                        <p:cTn id="29" dur="500"/>
                                        <p:tgtEl>
                                          <p:spTgt spid="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75816"/>
                                        </p:tgtEl>
                                        <p:attrNameLst>
                                          <p:attrName>style.visibility</p:attrName>
                                        </p:attrNameLst>
                                      </p:cBhvr>
                                      <p:to>
                                        <p:strVal val="visible"/>
                                      </p:to>
                                    </p:set>
                                    <p:animEffect transition="in" filter="slide(fromBottom)">
                                      <p:cBhvr>
                                        <p:cTn id="34" dur="500"/>
                                        <p:tgtEl>
                                          <p:spTgt spid="75816"/>
                                        </p:tgtEl>
                                      </p:cBhvr>
                                    </p:animEffect>
                                  </p:childTnLst>
                                </p:cTn>
                              </p:par>
                            </p:childTnLst>
                          </p:cTn>
                        </p:par>
                        <p:par>
                          <p:cTn id="35" fill="hold" nodeType="afterGroup">
                            <p:stCondLst>
                              <p:cond delay="500"/>
                            </p:stCondLst>
                            <p:childTnLst>
                              <p:par>
                                <p:cTn id="36" presetID="12" presetClass="entr" presetSubtype="2" fill="hold" grpId="0" nodeType="afterEffect">
                                  <p:stCondLst>
                                    <p:cond delay="0"/>
                                  </p:stCondLst>
                                  <p:childTnLst>
                                    <p:set>
                                      <p:cBhvr>
                                        <p:cTn id="37" dur="1" fill="hold">
                                          <p:stCondLst>
                                            <p:cond delay="0"/>
                                          </p:stCondLst>
                                        </p:cTn>
                                        <p:tgtEl>
                                          <p:spTgt spid="75817"/>
                                        </p:tgtEl>
                                        <p:attrNameLst>
                                          <p:attrName>style.visibility</p:attrName>
                                        </p:attrNameLst>
                                      </p:cBhvr>
                                      <p:to>
                                        <p:strVal val="visible"/>
                                      </p:to>
                                    </p:set>
                                    <p:animEffect transition="in" filter="slide(fromRight)">
                                      <p:cBhvr>
                                        <p:cTn id="38" dur="500"/>
                                        <p:tgtEl>
                                          <p:spTgt spid="75817"/>
                                        </p:tgtEl>
                                      </p:cBhvr>
                                    </p:animEffect>
                                  </p:childTnLst>
                                </p:cTn>
                              </p:par>
                            </p:childTnLst>
                          </p:cTn>
                        </p:par>
                        <p:par>
                          <p:cTn id="39" fill="hold" nodeType="afterGroup">
                            <p:stCondLst>
                              <p:cond delay="1000"/>
                            </p:stCondLst>
                            <p:childTnLst>
                              <p:par>
                                <p:cTn id="40" presetID="9" presetClass="entr" presetSubtype="0" fill="hold" nodeType="after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dissolve">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slide(fromBottom)">
                                      <p:cBhvr>
                                        <p:cTn id="47" dur="500"/>
                                        <p:tgtEl>
                                          <p:spTgt spid="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8"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slide(fromLeft)">
                                      <p:cBhvr>
                                        <p:cTn id="52" dur="500"/>
                                        <p:tgtEl>
                                          <p:spTgt spid="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75859"/>
                                        </p:tgtEl>
                                        <p:attrNameLst>
                                          <p:attrName>style.visibility</p:attrName>
                                        </p:attrNameLst>
                                      </p:cBhvr>
                                      <p:to>
                                        <p:strVal val="visible"/>
                                      </p:to>
                                    </p:set>
                                    <p:animEffect transition="in" filter="dissolve">
                                      <p:cBhvr>
                                        <p:cTn id="57" dur="500"/>
                                        <p:tgtEl>
                                          <p:spTgt spid="7585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75858"/>
                                        </p:tgtEl>
                                        <p:attrNameLst>
                                          <p:attrName>style.visibility</p:attrName>
                                        </p:attrNameLst>
                                      </p:cBhvr>
                                      <p:to>
                                        <p:strVal val="visible"/>
                                      </p:to>
                                    </p:set>
                                    <p:animEffect transition="in" filter="dissolve">
                                      <p:cBhvr>
                                        <p:cTn id="62" dur="500"/>
                                        <p:tgtEl>
                                          <p:spTgt spid="7585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75857"/>
                                        </p:tgtEl>
                                        <p:attrNameLst>
                                          <p:attrName>style.visibility</p:attrName>
                                        </p:attrNameLst>
                                      </p:cBhvr>
                                      <p:to>
                                        <p:strVal val="visible"/>
                                      </p:to>
                                    </p:set>
                                    <p:animEffect transition="in" filter="dissolve">
                                      <p:cBhvr>
                                        <p:cTn id="67" dur="500"/>
                                        <p:tgtEl>
                                          <p:spTgt spid="7585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75856"/>
                                        </p:tgtEl>
                                        <p:attrNameLst>
                                          <p:attrName>style.visibility</p:attrName>
                                        </p:attrNameLst>
                                      </p:cBhvr>
                                      <p:to>
                                        <p:strVal val="visible"/>
                                      </p:to>
                                    </p:set>
                                    <p:animEffect transition="in" filter="dissolve">
                                      <p:cBhvr>
                                        <p:cTn id="72" dur="500"/>
                                        <p:tgtEl>
                                          <p:spTgt spid="75856"/>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75855"/>
                                        </p:tgtEl>
                                        <p:attrNameLst>
                                          <p:attrName>style.visibility</p:attrName>
                                        </p:attrNameLst>
                                      </p:cBhvr>
                                      <p:to>
                                        <p:strVal val="visible"/>
                                      </p:to>
                                    </p:set>
                                    <p:animEffect transition="in" filter="dissolve">
                                      <p:cBhvr>
                                        <p:cTn id="77" dur="500"/>
                                        <p:tgtEl>
                                          <p:spTgt spid="7585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75862"/>
                                        </p:tgtEl>
                                        <p:attrNameLst>
                                          <p:attrName>style.visibility</p:attrName>
                                        </p:attrNameLst>
                                      </p:cBhvr>
                                      <p:to>
                                        <p:strVal val="visible"/>
                                      </p:to>
                                    </p:set>
                                    <p:animEffect transition="in" filter="wipe(left)">
                                      <p:cBhvr>
                                        <p:cTn id="82" dur="500"/>
                                        <p:tgtEl>
                                          <p:spTgt spid="75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75779" grpId="0"/>
      <p:bldP spid="75803" grpId="0" animBg="1"/>
      <p:bldP spid="75804" grpId="0"/>
      <p:bldP spid="75816" grpId="0" animBg="1"/>
      <p:bldP spid="75817" grpId="0"/>
      <p:bldP spid="75855" grpId="0" animBg="1"/>
      <p:bldP spid="75856" grpId="0" animBg="1"/>
      <p:bldP spid="75857" grpId="0" animBg="1"/>
      <p:bldP spid="75858" grpId="0" animBg="1"/>
      <p:bldP spid="75859" grpId="0" animBg="1"/>
      <p:bldP spid="7586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487488" y="1052514"/>
            <a:ext cx="9144001"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sz="2000" b="1" u="sng" dirty="0" err="1">
                <a:solidFill>
                  <a:schemeClr val="hlink"/>
                </a:solidFill>
              </a:rPr>
              <a:t>Factors</a:t>
            </a:r>
            <a:r>
              <a:rPr lang="tr-TR" altLang="tr-TR" sz="2000" b="1" u="sng" dirty="0">
                <a:solidFill>
                  <a:schemeClr val="hlink"/>
                </a:solidFill>
              </a:rPr>
              <a:t> </a:t>
            </a:r>
            <a:r>
              <a:rPr lang="tr-TR" altLang="tr-TR" sz="2000" b="1" u="sng" dirty="0" err="1">
                <a:solidFill>
                  <a:schemeClr val="hlink"/>
                </a:solidFill>
              </a:rPr>
              <a:t>affecting</a:t>
            </a:r>
            <a:r>
              <a:rPr lang="tr-TR" altLang="tr-TR" sz="2000" b="1" u="sng" dirty="0">
                <a:solidFill>
                  <a:schemeClr val="hlink"/>
                </a:solidFill>
              </a:rPr>
              <a:t> </a:t>
            </a:r>
            <a:r>
              <a:rPr lang="tr-TR" altLang="tr-TR" sz="2000" b="1" u="sng" dirty="0" err="1">
                <a:solidFill>
                  <a:schemeClr val="hlink"/>
                </a:solidFill>
              </a:rPr>
              <a:t>demand</a:t>
            </a:r>
            <a:endParaRPr lang="tr-TR" altLang="tr-TR" dirty="0"/>
          </a:p>
        </p:txBody>
      </p:sp>
      <p:sp>
        <p:nvSpPr>
          <p:cNvPr id="98307" name="Text Box 3"/>
          <p:cNvSpPr txBox="1">
            <a:spLocks noChangeArrowheads="1"/>
          </p:cNvSpPr>
          <p:nvPr/>
        </p:nvSpPr>
        <p:spPr bwMode="auto">
          <a:xfrm>
            <a:off x="1524000" y="1581150"/>
            <a:ext cx="914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folHlink"/>
                </a:solidFill>
              </a:rPr>
              <a:t>Price of goods demanded: </a:t>
            </a:r>
            <a:r>
              <a:rPr lang="en" altLang="tr-TR" dirty="0"/>
              <a:t>The first important factor that determines the amount of goods demanded by the consumer. If the price of the goods is high, the requested quantity is small.</a:t>
            </a:r>
            <a:endParaRPr lang="tr-TR" altLang="tr-TR" dirty="0"/>
          </a:p>
        </p:txBody>
      </p:sp>
      <p:sp>
        <p:nvSpPr>
          <p:cNvPr id="98308" name="Text Box 4"/>
          <p:cNvSpPr txBox="1">
            <a:spLocks noChangeArrowheads="1"/>
          </p:cNvSpPr>
          <p:nvPr/>
        </p:nvSpPr>
        <p:spPr bwMode="auto">
          <a:xfrm>
            <a:off x="1487488" y="2486025"/>
            <a:ext cx="91440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folHlink"/>
                </a:solidFill>
              </a:rPr>
              <a:t>The place of the demanded goods among the needs: </a:t>
            </a:r>
            <a:r>
              <a:rPr lang="en" altLang="tr-TR" dirty="0"/>
              <a:t>Consumers rank their needs according to their personal importance. Such a list is called a personal request table.</a:t>
            </a:r>
            <a:endParaRPr lang="tr-TR" altLang="tr-TR" dirty="0"/>
          </a:p>
        </p:txBody>
      </p:sp>
      <p:sp>
        <p:nvSpPr>
          <p:cNvPr id="98309" name="Text Box 5"/>
          <p:cNvSpPr txBox="1">
            <a:spLocks noChangeArrowheads="1"/>
          </p:cNvSpPr>
          <p:nvPr/>
        </p:nvSpPr>
        <p:spPr bwMode="auto">
          <a:xfrm>
            <a:off x="1524000" y="366712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folHlink"/>
                </a:solidFill>
              </a:rPr>
              <a:t>Consumer income level: </a:t>
            </a:r>
            <a:r>
              <a:rPr lang="en" altLang="tr-TR" dirty="0"/>
              <a:t>The amount of income allocated to the satisfaction of needs is important for the demand of any economic goods and services. As is known, incomes are not evenly distributed among individuals.</a:t>
            </a:r>
            <a:endParaRPr lang="tr-TR" altLang="tr-TR" dirty="0"/>
          </a:p>
        </p:txBody>
      </p:sp>
      <p:sp>
        <p:nvSpPr>
          <p:cNvPr id="98310" name="Text Box 6"/>
          <p:cNvSpPr txBox="1">
            <a:spLocks noChangeArrowheads="1"/>
          </p:cNvSpPr>
          <p:nvPr/>
        </p:nvSpPr>
        <p:spPr bwMode="auto">
          <a:xfrm>
            <a:off x="1524000" y="484663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folHlink"/>
                </a:solidFill>
              </a:rPr>
              <a:t>Prices of other goods; </a:t>
            </a:r>
            <a:r>
              <a:rPr lang="en" altLang="tr-TR" dirty="0"/>
              <a:t>plays an important role in determining the demand for any good or service. For example; ,fish and poultry prices effect red meat demand, margarine and oil prices effect butter demand.</a:t>
            </a:r>
            <a:endParaRPr lang="tr-TR" altLang="tr-TR" dirty="0"/>
          </a:p>
        </p:txBody>
      </p:sp>
      <p:sp>
        <p:nvSpPr>
          <p:cNvPr id="98311" name="Line 7"/>
          <p:cNvSpPr>
            <a:spLocks noChangeShapeType="1"/>
          </p:cNvSpPr>
          <p:nvPr/>
        </p:nvSpPr>
        <p:spPr bwMode="auto">
          <a:xfrm>
            <a:off x="1524000" y="250448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8312" name="Line 8"/>
          <p:cNvSpPr>
            <a:spLocks noChangeShapeType="1"/>
          </p:cNvSpPr>
          <p:nvPr/>
        </p:nvSpPr>
        <p:spPr bwMode="auto">
          <a:xfrm>
            <a:off x="1524000" y="35337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8313" name="Line 9"/>
          <p:cNvSpPr>
            <a:spLocks noChangeShapeType="1"/>
          </p:cNvSpPr>
          <p:nvPr/>
        </p:nvSpPr>
        <p:spPr bwMode="auto">
          <a:xfrm>
            <a:off x="1524000" y="471487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8316" name="Text Box 12"/>
          <p:cNvSpPr txBox="1">
            <a:spLocks noChangeArrowheads="1"/>
          </p:cNvSpPr>
          <p:nvPr/>
        </p:nvSpPr>
        <p:spPr bwMode="auto">
          <a:xfrm>
            <a:off x="1524000" y="6027738"/>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change of the demanded quantity of an economic good at a certain price and the change of demand are different concepts.</a:t>
            </a:r>
            <a:endParaRPr lang="tr-TR" altLang="tr-TR" dirty="0"/>
          </a:p>
        </p:txBody>
      </p:sp>
      <p:sp>
        <p:nvSpPr>
          <p:cNvPr id="98317" name="Line 13"/>
          <p:cNvSpPr>
            <a:spLocks noChangeShapeType="1"/>
          </p:cNvSpPr>
          <p:nvPr/>
        </p:nvSpPr>
        <p:spPr bwMode="auto">
          <a:xfrm>
            <a:off x="1524000" y="5894388"/>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486270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98306"/>
                                        </p:tgtEl>
                                        <p:attrNameLst>
                                          <p:attrName>style.visibility</p:attrName>
                                        </p:attrNameLst>
                                      </p:cBhvr>
                                      <p:to>
                                        <p:strVal val="visible"/>
                                      </p:to>
                                    </p:set>
                                    <p:animEffect transition="in" filter="slide(fromTop)">
                                      <p:cBhvr>
                                        <p:cTn id="7" dur="500"/>
                                        <p:tgtEl>
                                          <p:spTgt spid="983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98307"/>
                                        </p:tgtEl>
                                        <p:attrNameLst>
                                          <p:attrName>style.visibility</p:attrName>
                                        </p:attrNameLst>
                                      </p:cBhvr>
                                      <p:to>
                                        <p:strVal val="visible"/>
                                      </p:to>
                                    </p:set>
                                    <p:animEffect transition="in" filter="slide(fromTop)">
                                      <p:cBhvr>
                                        <p:cTn id="12" dur="500"/>
                                        <p:tgtEl>
                                          <p:spTgt spid="98307"/>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98311"/>
                                        </p:tgtEl>
                                        <p:attrNameLst>
                                          <p:attrName>style.visibility</p:attrName>
                                        </p:attrNameLst>
                                      </p:cBhvr>
                                      <p:to>
                                        <p:strVal val="visible"/>
                                      </p:to>
                                    </p:set>
                                    <p:animEffect transition="in" filter="slide(fromLeft)">
                                      <p:cBhvr>
                                        <p:cTn id="16" dur="500"/>
                                        <p:tgtEl>
                                          <p:spTgt spid="9831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98308"/>
                                        </p:tgtEl>
                                        <p:attrNameLst>
                                          <p:attrName>style.visibility</p:attrName>
                                        </p:attrNameLst>
                                      </p:cBhvr>
                                      <p:to>
                                        <p:strVal val="visible"/>
                                      </p:to>
                                    </p:set>
                                    <p:animEffect transition="in" filter="slide(fromTop)">
                                      <p:cBhvr>
                                        <p:cTn id="21" dur="500"/>
                                        <p:tgtEl>
                                          <p:spTgt spid="98308"/>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98312"/>
                                        </p:tgtEl>
                                        <p:attrNameLst>
                                          <p:attrName>style.visibility</p:attrName>
                                        </p:attrNameLst>
                                      </p:cBhvr>
                                      <p:to>
                                        <p:strVal val="visible"/>
                                      </p:to>
                                    </p:set>
                                    <p:animEffect transition="in" filter="slide(fromLeft)">
                                      <p:cBhvr>
                                        <p:cTn id="25" dur="500"/>
                                        <p:tgtEl>
                                          <p:spTgt spid="9831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98309"/>
                                        </p:tgtEl>
                                        <p:attrNameLst>
                                          <p:attrName>style.visibility</p:attrName>
                                        </p:attrNameLst>
                                      </p:cBhvr>
                                      <p:to>
                                        <p:strVal val="visible"/>
                                      </p:to>
                                    </p:set>
                                    <p:animEffect transition="in" filter="slide(fromTop)">
                                      <p:cBhvr>
                                        <p:cTn id="30" dur="500"/>
                                        <p:tgtEl>
                                          <p:spTgt spid="98309"/>
                                        </p:tgtEl>
                                      </p:cBhvr>
                                    </p:animEffect>
                                  </p:childTnLst>
                                </p:cTn>
                              </p:par>
                            </p:childTnLst>
                          </p:cTn>
                        </p:par>
                        <p:par>
                          <p:cTn id="31" fill="hold" nodeType="afterGroup">
                            <p:stCondLst>
                              <p:cond delay="500"/>
                            </p:stCondLst>
                            <p:childTnLst>
                              <p:par>
                                <p:cTn id="32" presetID="12" presetClass="entr" presetSubtype="8" fill="hold" grpId="0" nodeType="afterEffect">
                                  <p:stCondLst>
                                    <p:cond delay="0"/>
                                  </p:stCondLst>
                                  <p:childTnLst>
                                    <p:set>
                                      <p:cBhvr>
                                        <p:cTn id="33" dur="1" fill="hold">
                                          <p:stCondLst>
                                            <p:cond delay="0"/>
                                          </p:stCondLst>
                                        </p:cTn>
                                        <p:tgtEl>
                                          <p:spTgt spid="98313"/>
                                        </p:tgtEl>
                                        <p:attrNameLst>
                                          <p:attrName>style.visibility</p:attrName>
                                        </p:attrNameLst>
                                      </p:cBhvr>
                                      <p:to>
                                        <p:strVal val="visible"/>
                                      </p:to>
                                    </p:set>
                                    <p:animEffect transition="in" filter="slide(fromLeft)">
                                      <p:cBhvr>
                                        <p:cTn id="34" dur="500"/>
                                        <p:tgtEl>
                                          <p:spTgt spid="9831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1" fill="hold" grpId="0" nodeType="clickEffect">
                                  <p:stCondLst>
                                    <p:cond delay="0"/>
                                  </p:stCondLst>
                                  <p:childTnLst>
                                    <p:set>
                                      <p:cBhvr>
                                        <p:cTn id="38" dur="1" fill="hold">
                                          <p:stCondLst>
                                            <p:cond delay="0"/>
                                          </p:stCondLst>
                                        </p:cTn>
                                        <p:tgtEl>
                                          <p:spTgt spid="98310"/>
                                        </p:tgtEl>
                                        <p:attrNameLst>
                                          <p:attrName>style.visibility</p:attrName>
                                        </p:attrNameLst>
                                      </p:cBhvr>
                                      <p:to>
                                        <p:strVal val="visible"/>
                                      </p:to>
                                    </p:set>
                                    <p:animEffect transition="in" filter="slide(fromTop)">
                                      <p:cBhvr>
                                        <p:cTn id="39" dur="500"/>
                                        <p:tgtEl>
                                          <p:spTgt spid="98310"/>
                                        </p:tgtEl>
                                      </p:cBhvr>
                                    </p:animEffect>
                                  </p:childTnLst>
                                </p:cTn>
                              </p:par>
                            </p:childTnLst>
                          </p:cTn>
                        </p:par>
                        <p:par>
                          <p:cTn id="40" fill="hold" nodeType="afterGroup">
                            <p:stCondLst>
                              <p:cond delay="500"/>
                            </p:stCondLst>
                            <p:childTnLst>
                              <p:par>
                                <p:cTn id="41" presetID="12" presetClass="entr" presetSubtype="8" fill="hold" grpId="0" nodeType="afterEffect">
                                  <p:stCondLst>
                                    <p:cond delay="0"/>
                                  </p:stCondLst>
                                  <p:childTnLst>
                                    <p:set>
                                      <p:cBhvr>
                                        <p:cTn id="42" dur="1" fill="hold">
                                          <p:stCondLst>
                                            <p:cond delay="0"/>
                                          </p:stCondLst>
                                        </p:cTn>
                                        <p:tgtEl>
                                          <p:spTgt spid="98317"/>
                                        </p:tgtEl>
                                        <p:attrNameLst>
                                          <p:attrName>style.visibility</p:attrName>
                                        </p:attrNameLst>
                                      </p:cBhvr>
                                      <p:to>
                                        <p:strVal val="visible"/>
                                      </p:to>
                                    </p:set>
                                    <p:animEffect transition="in" filter="slide(fromLeft)">
                                      <p:cBhvr>
                                        <p:cTn id="43" dur="500"/>
                                        <p:tgtEl>
                                          <p:spTgt spid="9831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1" fill="hold" grpId="0" nodeType="clickEffect">
                                  <p:stCondLst>
                                    <p:cond delay="0"/>
                                  </p:stCondLst>
                                  <p:childTnLst>
                                    <p:set>
                                      <p:cBhvr>
                                        <p:cTn id="47" dur="1" fill="hold">
                                          <p:stCondLst>
                                            <p:cond delay="0"/>
                                          </p:stCondLst>
                                        </p:cTn>
                                        <p:tgtEl>
                                          <p:spTgt spid="98316"/>
                                        </p:tgtEl>
                                        <p:attrNameLst>
                                          <p:attrName>style.visibility</p:attrName>
                                        </p:attrNameLst>
                                      </p:cBhvr>
                                      <p:to>
                                        <p:strVal val="visible"/>
                                      </p:to>
                                    </p:set>
                                    <p:animEffect transition="in" filter="slide(fromTop)">
                                      <p:cBhvr>
                                        <p:cTn id="48" dur="500"/>
                                        <p:tgtEl>
                                          <p:spTgt spid="98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autoUpdateAnimBg="0"/>
      <p:bldP spid="98307" grpId="0" autoUpdateAnimBg="0"/>
      <p:bldP spid="98308" grpId="0" autoUpdateAnimBg="0"/>
      <p:bldP spid="98309" grpId="0" autoUpdateAnimBg="0"/>
      <p:bldP spid="98310" grpId="0" autoUpdateAnimBg="0"/>
      <p:bldP spid="98311" grpId="0" animBg="1"/>
      <p:bldP spid="98312" grpId="0" animBg="1"/>
      <p:bldP spid="98313" grpId="0" animBg="1"/>
      <p:bldP spid="98316" grpId="0" autoUpdateAnimBg="0"/>
      <p:bldP spid="983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p:cNvSpPr>
          <p:nvPr/>
        </p:nvSpPr>
        <p:spPr bwMode="auto">
          <a:xfrm>
            <a:off x="2711450" y="1917701"/>
            <a:ext cx="7416800" cy="4824413"/>
          </a:xfrm>
          <a:prstGeom prst="rect">
            <a:avLst/>
          </a:prstGeom>
          <a:solidFill>
            <a:srgbClr val="66CCFF"/>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9331" name="Line 3"/>
          <p:cNvSpPr>
            <a:spLocks noChangeShapeType="1"/>
          </p:cNvSpPr>
          <p:nvPr/>
        </p:nvSpPr>
        <p:spPr bwMode="auto">
          <a:xfrm>
            <a:off x="4079876" y="5916613"/>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9332" name="Text Box 4"/>
          <p:cNvSpPr txBox="1">
            <a:spLocks noChangeArrowheads="1"/>
          </p:cNvSpPr>
          <p:nvPr/>
        </p:nvSpPr>
        <p:spPr bwMode="auto">
          <a:xfrm>
            <a:off x="6384926" y="6005513"/>
            <a:ext cx="18887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a:t>Amount</a:t>
            </a:r>
            <a:r>
              <a:rPr lang="tr-TR" altLang="tr-TR" sz="1400" b="1" dirty="0"/>
              <a:t> (</a:t>
            </a:r>
            <a:r>
              <a:rPr lang="tr-TR" altLang="tr-TR" sz="1400" b="1" dirty="0" err="1"/>
              <a:t>tons</a:t>
            </a:r>
            <a:r>
              <a:rPr lang="tr-TR" altLang="tr-TR" sz="1400" b="1" dirty="0"/>
              <a:t>)</a:t>
            </a:r>
          </a:p>
        </p:txBody>
      </p:sp>
      <p:grpSp>
        <p:nvGrpSpPr>
          <p:cNvPr id="2" name="Group 5"/>
          <p:cNvGrpSpPr>
            <a:grpSpLocks/>
          </p:cNvGrpSpPr>
          <p:nvPr/>
        </p:nvGrpSpPr>
        <p:grpSpPr bwMode="auto">
          <a:xfrm>
            <a:off x="4511675" y="5861050"/>
            <a:ext cx="2736850" cy="287338"/>
            <a:chOff x="3333" y="3329"/>
            <a:chExt cx="1724" cy="181"/>
          </a:xfrm>
        </p:grpSpPr>
        <p:sp>
          <p:nvSpPr>
            <p:cNvPr id="91184" name="Line 6"/>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85" name="Line 7"/>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86" name="Line 8"/>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87" name="Line 9"/>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88" name="Line 10"/>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89" name="Text Box 11"/>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91190" name="Text Box 12"/>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91191" name="Text Box 13"/>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91192" name="Text Box 14"/>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91193" name="Text Box 15"/>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99344" name="Line 16"/>
          <p:cNvSpPr>
            <a:spLocks noChangeShapeType="1"/>
          </p:cNvSpPr>
          <p:nvPr/>
        </p:nvSpPr>
        <p:spPr bwMode="auto">
          <a:xfrm rot="10800000">
            <a:off x="4079875" y="2908301"/>
            <a:ext cx="0" cy="30083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9345" name="Text Box 17"/>
          <p:cNvSpPr txBox="1">
            <a:spLocks noChangeArrowheads="1"/>
          </p:cNvSpPr>
          <p:nvPr/>
        </p:nvSpPr>
        <p:spPr bwMode="auto">
          <a:xfrm rot="-5400000">
            <a:off x="2684463" y="3513138"/>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a:t>Price</a:t>
            </a:r>
            <a:r>
              <a:rPr lang="tr-TR" altLang="tr-TR" sz="1400" b="1" dirty="0"/>
              <a:t> (x1000 TL)</a:t>
            </a:r>
          </a:p>
        </p:txBody>
      </p:sp>
      <p:grpSp>
        <p:nvGrpSpPr>
          <p:cNvPr id="3" name="Group 18"/>
          <p:cNvGrpSpPr>
            <a:grpSpLocks/>
          </p:cNvGrpSpPr>
          <p:nvPr/>
        </p:nvGrpSpPr>
        <p:grpSpPr bwMode="auto">
          <a:xfrm>
            <a:off x="3648075" y="3124200"/>
            <a:ext cx="503238" cy="2808288"/>
            <a:chOff x="2789" y="1605"/>
            <a:chExt cx="317" cy="1769"/>
          </a:xfrm>
        </p:grpSpPr>
        <p:sp>
          <p:nvSpPr>
            <p:cNvPr id="91164" name="Line 19"/>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65" name="Line 20"/>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66" name="Line 21"/>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67" name="Line 22"/>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68" name="Line 23"/>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69" name="Line 24"/>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70" name="Text Box 25"/>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91171" name="Text Box 26"/>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91172" name="Text Box 27"/>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91173" name="Text Box 28"/>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91174" name="Line 29"/>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75" name="Line 30"/>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76" name="Line 31"/>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77" name="Line 32"/>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78" name="Line 33"/>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79" name="Text Box 34"/>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91180" name="Text Box 35"/>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91181" name="Text Box 36"/>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91182" name="Text Box 37"/>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91183" name="Text Box 38"/>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grpSp>
        <p:nvGrpSpPr>
          <p:cNvPr id="4" name="Group 53"/>
          <p:cNvGrpSpPr>
            <a:grpSpLocks/>
          </p:cNvGrpSpPr>
          <p:nvPr/>
        </p:nvGrpSpPr>
        <p:grpSpPr bwMode="auto">
          <a:xfrm>
            <a:off x="2711450" y="6364289"/>
            <a:ext cx="3416300" cy="377825"/>
            <a:chOff x="0" y="3430"/>
            <a:chExt cx="2152" cy="238"/>
          </a:xfrm>
        </p:grpSpPr>
        <p:sp>
          <p:nvSpPr>
            <p:cNvPr id="91162" name="Rectangle 54"/>
            <p:cNvSpPr>
              <a:spLocks noChangeArrowheads="1"/>
            </p:cNvSpPr>
            <p:nvPr/>
          </p:nvSpPr>
          <p:spPr bwMode="auto">
            <a:xfrm>
              <a:off x="0" y="3430"/>
              <a:ext cx="2100" cy="238"/>
            </a:xfrm>
            <a:prstGeom prst="rect">
              <a:avLst/>
            </a:prstGeom>
            <a:gradFill rotWithShape="0">
              <a:gsLst>
                <a:gs pos="0">
                  <a:srgbClr val="4D4D3E"/>
                </a:gs>
                <a:gs pos="50000">
                  <a:srgbClr val="FFFFCC"/>
                </a:gs>
                <a:gs pos="100000">
                  <a:srgbClr val="4D4D3E"/>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endParaRPr lang="en-GB" altLang="tr-TR">
                <a:solidFill>
                  <a:srgbClr val="FFFFCC"/>
                </a:solidFill>
              </a:endParaRPr>
            </a:p>
          </p:txBody>
        </p:sp>
        <p:sp>
          <p:nvSpPr>
            <p:cNvPr id="99383" name="Oval 55"/>
            <p:cNvSpPr>
              <a:spLocks noChangeArrowheads="1"/>
            </p:cNvSpPr>
            <p:nvPr/>
          </p:nvSpPr>
          <p:spPr bwMode="auto">
            <a:xfrm>
              <a:off x="2047" y="3430"/>
              <a:ext cx="105" cy="238"/>
            </a:xfrm>
            <a:prstGeom prst="ellipse">
              <a:avLst/>
            </a:prstGeom>
            <a:gradFill rotWithShape="0">
              <a:gsLst>
                <a:gs pos="0">
                  <a:schemeClr val="hlink"/>
                </a:gs>
                <a:gs pos="50000">
                  <a:schemeClr val="hlink">
                    <a:gamma/>
                    <a:shade val="30196"/>
                    <a:invGamma/>
                  </a:schemeClr>
                </a:gs>
                <a:gs pos="100000">
                  <a:schemeClr val="hlink"/>
                </a:gs>
              </a:gsLst>
              <a:lin ang="5400000" scaled="1"/>
            </a:gradFill>
            <a:ln w="12700">
              <a:solidFill>
                <a:schemeClr val="tx1"/>
              </a:solidFill>
              <a:round/>
              <a:headEnd/>
              <a:tailEnd/>
            </a:ln>
            <a:effectLst/>
          </p:spPr>
          <p:txBody>
            <a:bodyPr wrap="none" anchor="ctr"/>
            <a:lstStyle/>
            <a:p>
              <a:pPr eaLnBrk="1" hangingPunct="1">
                <a:defRPr/>
              </a:pPr>
              <a:endParaRPr lang="tr-TR"/>
            </a:p>
          </p:txBody>
        </p:sp>
      </p:grpSp>
      <p:sp>
        <p:nvSpPr>
          <p:cNvPr id="99384" name="Text Box 56"/>
          <p:cNvSpPr txBox="1">
            <a:spLocks noChangeArrowheads="1"/>
          </p:cNvSpPr>
          <p:nvPr/>
        </p:nvSpPr>
        <p:spPr bwMode="auto">
          <a:xfrm>
            <a:off x="5972175" y="6384925"/>
            <a:ext cx="4084638" cy="304800"/>
          </a:xfrm>
          <a:prstGeom prst="rect">
            <a:avLst/>
          </a:prstGeom>
          <a:noFill/>
          <a:ln>
            <a:noFill/>
          </a:ln>
          <a:effectLst>
            <a:outerShdw dist="35921" dir="81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1400" b="1" dirty="0">
                <a:solidFill>
                  <a:srgbClr val="FFFFCC"/>
                </a:solidFill>
                <a:latin typeface="Verdana" panose="020B0604030504040204" pitchFamily="34" charset="0"/>
              </a:rPr>
              <a:t>DEMAND SHIFT (CHANGE)</a:t>
            </a:r>
          </a:p>
        </p:txBody>
      </p:sp>
      <p:sp>
        <p:nvSpPr>
          <p:cNvPr id="99385" name="Line 57"/>
          <p:cNvSpPr>
            <a:spLocks noChangeShapeType="1"/>
          </p:cNvSpPr>
          <p:nvPr/>
        </p:nvSpPr>
        <p:spPr bwMode="auto">
          <a:xfrm>
            <a:off x="5159376" y="3573463"/>
            <a:ext cx="1368425" cy="172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5" name="Group 67"/>
          <p:cNvGrpSpPr>
            <a:grpSpLocks/>
          </p:cNvGrpSpPr>
          <p:nvPr/>
        </p:nvGrpSpPr>
        <p:grpSpPr bwMode="auto">
          <a:xfrm>
            <a:off x="5159376" y="3573463"/>
            <a:ext cx="2016125" cy="1727200"/>
            <a:chOff x="2472" y="1888"/>
            <a:chExt cx="1270" cy="1088"/>
          </a:xfrm>
        </p:grpSpPr>
        <p:sp>
          <p:nvSpPr>
            <p:cNvPr id="91160" name="Line 64"/>
            <p:cNvSpPr>
              <a:spLocks noChangeShapeType="1"/>
            </p:cNvSpPr>
            <p:nvPr/>
          </p:nvSpPr>
          <p:spPr bwMode="auto">
            <a:xfrm>
              <a:off x="2472" y="1888"/>
              <a:ext cx="862" cy="1088"/>
            </a:xfrm>
            <a:prstGeom prst="line">
              <a:avLst/>
            </a:prstGeom>
            <a:noFill/>
            <a:ln w="38100">
              <a:solidFill>
                <a:srgbClr val="66CCFF"/>
              </a:solidFill>
              <a:prstDash val="sysDot"/>
              <a:round/>
              <a:headEnd/>
              <a:tailEnd/>
            </a:ln>
            <a:extLst>
              <a:ext uri="{909E8E84-426E-40DD-AFC4-6F175D3DCCD1}">
                <a14:hiddenFill xmlns:a14="http://schemas.microsoft.com/office/drawing/2010/main">
                  <a:noFill/>
                </a14:hiddenFill>
              </a:ext>
            </a:extLst>
          </p:spPr>
          <p:txBody>
            <a:bodyPr/>
            <a:lstStyle/>
            <a:p>
              <a:endParaRPr lang="tr-TR"/>
            </a:p>
          </p:txBody>
        </p:sp>
        <p:sp>
          <p:nvSpPr>
            <p:cNvPr id="91161" name="Line 65"/>
            <p:cNvSpPr>
              <a:spLocks noChangeShapeType="1"/>
            </p:cNvSpPr>
            <p:nvPr/>
          </p:nvSpPr>
          <p:spPr bwMode="auto">
            <a:xfrm>
              <a:off x="2880" y="1888"/>
              <a:ext cx="862" cy="10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99394" name="AutoShape 66"/>
          <p:cNvSpPr>
            <a:spLocks noChangeArrowheads="1"/>
          </p:cNvSpPr>
          <p:nvPr/>
        </p:nvSpPr>
        <p:spPr bwMode="auto">
          <a:xfrm>
            <a:off x="4943476" y="3357564"/>
            <a:ext cx="1800225" cy="2232025"/>
          </a:xfrm>
          <a:prstGeom prst="rtTriangle">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nvGrpSpPr>
          <p:cNvPr id="6" name="Group 72"/>
          <p:cNvGrpSpPr>
            <a:grpSpLocks/>
          </p:cNvGrpSpPr>
          <p:nvPr/>
        </p:nvGrpSpPr>
        <p:grpSpPr bwMode="auto">
          <a:xfrm>
            <a:off x="5591176" y="3933825"/>
            <a:ext cx="1152525" cy="1079500"/>
            <a:chOff x="2562" y="2115"/>
            <a:chExt cx="726" cy="680"/>
          </a:xfrm>
        </p:grpSpPr>
        <p:sp>
          <p:nvSpPr>
            <p:cNvPr id="91157" name="Line 69"/>
            <p:cNvSpPr>
              <a:spLocks noChangeShapeType="1"/>
            </p:cNvSpPr>
            <p:nvPr/>
          </p:nvSpPr>
          <p:spPr bwMode="auto">
            <a:xfrm>
              <a:off x="2562" y="2115"/>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1158" name="Line 70"/>
            <p:cNvSpPr>
              <a:spLocks noChangeShapeType="1"/>
            </p:cNvSpPr>
            <p:nvPr/>
          </p:nvSpPr>
          <p:spPr bwMode="auto">
            <a:xfrm>
              <a:off x="2834" y="2478"/>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1159" name="Line 71"/>
            <p:cNvSpPr>
              <a:spLocks noChangeShapeType="1"/>
            </p:cNvSpPr>
            <p:nvPr/>
          </p:nvSpPr>
          <p:spPr bwMode="auto">
            <a:xfrm>
              <a:off x="3061" y="2795"/>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grpSp>
        <p:nvGrpSpPr>
          <p:cNvPr id="7" name="Group 77"/>
          <p:cNvGrpSpPr>
            <a:grpSpLocks/>
          </p:cNvGrpSpPr>
          <p:nvPr/>
        </p:nvGrpSpPr>
        <p:grpSpPr bwMode="auto">
          <a:xfrm>
            <a:off x="4440238" y="3573463"/>
            <a:ext cx="1727200" cy="1727200"/>
            <a:chOff x="1837" y="1888"/>
            <a:chExt cx="1088" cy="1088"/>
          </a:xfrm>
        </p:grpSpPr>
        <p:sp>
          <p:nvSpPr>
            <p:cNvPr id="91153" name="Line 73"/>
            <p:cNvSpPr>
              <a:spLocks noChangeShapeType="1"/>
            </p:cNvSpPr>
            <p:nvPr/>
          </p:nvSpPr>
          <p:spPr bwMode="auto">
            <a:xfrm>
              <a:off x="1837" y="1888"/>
              <a:ext cx="862" cy="10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1154" name="Line 74"/>
            <p:cNvSpPr>
              <a:spLocks noChangeShapeType="1"/>
            </p:cNvSpPr>
            <p:nvPr/>
          </p:nvSpPr>
          <p:spPr bwMode="auto">
            <a:xfrm flipH="1">
              <a:off x="2109" y="2115"/>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1155" name="Line 75"/>
            <p:cNvSpPr>
              <a:spLocks noChangeShapeType="1"/>
            </p:cNvSpPr>
            <p:nvPr/>
          </p:nvSpPr>
          <p:spPr bwMode="auto">
            <a:xfrm flipH="1">
              <a:off x="2381" y="2478"/>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1156" name="Line 76"/>
            <p:cNvSpPr>
              <a:spLocks noChangeShapeType="1"/>
            </p:cNvSpPr>
            <p:nvPr/>
          </p:nvSpPr>
          <p:spPr bwMode="auto">
            <a:xfrm flipH="1">
              <a:off x="2653" y="2795"/>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sp>
        <p:nvSpPr>
          <p:cNvPr id="99406" name="Text Box 78"/>
          <p:cNvSpPr txBox="1">
            <a:spLocks noChangeArrowheads="1"/>
          </p:cNvSpPr>
          <p:nvPr/>
        </p:nvSpPr>
        <p:spPr bwMode="auto">
          <a:xfrm>
            <a:off x="1487488" y="1052514"/>
            <a:ext cx="9144001"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hlink"/>
                </a:solidFill>
              </a:rPr>
              <a:t>Demand Change (Shift); </a:t>
            </a:r>
            <a:r>
              <a:rPr lang="en" altLang="tr-TR" dirty="0"/>
              <a:t>This is the shift of demand curve to the right or left by increasing or decreasing demand as a result of changes in other factors affecting demand.</a:t>
            </a:r>
            <a:endParaRPr lang="tr-TR" altLang="tr-TR" dirty="0"/>
          </a:p>
        </p:txBody>
      </p:sp>
    </p:spTree>
    <p:extLst>
      <p:ext uri="{BB962C8B-B14F-4D97-AF65-F5344CB8AC3E}">
        <p14:creationId xmlns:p14="http://schemas.microsoft.com/office/powerpoint/2010/main" val="3025194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99406"/>
                                        </p:tgtEl>
                                        <p:attrNameLst>
                                          <p:attrName>style.visibility</p:attrName>
                                        </p:attrNameLst>
                                      </p:cBhvr>
                                      <p:to>
                                        <p:strVal val="visible"/>
                                      </p:to>
                                    </p:set>
                                    <p:animEffect transition="in" filter="slide(fromTop)">
                                      <p:cBhvr>
                                        <p:cTn id="7" dur="500"/>
                                        <p:tgtEl>
                                          <p:spTgt spid="99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9330"/>
                                        </p:tgtEl>
                                        <p:attrNameLst>
                                          <p:attrName>style.visibility</p:attrName>
                                        </p:attrNameLst>
                                      </p:cBhvr>
                                      <p:to>
                                        <p:strVal val="visible"/>
                                      </p:to>
                                    </p:set>
                                    <p:animEffect transition="in" filter="dissolve">
                                      <p:cBhvr>
                                        <p:cTn id="12" dur="500"/>
                                        <p:tgtEl>
                                          <p:spTgt spid="99330"/>
                                        </p:tgtEl>
                                      </p:cBhvr>
                                    </p:animEffect>
                                  </p:childTnLst>
                                </p:cTn>
                              </p:par>
                            </p:childTnLst>
                          </p:cTn>
                        </p:par>
                        <p:par>
                          <p:cTn id="13" fill="hold" nodeType="afterGroup">
                            <p:stCondLst>
                              <p:cond delay="500"/>
                            </p:stCondLst>
                            <p:childTnLst>
                              <p:par>
                                <p:cTn id="14" presetID="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0-#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000"/>
                            </p:stCondLst>
                            <p:childTnLst>
                              <p:par>
                                <p:cTn id="19" presetID="12" presetClass="entr" presetSubtype="8" fill="hold" grpId="0" nodeType="afterEffect">
                                  <p:stCondLst>
                                    <p:cond delay="0"/>
                                  </p:stCondLst>
                                  <p:childTnLst>
                                    <p:set>
                                      <p:cBhvr>
                                        <p:cTn id="20" dur="1" fill="hold">
                                          <p:stCondLst>
                                            <p:cond delay="0"/>
                                          </p:stCondLst>
                                        </p:cTn>
                                        <p:tgtEl>
                                          <p:spTgt spid="99384"/>
                                        </p:tgtEl>
                                        <p:attrNameLst>
                                          <p:attrName>style.visibility</p:attrName>
                                        </p:attrNameLst>
                                      </p:cBhvr>
                                      <p:to>
                                        <p:strVal val="visible"/>
                                      </p:to>
                                    </p:set>
                                    <p:animEffect transition="in" filter="slide(fromLeft)">
                                      <p:cBhvr>
                                        <p:cTn id="21" dur="2000"/>
                                        <p:tgtEl>
                                          <p:spTgt spid="9938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8" fill="hold" grpId="0" nodeType="clickEffect">
                                  <p:stCondLst>
                                    <p:cond delay="0"/>
                                  </p:stCondLst>
                                  <p:childTnLst>
                                    <p:set>
                                      <p:cBhvr>
                                        <p:cTn id="25" dur="1" fill="hold">
                                          <p:stCondLst>
                                            <p:cond delay="0"/>
                                          </p:stCondLst>
                                        </p:cTn>
                                        <p:tgtEl>
                                          <p:spTgt spid="99331"/>
                                        </p:tgtEl>
                                        <p:attrNameLst>
                                          <p:attrName>style.visibility</p:attrName>
                                        </p:attrNameLst>
                                      </p:cBhvr>
                                      <p:to>
                                        <p:strVal val="visible"/>
                                      </p:to>
                                    </p:set>
                                    <p:animEffect transition="in" filter="slide(fromLeft)">
                                      <p:cBhvr>
                                        <p:cTn id="26" dur="500"/>
                                        <p:tgtEl>
                                          <p:spTgt spid="99331"/>
                                        </p:tgtEl>
                                      </p:cBhvr>
                                    </p:animEffect>
                                  </p:childTnLst>
                                </p:cTn>
                              </p:par>
                            </p:childTnLst>
                          </p:cTn>
                        </p:par>
                        <p:par>
                          <p:cTn id="27" fill="hold" nodeType="afterGroup">
                            <p:stCondLst>
                              <p:cond delay="500"/>
                            </p:stCondLst>
                            <p:childTnLst>
                              <p:par>
                                <p:cTn id="28" presetID="12" presetClass="entr" presetSubtype="1" fill="hold" grpId="0" nodeType="afterEffect">
                                  <p:stCondLst>
                                    <p:cond delay="0"/>
                                  </p:stCondLst>
                                  <p:childTnLst>
                                    <p:set>
                                      <p:cBhvr>
                                        <p:cTn id="29" dur="1" fill="hold">
                                          <p:stCondLst>
                                            <p:cond delay="0"/>
                                          </p:stCondLst>
                                        </p:cTn>
                                        <p:tgtEl>
                                          <p:spTgt spid="99332"/>
                                        </p:tgtEl>
                                        <p:attrNameLst>
                                          <p:attrName>style.visibility</p:attrName>
                                        </p:attrNameLst>
                                      </p:cBhvr>
                                      <p:to>
                                        <p:strVal val="visible"/>
                                      </p:to>
                                    </p:set>
                                    <p:animEffect transition="in" filter="slide(fromTop)">
                                      <p:cBhvr>
                                        <p:cTn id="30" dur="500"/>
                                        <p:tgtEl>
                                          <p:spTgt spid="99332"/>
                                        </p:tgtEl>
                                      </p:cBhvr>
                                    </p:animEffect>
                                  </p:childTnLst>
                                </p:cTn>
                              </p:par>
                            </p:childTnLst>
                          </p:cTn>
                        </p:par>
                        <p:par>
                          <p:cTn id="31" fill="hold" nodeType="afterGroup">
                            <p:stCondLst>
                              <p:cond delay="1000"/>
                            </p:stCondLst>
                            <p:childTnLst>
                              <p:par>
                                <p:cTn id="32" presetID="9" presetClass="entr" presetSubtype="0" fill="hold" nodeType="after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dissolve">
                                      <p:cBhvr>
                                        <p:cTn id="34" dur="500"/>
                                        <p:tgtEl>
                                          <p:spTgt spid="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99344"/>
                                        </p:tgtEl>
                                        <p:attrNameLst>
                                          <p:attrName>style.visibility</p:attrName>
                                        </p:attrNameLst>
                                      </p:cBhvr>
                                      <p:to>
                                        <p:strVal val="visible"/>
                                      </p:to>
                                    </p:set>
                                    <p:animEffect transition="in" filter="slide(fromBottom)">
                                      <p:cBhvr>
                                        <p:cTn id="39" dur="500"/>
                                        <p:tgtEl>
                                          <p:spTgt spid="99344"/>
                                        </p:tgtEl>
                                      </p:cBhvr>
                                    </p:animEffect>
                                  </p:childTnLst>
                                </p:cTn>
                              </p:par>
                            </p:childTnLst>
                          </p:cTn>
                        </p:par>
                        <p:par>
                          <p:cTn id="40" fill="hold" nodeType="afterGroup">
                            <p:stCondLst>
                              <p:cond delay="500"/>
                            </p:stCondLst>
                            <p:childTnLst>
                              <p:par>
                                <p:cTn id="41" presetID="12" presetClass="entr" presetSubtype="2" fill="hold" grpId="0" nodeType="afterEffect">
                                  <p:stCondLst>
                                    <p:cond delay="0"/>
                                  </p:stCondLst>
                                  <p:childTnLst>
                                    <p:set>
                                      <p:cBhvr>
                                        <p:cTn id="42" dur="1" fill="hold">
                                          <p:stCondLst>
                                            <p:cond delay="0"/>
                                          </p:stCondLst>
                                        </p:cTn>
                                        <p:tgtEl>
                                          <p:spTgt spid="99345"/>
                                        </p:tgtEl>
                                        <p:attrNameLst>
                                          <p:attrName>style.visibility</p:attrName>
                                        </p:attrNameLst>
                                      </p:cBhvr>
                                      <p:to>
                                        <p:strVal val="visible"/>
                                      </p:to>
                                    </p:set>
                                    <p:animEffect transition="in" filter="slide(fromRight)">
                                      <p:cBhvr>
                                        <p:cTn id="43" dur="500"/>
                                        <p:tgtEl>
                                          <p:spTgt spid="99345"/>
                                        </p:tgtEl>
                                      </p:cBhvr>
                                    </p:animEffect>
                                  </p:childTnLst>
                                </p:cTn>
                              </p:par>
                            </p:childTnLst>
                          </p:cTn>
                        </p:par>
                        <p:par>
                          <p:cTn id="44" fill="hold" nodeType="afterGroup">
                            <p:stCondLst>
                              <p:cond delay="1000"/>
                            </p:stCondLst>
                            <p:childTnLst>
                              <p:par>
                                <p:cTn id="45" presetID="9" presetClass="entr" presetSubtype="0" fill="hold" nodeType="after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dissolve">
                                      <p:cBhvr>
                                        <p:cTn id="47" dur="500"/>
                                        <p:tgtEl>
                                          <p:spTgt spid="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99385"/>
                                        </p:tgtEl>
                                        <p:attrNameLst>
                                          <p:attrName>style.visibility</p:attrName>
                                        </p:attrNameLst>
                                      </p:cBhvr>
                                      <p:to>
                                        <p:strVal val="visible"/>
                                      </p:to>
                                    </p:set>
                                    <p:animEffect transition="in" filter="wipe(left)">
                                      <p:cBhvr>
                                        <p:cTn id="52" dur="500"/>
                                        <p:tgtEl>
                                          <p:spTgt spid="99385"/>
                                        </p:tgtEl>
                                      </p:cBhvr>
                                    </p:animEffect>
                                  </p:childTnLst>
                                </p:cTn>
                              </p:par>
                            </p:childTnLst>
                          </p:cTn>
                        </p:par>
                        <p:par>
                          <p:cTn id="53" fill="hold" nodeType="afterGroup">
                            <p:stCondLst>
                              <p:cond delay="500"/>
                            </p:stCondLst>
                            <p:childTnLst>
                              <p:par>
                                <p:cTn id="54" presetID="9" presetClass="entr" presetSubtype="0" fill="hold" grpId="0" nodeType="afterEffect">
                                  <p:stCondLst>
                                    <p:cond delay="0"/>
                                  </p:stCondLst>
                                  <p:childTnLst>
                                    <p:set>
                                      <p:cBhvr>
                                        <p:cTn id="55" dur="1" fill="hold">
                                          <p:stCondLst>
                                            <p:cond delay="0"/>
                                          </p:stCondLst>
                                        </p:cTn>
                                        <p:tgtEl>
                                          <p:spTgt spid="99394"/>
                                        </p:tgtEl>
                                        <p:attrNameLst>
                                          <p:attrName>style.visibility</p:attrName>
                                        </p:attrNameLst>
                                      </p:cBhvr>
                                      <p:to>
                                        <p:strVal val="visible"/>
                                      </p:to>
                                    </p:set>
                                    <p:animEffect transition="in" filter="dissolve">
                                      <p:cBhvr>
                                        <p:cTn id="56" dur="500"/>
                                        <p:tgtEl>
                                          <p:spTgt spid="9939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2" presetClass="entr" presetSubtype="8" fill="hold" nodeType="clickEffect">
                                  <p:stCondLst>
                                    <p:cond delay="0"/>
                                  </p:stCondLst>
                                  <p:childTnLst>
                                    <p:set>
                                      <p:cBhvr>
                                        <p:cTn id="60" dur="1" fill="hold">
                                          <p:stCondLst>
                                            <p:cond delay="0"/>
                                          </p:stCondLst>
                                        </p:cTn>
                                        <p:tgtEl>
                                          <p:spTgt spid="5"/>
                                        </p:tgtEl>
                                        <p:attrNameLst>
                                          <p:attrName>style.visibility</p:attrName>
                                        </p:attrNameLst>
                                      </p:cBhvr>
                                      <p:to>
                                        <p:strVal val="visible"/>
                                      </p:to>
                                    </p:set>
                                    <p:animEffect transition="in" filter="slide(fromLeft)">
                                      <p:cBhvr>
                                        <p:cTn id="61" dur="2000"/>
                                        <p:tgtEl>
                                          <p:spTgt spid="5"/>
                                        </p:tgtEl>
                                      </p:cBhvr>
                                    </p:animEffect>
                                  </p:childTnLst>
                                </p:cTn>
                              </p:par>
                            </p:childTnLst>
                          </p:cTn>
                        </p:par>
                        <p:par>
                          <p:cTn id="62" fill="hold" nodeType="afterGroup">
                            <p:stCondLst>
                              <p:cond delay="2000"/>
                            </p:stCondLst>
                            <p:childTnLst>
                              <p:par>
                                <p:cTn id="63" presetID="9" presetClass="entr" presetSubtype="0" fill="hold" nodeType="afterEffect">
                                  <p:stCondLst>
                                    <p:cond delay="0"/>
                                  </p:stCondLst>
                                  <p:childTnLst>
                                    <p:set>
                                      <p:cBhvr>
                                        <p:cTn id="64" dur="1" fill="hold">
                                          <p:stCondLst>
                                            <p:cond delay="0"/>
                                          </p:stCondLst>
                                        </p:cTn>
                                        <p:tgtEl>
                                          <p:spTgt spid="6"/>
                                        </p:tgtEl>
                                        <p:attrNameLst>
                                          <p:attrName>style.visibility</p:attrName>
                                        </p:attrNameLst>
                                      </p:cBhvr>
                                      <p:to>
                                        <p:strVal val="visible"/>
                                      </p:to>
                                    </p:set>
                                    <p:animEffect transition="in" filter="dissolve">
                                      <p:cBhvr>
                                        <p:cTn id="65" dur="500"/>
                                        <p:tgtEl>
                                          <p:spTgt spid="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dissolve">
                                      <p:cBhvr>
                                        <p:cTn id="7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animBg="1"/>
      <p:bldP spid="99331" grpId="0" animBg="1"/>
      <p:bldP spid="99332" grpId="0"/>
      <p:bldP spid="99344" grpId="0" animBg="1"/>
      <p:bldP spid="99345" grpId="0"/>
      <p:bldP spid="99384" grpId="0" autoUpdateAnimBg="0"/>
      <p:bldP spid="99385" grpId="0" animBg="1"/>
      <p:bldP spid="99394" grpId="0" animBg="1"/>
      <p:bldP spid="9940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2711450" y="1917701"/>
            <a:ext cx="7416800" cy="4824413"/>
          </a:xfrm>
          <a:prstGeom prst="rect">
            <a:avLst/>
          </a:prstGeom>
          <a:solidFill>
            <a:srgbClr val="66CCFF"/>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163" name="Line 3"/>
          <p:cNvSpPr>
            <a:spLocks noChangeShapeType="1"/>
          </p:cNvSpPr>
          <p:nvPr/>
        </p:nvSpPr>
        <p:spPr bwMode="auto">
          <a:xfrm>
            <a:off x="4079876" y="5916613"/>
            <a:ext cx="352901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2164" name="Text Box 4"/>
          <p:cNvSpPr txBox="1">
            <a:spLocks noChangeArrowheads="1"/>
          </p:cNvSpPr>
          <p:nvPr/>
        </p:nvSpPr>
        <p:spPr bwMode="auto">
          <a:xfrm>
            <a:off x="6384926" y="6005513"/>
            <a:ext cx="16684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a:t>Amount</a:t>
            </a:r>
            <a:r>
              <a:rPr lang="tr-TR" altLang="tr-TR" sz="1400" b="1" dirty="0"/>
              <a:t> (</a:t>
            </a:r>
            <a:r>
              <a:rPr lang="tr-TR" altLang="tr-TR" sz="1400" b="1" dirty="0" err="1"/>
              <a:t>tons</a:t>
            </a:r>
            <a:r>
              <a:rPr lang="tr-TR" altLang="tr-TR" sz="1400" b="1" dirty="0"/>
              <a:t>)</a:t>
            </a:r>
          </a:p>
        </p:txBody>
      </p:sp>
      <p:grpSp>
        <p:nvGrpSpPr>
          <p:cNvPr id="92165" name="Group 5"/>
          <p:cNvGrpSpPr>
            <a:grpSpLocks/>
          </p:cNvGrpSpPr>
          <p:nvPr/>
        </p:nvGrpSpPr>
        <p:grpSpPr bwMode="auto">
          <a:xfrm>
            <a:off x="4511675" y="5861050"/>
            <a:ext cx="2736850" cy="287338"/>
            <a:chOff x="3333" y="3329"/>
            <a:chExt cx="1724" cy="181"/>
          </a:xfrm>
        </p:grpSpPr>
        <p:sp>
          <p:nvSpPr>
            <p:cNvPr id="92201" name="Line 6"/>
            <p:cNvSpPr>
              <a:spLocks noChangeShapeType="1"/>
            </p:cNvSpPr>
            <p:nvPr/>
          </p:nvSpPr>
          <p:spPr bwMode="auto">
            <a:xfrm>
              <a:off x="3447"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202" name="Line 7"/>
            <p:cNvSpPr>
              <a:spLocks noChangeShapeType="1"/>
            </p:cNvSpPr>
            <p:nvPr/>
          </p:nvSpPr>
          <p:spPr bwMode="auto">
            <a:xfrm>
              <a:off x="3810"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203" name="Line 8"/>
            <p:cNvSpPr>
              <a:spLocks noChangeShapeType="1"/>
            </p:cNvSpPr>
            <p:nvPr/>
          </p:nvSpPr>
          <p:spPr bwMode="auto">
            <a:xfrm>
              <a:off x="4173"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204" name="Line 9"/>
            <p:cNvSpPr>
              <a:spLocks noChangeShapeType="1"/>
            </p:cNvSpPr>
            <p:nvPr/>
          </p:nvSpPr>
          <p:spPr bwMode="auto">
            <a:xfrm>
              <a:off x="4536"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205" name="Line 10"/>
            <p:cNvSpPr>
              <a:spLocks noChangeShapeType="1"/>
            </p:cNvSpPr>
            <p:nvPr/>
          </p:nvSpPr>
          <p:spPr bwMode="auto">
            <a:xfrm>
              <a:off x="4899"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206" name="Text Box 11"/>
            <p:cNvSpPr txBox="1">
              <a:spLocks noChangeArrowheads="1"/>
            </p:cNvSpPr>
            <p:nvPr/>
          </p:nvSpPr>
          <p:spPr bwMode="auto">
            <a:xfrm>
              <a:off x="3333" y="333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10</a:t>
              </a:r>
            </a:p>
          </p:txBody>
        </p:sp>
        <p:sp>
          <p:nvSpPr>
            <p:cNvPr id="92207" name="Text Box 12"/>
            <p:cNvSpPr txBox="1">
              <a:spLocks noChangeArrowheads="1"/>
            </p:cNvSpPr>
            <p:nvPr/>
          </p:nvSpPr>
          <p:spPr bwMode="auto">
            <a:xfrm>
              <a:off x="3696"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20</a:t>
              </a:r>
            </a:p>
          </p:txBody>
        </p:sp>
        <p:sp>
          <p:nvSpPr>
            <p:cNvPr id="92208" name="Text Box 13"/>
            <p:cNvSpPr txBox="1">
              <a:spLocks noChangeArrowheads="1"/>
            </p:cNvSpPr>
            <p:nvPr/>
          </p:nvSpPr>
          <p:spPr bwMode="auto">
            <a:xfrm>
              <a:off x="4059"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30</a:t>
              </a:r>
            </a:p>
          </p:txBody>
        </p:sp>
        <p:sp>
          <p:nvSpPr>
            <p:cNvPr id="92209" name="Text Box 14"/>
            <p:cNvSpPr txBox="1">
              <a:spLocks noChangeArrowheads="1"/>
            </p:cNvSpPr>
            <p:nvPr/>
          </p:nvSpPr>
          <p:spPr bwMode="auto">
            <a:xfrm>
              <a:off x="4422"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40</a:t>
              </a:r>
            </a:p>
          </p:txBody>
        </p:sp>
        <p:sp>
          <p:nvSpPr>
            <p:cNvPr id="92210" name="Text Box 15"/>
            <p:cNvSpPr txBox="1">
              <a:spLocks noChangeArrowheads="1"/>
            </p:cNvSpPr>
            <p:nvPr/>
          </p:nvSpPr>
          <p:spPr bwMode="auto">
            <a:xfrm>
              <a:off x="4785" y="3329"/>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a:t>50</a:t>
              </a:r>
            </a:p>
          </p:txBody>
        </p:sp>
      </p:grpSp>
      <p:sp>
        <p:nvSpPr>
          <p:cNvPr id="92166" name="Line 16"/>
          <p:cNvSpPr>
            <a:spLocks noChangeShapeType="1"/>
          </p:cNvSpPr>
          <p:nvPr/>
        </p:nvSpPr>
        <p:spPr bwMode="auto">
          <a:xfrm rot="10800000">
            <a:off x="4079875" y="2908301"/>
            <a:ext cx="0" cy="300831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2167" name="Text Box 17"/>
          <p:cNvSpPr txBox="1">
            <a:spLocks noChangeArrowheads="1"/>
          </p:cNvSpPr>
          <p:nvPr/>
        </p:nvSpPr>
        <p:spPr bwMode="auto">
          <a:xfrm rot="-5400000">
            <a:off x="2684463" y="3513138"/>
            <a:ext cx="18002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400" b="1" dirty="0" err="1"/>
              <a:t>Price</a:t>
            </a:r>
            <a:r>
              <a:rPr lang="tr-TR" altLang="tr-TR" sz="1400" b="1" dirty="0"/>
              <a:t> (x1000 TL)</a:t>
            </a:r>
          </a:p>
        </p:txBody>
      </p:sp>
      <p:grpSp>
        <p:nvGrpSpPr>
          <p:cNvPr id="92168" name="Group 18"/>
          <p:cNvGrpSpPr>
            <a:grpSpLocks/>
          </p:cNvGrpSpPr>
          <p:nvPr/>
        </p:nvGrpSpPr>
        <p:grpSpPr bwMode="auto">
          <a:xfrm>
            <a:off x="3648075" y="3124200"/>
            <a:ext cx="503238" cy="2808288"/>
            <a:chOff x="2789" y="1605"/>
            <a:chExt cx="317" cy="1769"/>
          </a:xfrm>
        </p:grpSpPr>
        <p:sp>
          <p:nvSpPr>
            <p:cNvPr id="92181" name="Line 19"/>
            <p:cNvSpPr>
              <a:spLocks noChangeShapeType="1"/>
            </p:cNvSpPr>
            <p:nvPr/>
          </p:nvSpPr>
          <p:spPr bwMode="auto">
            <a:xfrm>
              <a:off x="3061" y="332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82" name="Line 20"/>
            <p:cNvSpPr>
              <a:spLocks noChangeShapeType="1"/>
            </p:cNvSpPr>
            <p:nvPr/>
          </p:nvSpPr>
          <p:spPr bwMode="auto">
            <a:xfrm rot="5400000">
              <a:off x="3084" y="335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83" name="Line 21"/>
            <p:cNvSpPr>
              <a:spLocks noChangeShapeType="1"/>
            </p:cNvSpPr>
            <p:nvPr/>
          </p:nvSpPr>
          <p:spPr bwMode="auto">
            <a:xfrm rot="5400000">
              <a:off x="3084" y="1888"/>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84" name="Line 22"/>
            <p:cNvSpPr>
              <a:spLocks noChangeShapeType="1"/>
            </p:cNvSpPr>
            <p:nvPr/>
          </p:nvSpPr>
          <p:spPr bwMode="auto">
            <a:xfrm rot="5400000">
              <a:off x="3084" y="2235"/>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85" name="Line 23"/>
            <p:cNvSpPr>
              <a:spLocks noChangeShapeType="1"/>
            </p:cNvSpPr>
            <p:nvPr/>
          </p:nvSpPr>
          <p:spPr bwMode="auto">
            <a:xfrm rot="5400000">
              <a:off x="3084" y="26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86" name="Line 24"/>
            <p:cNvSpPr>
              <a:spLocks noChangeShapeType="1"/>
            </p:cNvSpPr>
            <p:nvPr/>
          </p:nvSpPr>
          <p:spPr bwMode="auto">
            <a:xfrm rot="5400000">
              <a:off x="3084" y="297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87" name="Text Box 25"/>
            <p:cNvSpPr txBox="1">
              <a:spLocks noChangeArrowheads="1"/>
            </p:cNvSpPr>
            <p:nvPr/>
          </p:nvSpPr>
          <p:spPr bwMode="auto">
            <a:xfrm>
              <a:off x="2789" y="178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800</a:t>
              </a:r>
              <a:endParaRPr lang="tr-TR" altLang="tr-TR"/>
            </a:p>
          </p:txBody>
        </p:sp>
        <p:sp>
          <p:nvSpPr>
            <p:cNvPr id="92188" name="Text Box 26"/>
            <p:cNvSpPr txBox="1">
              <a:spLocks noChangeArrowheads="1"/>
            </p:cNvSpPr>
            <p:nvPr/>
          </p:nvSpPr>
          <p:spPr bwMode="auto">
            <a:xfrm>
              <a:off x="2789" y="215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600</a:t>
              </a:r>
              <a:endParaRPr lang="tr-TR" altLang="tr-TR"/>
            </a:p>
          </p:txBody>
        </p:sp>
        <p:sp>
          <p:nvSpPr>
            <p:cNvPr id="92189" name="Text Box 27"/>
            <p:cNvSpPr txBox="1">
              <a:spLocks noChangeArrowheads="1"/>
            </p:cNvSpPr>
            <p:nvPr/>
          </p:nvSpPr>
          <p:spPr bwMode="auto">
            <a:xfrm>
              <a:off x="2789" y="255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400</a:t>
              </a:r>
              <a:endParaRPr lang="tr-TR" altLang="tr-TR"/>
            </a:p>
          </p:txBody>
        </p:sp>
        <p:sp>
          <p:nvSpPr>
            <p:cNvPr id="92190" name="Text Box 28"/>
            <p:cNvSpPr txBox="1">
              <a:spLocks noChangeArrowheads="1"/>
            </p:cNvSpPr>
            <p:nvPr/>
          </p:nvSpPr>
          <p:spPr bwMode="auto">
            <a:xfrm>
              <a:off x="2789" y="292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200</a:t>
              </a:r>
              <a:endParaRPr lang="tr-TR" altLang="tr-TR"/>
            </a:p>
          </p:txBody>
        </p:sp>
        <p:sp>
          <p:nvSpPr>
            <p:cNvPr id="92191" name="Line 29"/>
            <p:cNvSpPr>
              <a:spLocks noChangeShapeType="1"/>
            </p:cNvSpPr>
            <p:nvPr/>
          </p:nvSpPr>
          <p:spPr bwMode="auto">
            <a:xfrm rot="5400000">
              <a:off x="3084" y="2053"/>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92" name="Line 30"/>
            <p:cNvSpPr>
              <a:spLocks noChangeShapeType="1"/>
            </p:cNvSpPr>
            <p:nvPr/>
          </p:nvSpPr>
          <p:spPr bwMode="auto">
            <a:xfrm rot="5400000">
              <a:off x="3084" y="243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93" name="Line 31"/>
            <p:cNvSpPr>
              <a:spLocks noChangeShapeType="1"/>
            </p:cNvSpPr>
            <p:nvPr/>
          </p:nvSpPr>
          <p:spPr bwMode="auto">
            <a:xfrm rot="5400000">
              <a:off x="3084" y="2807"/>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94" name="Line 32"/>
            <p:cNvSpPr>
              <a:spLocks noChangeShapeType="1"/>
            </p:cNvSpPr>
            <p:nvPr/>
          </p:nvSpPr>
          <p:spPr bwMode="auto">
            <a:xfrm rot="5400000">
              <a:off x="3084" y="3169"/>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95" name="Line 33"/>
            <p:cNvSpPr>
              <a:spLocks noChangeShapeType="1"/>
            </p:cNvSpPr>
            <p:nvPr/>
          </p:nvSpPr>
          <p:spPr bwMode="auto">
            <a:xfrm rot="5400000">
              <a:off x="3084" y="1681"/>
              <a:ext cx="0" cy="4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96" name="Text Box 34"/>
            <p:cNvSpPr txBox="1">
              <a:spLocks noChangeArrowheads="1"/>
            </p:cNvSpPr>
            <p:nvPr/>
          </p:nvSpPr>
          <p:spPr bwMode="auto">
            <a:xfrm>
              <a:off x="2789" y="1977"/>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700</a:t>
              </a:r>
              <a:endParaRPr lang="tr-TR" altLang="tr-TR"/>
            </a:p>
          </p:txBody>
        </p:sp>
        <p:sp>
          <p:nvSpPr>
            <p:cNvPr id="92197" name="Text Box 35"/>
            <p:cNvSpPr txBox="1">
              <a:spLocks noChangeArrowheads="1"/>
            </p:cNvSpPr>
            <p:nvPr/>
          </p:nvSpPr>
          <p:spPr bwMode="auto">
            <a:xfrm>
              <a:off x="2789" y="2340"/>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500</a:t>
              </a:r>
              <a:endParaRPr lang="tr-TR" altLang="tr-TR"/>
            </a:p>
          </p:txBody>
        </p:sp>
        <p:sp>
          <p:nvSpPr>
            <p:cNvPr id="92198" name="Text Box 36"/>
            <p:cNvSpPr txBox="1">
              <a:spLocks noChangeArrowheads="1"/>
            </p:cNvSpPr>
            <p:nvPr/>
          </p:nvSpPr>
          <p:spPr bwMode="auto">
            <a:xfrm>
              <a:off x="2789" y="2748"/>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300</a:t>
              </a:r>
              <a:endParaRPr lang="tr-TR" altLang="tr-TR"/>
            </a:p>
          </p:txBody>
        </p:sp>
        <p:sp>
          <p:nvSpPr>
            <p:cNvPr id="92199" name="Text Box 37"/>
            <p:cNvSpPr txBox="1">
              <a:spLocks noChangeArrowheads="1"/>
            </p:cNvSpPr>
            <p:nvPr/>
          </p:nvSpPr>
          <p:spPr bwMode="auto">
            <a:xfrm>
              <a:off x="2789" y="3111"/>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100</a:t>
              </a:r>
              <a:endParaRPr lang="tr-TR" altLang="tr-TR"/>
            </a:p>
          </p:txBody>
        </p:sp>
        <p:sp>
          <p:nvSpPr>
            <p:cNvPr id="92200" name="Text Box 38"/>
            <p:cNvSpPr txBox="1">
              <a:spLocks noChangeArrowheads="1"/>
            </p:cNvSpPr>
            <p:nvPr/>
          </p:nvSpPr>
          <p:spPr bwMode="auto">
            <a:xfrm>
              <a:off x="2789" y="1605"/>
              <a:ext cx="2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1200"/>
                <a:t>900</a:t>
              </a:r>
              <a:endParaRPr lang="tr-TR" altLang="tr-TR"/>
            </a:p>
          </p:txBody>
        </p:sp>
      </p:grpSp>
      <p:sp>
        <p:nvSpPr>
          <p:cNvPr id="92169" name="Line 43"/>
          <p:cNvSpPr>
            <a:spLocks noChangeShapeType="1"/>
          </p:cNvSpPr>
          <p:nvPr/>
        </p:nvSpPr>
        <p:spPr bwMode="auto">
          <a:xfrm>
            <a:off x="5159376" y="3573463"/>
            <a:ext cx="1368425" cy="172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70" name="Line 46"/>
          <p:cNvSpPr>
            <a:spLocks noChangeShapeType="1"/>
          </p:cNvSpPr>
          <p:nvPr/>
        </p:nvSpPr>
        <p:spPr bwMode="auto">
          <a:xfrm>
            <a:off x="5807076" y="3573463"/>
            <a:ext cx="1368425" cy="1727200"/>
          </a:xfrm>
          <a:prstGeom prst="line">
            <a:avLst/>
          </a:prstGeom>
          <a:noFill/>
          <a:ln w="28575">
            <a:solidFill>
              <a:srgbClr val="FAF406"/>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2171" name="AutoShape 47"/>
          <p:cNvSpPr>
            <a:spLocks noChangeArrowheads="1"/>
          </p:cNvSpPr>
          <p:nvPr/>
        </p:nvSpPr>
        <p:spPr bwMode="auto">
          <a:xfrm>
            <a:off x="4943476" y="3357564"/>
            <a:ext cx="1800225" cy="2232025"/>
          </a:xfrm>
          <a:prstGeom prst="rtTriangle">
            <a:avLst/>
          </a:prstGeom>
          <a:solidFill>
            <a:srgbClr val="66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92172" name="Line 53"/>
          <p:cNvSpPr>
            <a:spLocks noChangeShapeType="1"/>
          </p:cNvSpPr>
          <p:nvPr/>
        </p:nvSpPr>
        <p:spPr bwMode="auto">
          <a:xfrm>
            <a:off x="4440239" y="3573463"/>
            <a:ext cx="1368425" cy="1727200"/>
          </a:xfrm>
          <a:prstGeom prst="line">
            <a:avLst/>
          </a:prstGeom>
          <a:noFill/>
          <a:ln w="28575">
            <a:solidFill>
              <a:srgbClr val="FAF406"/>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101433" name="Line 57"/>
          <p:cNvSpPr>
            <a:spLocks noChangeShapeType="1"/>
          </p:cNvSpPr>
          <p:nvPr/>
        </p:nvSpPr>
        <p:spPr bwMode="auto">
          <a:xfrm>
            <a:off x="4079875" y="4437063"/>
            <a:ext cx="2520950" cy="0"/>
          </a:xfrm>
          <a:prstGeom prst="line">
            <a:avLst/>
          </a:prstGeom>
          <a:noFill/>
          <a:ln w="19050">
            <a:solidFill>
              <a:schemeClr val="hlink"/>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101434" name="Line 58"/>
          <p:cNvSpPr>
            <a:spLocks noChangeShapeType="1"/>
          </p:cNvSpPr>
          <p:nvPr/>
        </p:nvSpPr>
        <p:spPr bwMode="auto">
          <a:xfrm>
            <a:off x="5159375" y="4437064"/>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101435" name="Line 59"/>
          <p:cNvSpPr>
            <a:spLocks noChangeShapeType="1"/>
          </p:cNvSpPr>
          <p:nvPr/>
        </p:nvSpPr>
        <p:spPr bwMode="auto">
          <a:xfrm>
            <a:off x="5880100" y="4437064"/>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sp>
        <p:nvSpPr>
          <p:cNvPr id="101436" name="Line 60"/>
          <p:cNvSpPr>
            <a:spLocks noChangeShapeType="1"/>
          </p:cNvSpPr>
          <p:nvPr/>
        </p:nvSpPr>
        <p:spPr bwMode="auto">
          <a:xfrm>
            <a:off x="6527800" y="4437064"/>
            <a:ext cx="0" cy="1800225"/>
          </a:xfrm>
          <a:prstGeom prst="line">
            <a:avLst/>
          </a:prstGeom>
          <a:noFill/>
          <a:ln w="19050">
            <a:solidFill>
              <a:schemeClr val="bg1"/>
            </a:solidFill>
            <a:prstDash val="dash"/>
            <a:round/>
            <a:headEnd/>
            <a:tailEnd/>
          </a:ln>
          <a:extLst>
            <a:ext uri="{909E8E84-426E-40DD-AFC4-6F175D3DCCD1}">
              <a14:hiddenFill xmlns:a14="http://schemas.microsoft.com/office/drawing/2010/main">
                <a:noFill/>
              </a14:hiddenFill>
            </a:ext>
          </a:extLst>
        </p:spPr>
        <p:txBody>
          <a:bodyPr/>
          <a:lstStyle/>
          <a:p>
            <a:endParaRPr lang="tr-TR"/>
          </a:p>
        </p:txBody>
      </p:sp>
      <p:grpSp>
        <p:nvGrpSpPr>
          <p:cNvPr id="4" name="Group 61"/>
          <p:cNvGrpSpPr>
            <a:grpSpLocks/>
          </p:cNvGrpSpPr>
          <p:nvPr/>
        </p:nvGrpSpPr>
        <p:grpSpPr bwMode="auto">
          <a:xfrm>
            <a:off x="5016500" y="6165850"/>
            <a:ext cx="1727200" cy="336550"/>
            <a:chOff x="2200" y="3521"/>
            <a:chExt cx="1088" cy="212"/>
          </a:xfrm>
        </p:grpSpPr>
        <p:sp>
          <p:nvSpPr>
            <p:cNvPr id="92178" name="Text Box 62"/>
            <p:cNvSpPr txBox="1">
              <a:spLocks noChangeArrowheads="1"/>
            </p:cNvSpPr>
            <p:nvPr/>
          </p:nvSpPr>
          <p:spPr bwMode="auto">
            <a:xfrm>
              <a:off x="2200"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18</a:t>
              </a:r>
            </a:p>
          </p:txBody>
        </p:sp>
        <p:sp>
          <p:nvSpPr>
            <p:cNvPr id="92179" name="Text Box 63"/>
            <p:cNvSpPr txBox="1">
              <a:spLocks noChangeArrowheads="1"/>
            </p:cNvSpPr>
            <p:nvPr/>
          </p:nvSpPr>
          <p:spPr bwMode="auto">
            <a:xfrm>
              <a:off x="2608"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30</a:t>
              </a:r>
            </a:p>
          </p:txBody>
        </p:sp>
        <p:sp>
          <p:nvSpPr>
            <p:cNvPr id="92180" name="Text Box 64"/>
            <p:cNvSpPr txBox="1">
              <a:spLocks noChangeArrowheads="1"/>
            </p:cNvSpPr>
            <p:nvPr/>
          </p:nvSpPr>
          <p:spPr bwMode="auto">
            <a:xfrm>
              <a:off x="3016" y="3521"/>
              <a:ext cx="2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600">
                  <a:solidFill>
                    <a:schemeClr val="bg1"/>
                  </a:solidFill>
                </a:rPr>
                <a:t>42</a:t>
              </a:r>
            </a:p>
          </p:txBody>
        </p:sp>
      </p:grpSp>
    </p:spTree>
    <p:extLst>
      <p:ext uri="{BB962C8B-B14F-4D97-AF65-F5344CB8AC3E}">
        <p14:creationId xmlns:p14="http://schemas.microsoft.com/office/powerpoint/2010/main" val="38423058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01433"/>
                                        </p:tgtEl>
                                        <p:attrNameLst>
                                          <p:attrName>style.visibility</p:attrName>
                                        </p:attrNameLst>
                                      </p:cBhvr>
                                      <p:to>
                                        <p:strVal val="visible"/>
                                      </p:to>
                                    </p:set>
                                    <p:animEffect transition="in" filter="slide(fromLeft)">
                                      <p:cBhvr>
                                        <p:cTn id="7" dur="500"/>
                                        <p:tgtEl>
                                          <p:spTgt spid="101433"/>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101434"/>
                                        </p:tgtEl>
                                        <p:attrNameLst>
                                          <p:attrName>style.visibility</p:attrName>
                                        </p:attrNameLst>
                                      </p:cBhvr>
                                      <p:to>
                                        <p:strVal val="visible"/>
                                      </p:to>
                                    </p:set>
                                    <p:animEffect transition="in" filter="slide(fromTop)">
                                      <p:cBhvr>
                                        <p:cTn id="11" dur="500"/>
                                        <p:tgtEl>
                                          <p:spTgt spid="101434"/>
                                        </p:tgtEl>
                                      </p:cBhvr>
                                    </p:animEffect>
                                  </p:childTnLst>
                                </p:cTn>
                              </p:par>
                            </p:childTnLst>
                          </p:cTn>
                        </p:par>
                        <p:par>
                          <p:cTn id="12" fill="hold" nodeType="afterGroup">
                            <p:stCondLst>
                              <p:cond delay="1000"/>
                            </p:stCondLst>
                            <p:childTnLst>
                              <p:par>
                                <p:cTn id="13" presetID="12" presetClass="entr" presetSubtype="1" fill="hold" grpId="0" nodeType="afterEffect">
                                  <p:stCondLst>
                                    <p:cond delay="0"/>
                                  </p:stCondLst>
                                  <p:childTnLst>
                                    <p:set>
                                      <p:cBhvr>
                                        <p:cTn id="14" dur="1" fill="hold">
                                          <p:stCondLst>
                                            <p:cond delay="0"/>
                                          </p:stCondLst>
                                        </p:cTn>
                                        <p:tgtEl>
                                          <p:spTgt spid="101435"/>
                                        </p:tgtEl>
                                        <p:attrNameLst>
                                          <p:attrName>style.visibility</p:attrName>
                                        </p:attrNameLst>
                                      </p:cBhvr>
                                      <p:to>
                                        <p:strVal val="visible"/>
                                      </p:to>
                                    </p:set>
                                    <p:animEffect transition="in" filter="slide(fromTop)">
                                      <p:cBhvr>
                                        <p:cTn id="15" dur="500"/>
                                        <p:tgtEl>
                                          <p:spTgt spid="101435"/>
                                        </p:tgtEl>
                                      </p:cBhvr>
                                    </p:animEffect>
                                  </p:childTnLst>
                                </p:cTn>
                              </p:par>
                            </p:childTnLst>
                          </p:cTn>
                        </p:par>
                        <p:par>
                          <p:cTn id="16" fill="hold" nodeType="afterGroup">
                            <p:stCondLst>
                              <p:cond delay="1500"/>
                            </p:stCondLst>
                            <p:childTnLst>
                              <p:par>
                                <p:cTn id="17" presetID="12" presetClass="entr" presetSubtype="1" fill="hold" grpId="0" nodeType="afterEffect">
                                  <p:stCondLst>
                                    <p:cond delay="0"/>
                                  </p:stCondLst>
                                  <p:childTnLst>
                                    <p:set>
                                      <p:cBhvr>
                                        <p:cTn id="18" dur="1" fill="hold">
                                          <p:stCondLst>
                                            <p:cond delay="0"/>
                                          </p:stCondLst>
                                        </p:cTn>
                                        <p:tgtEl>
                                          <p:spTgt spid="101436"/>
                                        </p:tgtEl>
                                        <p:attrNameLst>
                                          <p:attrName>style.visibility</p:attrName>
                                        </p:attrNameLst>
                                      </p:cBhvr>
                                      <p:to>
                                        <p:strVal val="visible"/>
                                      </p:to>
                                    </p:set>
                                    <p:animEffect transition="in" filter="slide(fromTop)">
                                      <p:cBhvr>
                                        <p:cTn id="19" dur="500"/>
                                        <p:tgtEl>
                                          <p:spTgt spid="101436"/>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dissolv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33" grpId="0" animBg="1"/>
      <p:bldP spid="101434" grpId="0" animBg="1"/>
      <p:bldP spid="101435" grpId="0" animBg="1"/>
      <p:bldP spid="10143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63" name="Text Box 11"/>
          <p:cNvSpPr txBox="1">
            <a:spLocks noChangeArrowheads="1"/>
          </p:cNvSpPr>
          <p:nvPr/>
        </p:nvSpPr>
        <p:spPr bwMode="auto">
          <a:xfrm>
            <a:off x="1270612" y="1489398"/>
            <a:ext cx="9144000" cy="3879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nSpc>
                <a:spcPct val="200000"/>
              </a:lnSpc>
            </a:pPr>
            <a:r>
              <a:rPr lang="en" altLang="tr-TR" b="1" u="sng" dirty="0">
                <a:solidFill>
                  <a:schemeClr val="folHlink"/>
                </a:solidFill>
              </a:rPr>
              <a:t>The reasons for shifting the demand curve to the right or left can be stated as follows:</a:t>
            </a:r>
          </a:p>
          <a:p>
            <a:pPr>
              <a:lnSpc>
                <a:spcPct val="200000"/>
              </a:lnSpc>
            </a:pPr>
            <a:r>
              <a:rPr lang="en" altLang="tr-TR" dirty="0"/>
              <a:t>Change of income of demanders over time</a:t>
            </a:r>
          </a:p>
          <a:p>
            <a:pPr>
              <a:lnSpc>
                <a:spcPct val="200000"/>
              </a:lnSpc>
            </a:pPr>
            <a:r>
              <a:rPr lang="en" altLang="tr-TR" dirty="0"/>
              <a:t>Change in prices of other goods that may replace these goods</a:t>
            </a:r>
          </a:p>
          <a:p>
            <a:pPr>
              <a:lnSpc>
                <a:spcPct val="200000"/>
              </a:lnSpc>
            </a:pPr>
            <a:r>
              <a:rPr lang="en" altLang="tr-TR" dirty="0"/>
              <a:t>Change in prices of complementary goods</a:t>
            </a:r>
          </a:p>
          <a:p>
            <a:pPr>
              <a:lnSpc>
                <a:spcPct val="200000"/>
              </a:lnSpc>
            </a:pPr>
            <a:r>
              <a:rPr lang="en" altLang="tr-TR" dirty="0"/>
              <a:t>Fashion and so on. changes in the attractiveness of the goods </a:t>
            </a:r>
          </a:p>
          <a:p>
            <a:pPr>
              <a:lnSpc>
                <a:spcPct val="200000"/>
              </a:lnSpc>
            </a:pPr>
            <a:r>
              <a:rPr lang="en" altLang="tr-TR" dirty="0"/>
              <a:t>Change of the number of demanders.</a:t>
            </a:r>
            <a:endParaRPr lang="tr-TR" altLang="tr-TR" dirty="0"/>
          </a:p>
        </p:txBody>
      </p:sp>
    </p:spTree>
    <p:extLst>
      <p:ext uri="{BB962C8B-B14F-4D97-AF65-F5344CB8AC3E}">
        <p14:creationId xmlns:p14="http://schemas.microsoft.com/office/powerpoint/2010/main" val="3726385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4763">
                                            <p:txEl>
                                              <p:pRg st="0" end="0"/>
                                            </p:txEl>
                                          </p:spTgt>
                                        </p:tgtEl>
                                        <p:attrNameLst>
                                          <p:attrName>style.visibility</p:attrName>
                                        </p:attrNameLst>
                                      </p:cBhvr>
                                      <p:to>
                                        <p:strVal val="visible"/>
                                      </p:to>
                                    </p:set>
                                    <p:animEffect transition="in" filter="slide(fromTop)">
                                      <p:cBhvr>
                                        <p:cTn id="7" dur="500"/>
                                        <p:tgtEl>
                                          <p:spTgt spid="74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4763">
                                            <p:txEl>
                                              <p:pRg st="1" end="1"/>
                                            </p:txEl>
                                          </p:spTgt>
                                        </p:tgtEl>
                                        <p:attrNameLst>
                                          <p:attrName>style.visibility</p:attrName>
                                        </p:attrNameLst>
                                      </p:cBhvr>
                                      <p:to>
                                        <p:strVal val="visible"/>
                                      </p:to>
                                    </p:set>
                                    <p:animEffect transition="in" filter="slide(fromTop)">
                                      <p:cBhvr>
                                        <p:cTn id="12" dur="500"/>
                                        <p:tgtEl>
                                          <p:spTgt spid="747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74763">
                                            <p:txEl>
                                              <p:pRg st="2" end="2"/>
                                            </p:txEl>
                                          </p:spTgt>
                                        </p:tgtEl>
                                        <p:attrNameLst>
                                          <p:attrName>style.visibility</p:attrName>
                                        </p:attrNameLst>
                                      </p:cBhvr>
                                      <p:to>
                                        <p:strVal val="visible"/>
                                      </p:to>
                                    </p:set>
                                    <p:animEffect transition="in" filter="slide(fromTop)">
                                      <p:cBhvr>
                                        <p:cTn id="17" dur="500"/>
                                        <p:tgtEl>
                                          <p:spTgt spid="747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74763">
                                            <p:txEl>
                                              <p:pRg st="3" end="3"/>
                                            </p:txEl>
                                          </p:spTgt>
                                        </p:tgtEl>
                                        <p:attrNameLst>
                                          <p:attrName>style.visibility</p:attrName>
                                        </p:attrNameLst>
                                      </p:cBhvr>
                                      <p:to>
                                        <p:strVal val="visible"/>
                                      </p:to>
                                    </p:set>
                                    <p:animEffect transition="in" filter="slide(fromTop)">
                                      <p:cBhvr>
                                        <p:cTn id="22" dur="500"/>
                                        <p:tgtEl>
                                          <p:spTgt spid="747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1" fill="hold" grpId="0" nodeType="clickEffect">
                                  <p:stCondLst>
                                    <p:cond delay="0"/>
                                  </p:stCondLst>
                                  <p:childTnLst>
                                    <p:set>
                                      <p:cBhvr>
                                        <p:cTn id="26" dur="1" fill="hold">
                                          <p:stCondLst>
                                            <p:cond delay="0"/>
                                          </p:stCondLst>
                                        </p:cTn>
                                        <p:tgtEl>
                                          <p:spTgt spid="74763">
                                            <p:txEl>
                                              <p:pRg st="4" end="4"/>
                                            </p:txEl>
                                          </p:spTgt>
                                        </p:tgtEl>
                                        <p:attrNameLst>
                                          <p:attrName>style.visibility</p:attrName>
                                        </p:attrNameLst>
                                      </p:cBhvr>
                                      <p:to>
                                        <p:strVal val="visible"/>
                                      </p:to>
                                    </p:set>
                                    <p:animEffect transition="in" filter="slide(fromTop)">
                                      <p:cBhvr>
                                        <p:cTn id="27" dur="500"/>
                                        <p:tgtEl>
                                          <p:spTgt spid="747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1524000" y="1052514"/>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sz="2000" b="1" u="sng" dirty="0" err="1">
                <a:solidFill>
                  <a:schemeClr val="hlink"/>
                </a:solidFill>
              </a:rPr>
              <a:t>Demand</a:t>
            </a:r>
            <a:r>
              <a:rPr lang="tr-TR" altLang="tr-TR" sz="2000" b="1" u="sng" dirty="0">
                <a:solidFill>
                  <a:schemeClr val="hlink"/>
                </a:solidFill>
              </a:rPr>
              <a:t> </a:t>
            </a:r>
            <a:r>
              <a:rPr lang="tr-TR" altLang="tr-TR" sz="2000" b="1" u="sng" dirty="0" err="1">
                <a:solidFill>
                  <a:schemeClr val="hlink"/>
                </a:solidFill>
              </a:rPr>
              <a:t>Flexibility</a:t>
            </a:r>
            <a:endParaRPr lang="tr-TR" altLang="tr-TR" sz="2000" b="1" u="sng" dirty="0">
              <a:solidFill>
                <a:schemeClr val="hlink"/>
              </a:solidFill>
            </a:endParaRPr>
          </a:p>
        </p:txBody>
      </p:sp>
      <p:sp>
        <p:nvSpPr>
          <p:cNvPr id="73731" name="Text Box 3"/>
          <p:cNvSpPr txBox="1">
            <a:spLocks noChangeArrowheads="1"/>
          </p:cNvSpPr>
          <p:nvPr/>
        </p:nvSpPr>
        <p:spPr bwMode="auto">
          <a:xfrm>
            <a:off x="1524000" y="1487489"/>
            <a:ext cx="91440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 altLang="tr-TR" dirty="0"/>
              <a:t>There are two types of elasticity of demand. These are;</a:t>
            </a:r>
          </a:p>
          <a:p>
            <a:r>
              <a:rPr lang="en" altLang="tr-TR" dirty="0"/>
              <a:t>Price Flexibility of Demand and,</a:t>
            </a:r>
          </a:p>
          <a:p>
            <a:r>
              <a:rPr lang="en" altLang="tr-TR" dirty="0"/>
              <a:t>Income Flexibility of Demand.</a:t>
            </a:r>
            <a:endParaRPr lang="tr-TR" altLang="tr-TR" dirty="0"/>
          </a:p>
        </p:txBody>
      </p:sp>
      <p:sp>
        <p:nvSpPr>
          <p:cNvPr id="73732" name="Text Box 4"/>
          <p:cNvSpPr txBox="1">
            <a:spLocks noChangeArrowheads="1"/>
          </p:cNvSpPr>
          <p:nvPr/>
        </p:nvSpPr>
        <p:spPr bwMode="auto">
          <a:xfrm>
            <a:off x="1524000" y="2636838"/>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b="1" dirty="0">
                <a:solidFill>
                  <a:schemeClr val="folHlink"/>
                </a:solidFill>
              </a:rPr>
              <a:t>Price flexibility of demand </a:t>
            </a:r>
            <a:r>
              <a:rPr lang="en" altLang="tr-TR" dirty="0"/>
              <a:t>means consumer sensitivity to price changes.</a:t>
            </a:r>
            <a:endParaRPr lang="tr-TR" altLang="tr-TR" dirty="0"/>
          </a:p>
        </p:txBody>
      </p:sp>
      <p:sp>
        <p:nvSpPr>
          <p:cNvPr id="73733" name="Text Box 5"/>
          <p:cNvSpPr txBox="1">
            <a:spLocks noChangeArrowheads="1"/>
          </p:cNvSpPr>
          <p:nvPr/>
        </p:nvSpPr>
        <p:spPr bwMode="auto">
          <a:xfrm>
            <a:off x="1524000" y="3213100"/>
            <a:ext cx="9144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It is necessary to know the price flexibility of a good in order to know how much changes can be made in the quantity demanded in face of price changes.</a:t>
            </a:r>
            <a:endParaRPr lang="tr-TR" altLang="tr-TR" dirty="0"/>
          </a:p>
        </p:txBody>
      </p:sp>
      <p:sp>
        <p:nvSpPr>
          <p:cNvPr id="73734" name="Text Box 6"/>
          <p:cNvSpPr txBox="1">
            <a:spLocks noChangeArrowheads="1"/>
          </p:cNvSpPr>
          <p:nvPr/>
        </p:nvSpPr>
        <p:spPr bwMode="auto">
          <a:xfrm>
            <a:off x="1524000" y="4076701"/>
            <a:ext cx="914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price flexibility of demand can be formulated as follows.</a:t>
            </a:r>
            <a:endParaRPr lang="tr-TR" altLang="tr-TR" dirty="0"/>
          </a:p>
        </p:txBody>
      </p:sp>
      <p:sp>
        <p:nvSpPr>
          <p:cNvPr id="73735" name="Line 7"/>
          <p:cNvSpPr>
            <a:spLocks noChangeShapeType="1"/>
          </p:cNvSpPr>
          <p:nvPr/>
        </p:nvSpPr>
        <p:spPr bwMode="auto">
          <a:xfrm>
            <a:off x="1524000" y="2565400"/>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3736" name="Line 8"/>
          <p:cNvSpPr>
            <a:spLocks noChangeShapeType="1"/>
          </p:cNvSpPr>
          <p:nvPr/>
        </p:nvSpPr>
        <p:spPr bwMode="auto">
          <a:xfrm>
            <a:off x="1524000" y="316071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3737" name="Line 9"/>
          <p:cNvSpPr>
            <a:spLocks noChangeShapeType="1"/>
          </p:cNvSpPr>
          <p:nvPr/>
        </p:nvSpPr>
        <p:spPr bwMode="auto">
          <a:xfrm>
            <a:off x="1524000" y="4005263"/>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grpSp>
        <p:nvGrpSpPr>
          <p:cNvPr id="2" name="Group 35"/>
          <p:cNvGrpSpPr>
            <a:grpSpLocks/>
          </p:cNvGrpSpPr>
          <p:nvPr/>
        </p:nvGrpSpPr>
        <p:grpSpPr bwMode="auto">
          <a:xfrm>
            <a:off x="1398587" y="5005389"/>
            <a:ext cx="8658226" cy="871537"/>
            <a:chOff x="-397" y="3113"/>
            <a:chExt cx="5454" cy="549"/>
          </a:xfrm>
        </p:grpSpPr>
        <p:sp>
          <p:nvSpPr>
            <p:cNvPr id="94219" name="Text Box 31"/>
            <p:cNvSpPr txBox="1">
              <a:spLocks noChangeArrowheads="1"/>
            </p:cNvSpPr>
            <p:nvPr/>
          </p:nvSpPr>
          <p:spPr bwMode="auto">
            <a:xfrm>
              <a:off x="-397" y="3250"/>
              <a:ext cx="209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dirty="0" err="1"/>
                <a:t>Price</a:t>
              </a:r>
              <a:r>
                <a:rPr lang="tr-TR" altLang="tr-TR" dirty="0"/>
                <a:t> </a:t>
              </a:r>
              <a:r>
                <a:rPr lang="tr-TR" altLang="tr-TR" dirty="0" err="1"/>
                <a:t>Flexibility</a:t>
              </a:r>
              <a:r>
                <a:rPr lang="tr-TR" altLang="tr-TR" dirty="0"/>
                <a:t> of </a:t>
              </a:r>
              <a:r>
                <a:rPr lang="tr-TR" altLang="tr-TR" dirty="0" err="1"/>
                <a:t>Demand</a:t>
              </a:r>
              <a:r>
                <a:rPr lang="tr-TR" altLang="tr-TR" dirty="0"/>
                <a:t>=</a:t>
              </a:r>
              <a:endParaRPr lang="tr-TR" altLang="tr-TR" sz="2000" dirty="0"/>
            </a:p>
          </p:txBody>
        </p:sp>
        <p:sp>
          <p:nvSpPr>
            <p:cNvPr id="94220" name="Text Box 32"/>
            <p:cNvSpPr txBox="1">
              <a:spLocks noChangeArrowheads="1"/>
            </p:cNvSpPr>
            <p:nvPr/>
          </p:nvSpPr>
          <p:spPr bwMode="auto">
            <a:xfrm>
              <a:off x="1633" y="3113"/>
              <a:ext cx="342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Proportional change in the amount of demand</a:t>
              </a:r>
              <a:endParaRPr lang="tr-TR" altLang="tr-TR" sz="2000" dirty="0"/>
            </a:p>
          </p:txBody>
        </p:sp>
        <p:sp>
          <p:nvSpPr>
            <p:cNvPr id="94221" name="Text Box 33"/>
            <p:cNvSpPr txBox="1">
              <a:spLocks noChangeArrowheads="1"/>
            </p:cNvSpPr>
            <p:nvPr/>
          </p:nvSpPr>
          <p:spPr bwMode="auto">
            <a:xfrm>
              <a:off x="1860" y="3431"/>
              <a:ext cx="265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dirty="0" err="1"/>
                <a:t>Proportional</a:t>
              </a:r>
              <a:r>
                <a:rPr lang="tr-TR" altLang="tr-TR" dirty="0"/>
                <a:t> </a:t>
              </a:r>
              <a:r>
                <a:rPr lang="tr-TR" altLang="tr-TR" dirty="0" err="1"/>
                <a:t>change</a:t>
              </a:r>
              <a:r>
                <a:rPr lang="tr-TR" altLang="tr-TR" dirty="0"/>
                <a:t> in </a:t>
              </a:r>
              <a:r>
                <a:rPr lang="tr-TR" altLang="tr-TR" dirty="0" err="1"/>
                <a:t>price</a:t>
              </a:r>
              <a:endParaRPr lang="tr-TR" altLang="tr-TR" sz="2000" dirty="0"/>
            </a:p>
          </p:txBody>
        </p:sp>
        <p:sp>
          <p:nvSpPr>
            <p:cNvPr id="94222" name="Line 34"/>
            <p:cNvSpPr>
              <a:spLocks noChangeShapeType="1"/>
            </p:cNvSpPr>
            <p:nvPr/>
          </p:nvSpPr>
          <p:spPr bwMode="auto">
            <a:xfrm flipV="1">
              <a:off x="1678" y="3385"/>
              <a:ext cx="3152"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Tree>
    <p:extLst>
      <p:ext uri="{BB962C8B-B14F-4D97-AF65-F5344CB8AC3E}">
        <p14:creationId xmlns:p14="http://schemas.microsoft.com/office/powerpoint/2010/main" val="35181205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slide(fromTop)">
                                      <p:cBhvr>
                                        <p:cTn id="7" dur="500"/>
                                        <p:tgtEl>
                                          <p:spTgt spid="73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slide(fromTop)">
                                      <p:cBhvr>
                                        <p:cTn id="12" dur="500"/>
                                        <p:tgtEl>
                                          <p:spTgt spid="737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73731">
                                            <p:txEl>
                                              <p:pRg st="1" end="1"/>
                                            </p:txEl>
                                          </p:spTgt>
                                        </p:tgtEl>
                                        <p:attrNameLst>
                                          <p:attrName>style.visibility</p:attrName>
                                        </p:attrNameLst>
                                      </p:cBhvr>
                                      <p:to>
                                        <p:strVal val="visible"/>
                                      </p:to>
                                    </p:set>
                                    <p:animEffect transition="in" filter="slide(fromTop)">
                                      <p:cBhvr>
                                        <p:cTn id="17" dur="500"/>
                                        <p:tgtEl>
                                          <p:spTgt spid="737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73731">
                                            <p:txEl>
                                              <p:pRg st="2" end="2"/>
                                            </p:txEl>
                                          </p:spTgt>
                                        </p:tgtEl>
                                        <p:attrNameLst>
                                          <p:attrName>style.visibility</p:attrName>
                                        </p:attrNameLst>
                                      </p:cBhvr>
                                      <p:to>
                                        <p:strVal val="visible"/>
                                      </p:to>
                                    </p:set>
                                    <p:animEffect transition="in" filter="slide(fromTop)">
                                      <p:cBhvr>
                                        <p:cTn id="22" dur="500"/>
                                        <p:tgtEl>
                                          <p:spTgt spid="73731">
                                            <p:txEl>
                                              <p:pRg st="2" end="2"/>
                                            </p:txEl>
                                          </p:spTgt>
                                        </p:tgtEl>
                                      </p:cBhvr>
                                    </p:animEffect>
                                  </p:childTnLst>
                                </p:cTn>
                              </p:par>
                            </p:childTnLst>
                          </p:cTn>
                        </p:par>
                        <p:par>
                          <p:cTn id="23" fill="hold" nodeType="afterGroup">
                            <p:stCondLst>
                              <p:cond delay="500"/>
                            </p:stCondLst>
                            <p:childTnLst>
                              <p:par>
                                <p:cTn id="24" presetID="12" presetClass="entr" presetSubtype="8" fill="hold" grpId="0" nodeType="afterEffect">
                                  <p:stCondLst>
                                    <p:cond delay="0"/>
                                  </p:stCondLst>
                                  <p:childTnLst>
                                    <p:set>
                                      <p:cBhvr>
                                        <p:cTn id="25" dur="1" fill="hold">
                                          <p:stCondLst>
                                            <p:cond delay="0"/>
                                          </p:stCondLst>
                                        </p:cTn>
                                        <p:tgtEl>
                                          <p:spTgt spid="73735"/>
                                        </p:tgtEl>
                                        <p:attrNameLst>
                                          <p:attrName>style.visibility</p:attrName>
                                        </p:attrNameLst>
                                      </p:cBhvr>
                                      <p:to>
                                        <p:strVal val="visible"/>
                                      </p:to>
                                    </p:set>
                                    <p:animEffect transition="in" filter="slide(fromLeft)">
                                      <p:cBhvr>
                                        <p:cTn id="26" dur="500"/>
                                        <p:tgtEl>
                                          <p:spTgt spid="7373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1" fill="hold" grpId="0" nodeType="clickEffect">
                                  <p:stCondLst>
                                    <p:cond delay="0"/>
                                  </p:stCondLst>
                                  <p:childTnLst>
                                    <p:set>
                                      <p:cBhvr>
                                        <p:cTn id="30" dur="1" fill="hold">
                                          <p:stCondLst>
                                            <p:cond delay="0"/>
                                          </p:stCondLst>
                                        </p:cTn>
                                        <p:tgtEl>
                                          <p:spTgt spid="73732"/>
                                        </p:tgtEl>
                                        <p:attrNameLst>
                                          <p:attrName>style.visibility</p:attrName>
                                        </p:attrNameLst>
                                      </p:cBhvr>
                                      <p:to>
                                        <p:strVal val="visible"/>
                                      </p:to>
                                    </p:set>
                                    <p:animEffect transition="in" filter="slide(fromTop)">
                                      <p:cBhvr>
                                        <p:cTn id="31" dur="500"/>
                                        <p:tgtEl>
                                          <p:spTgt spid="73732"/>
                                        </p:tgtEl>
                                      </p:cBhvr>
                                    </p:animEffect>
                                  </p:childTnLst>
                                </p:cTn>
                              </p:par>
                            </p:childTnLst>
                          </p:cTn>
                        </p:par>
                        <p:par>
                          <p:cTn id="32" fill="hold" nodeType="afterGroup">
                            <p:stCondLst>
                              <p:cond delay="500"/>
                            </p:stCondLst>
                            <p:childTnLst>
                              <p:par>
                                <p:cTn id="33" presetID="12" presetClass="entr" presetSubtype="8" fill="hold" grpId="0" nodeType="afterEffect">
                                  <p:stCondLst>
                                    <p:cond delay="0"/>
                                  </p:stCondLst>
                                  <p:childTnLst>
                                    <p:set>
                                      <p:cBhvr>
                                        <p:cTn id="34" dur="1" fill="hold">
                                          <p:stCondLst>
                                            <p:cond delay="0"/>
                                          </p:stCondLst>
                                        </p:cTn>
                                        <p:tgtEl>
                                          <p:spTgt spid="73736"/>
                                        </p:tgtEl>
                                        <p:attrNameLst>
                                          <p:attrName>style.visibility</p:attrName>
                                        </p:attrNameLst>
                                      </p:cBhvr>
                                      <p:to>
                                        <p:strVal val="visible"/>
                                      </p:to>
                                    </p:set>
                                    <p:animEffect transition="in" filter="slide(fromLeft)">
                                      <p:cBhvr>
                                        <p:cTn id="35" dur="500"/>
                                        <p:tgtEl>
                                          <p:spTgt spid="7373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73733"/>
                                        </p:tgtEl>
                                        <p:attrNameLst>
                                          <p:attrName>style.visibility</p:attrName>
                                        </p:attrNameLst>
                                      </p:cBhvr>
                                      <p:to>
                                        <p:strVal val="visible"/>
                                      </p:to>
                                    </p:set>
                                    <p:animEffect transition="in" filter="slide(fromTop)">
                                      <p:cBhvr>
                                        <p:cTn id="40" dur="500"/>
                                        <p:tgtEl>
                                          <p:spTgt spid="73733"/>
                                        </p:tgtEl>
                                      </p:cBhvr>
                                    </p:animEffect>
                                  </p:childTnLst>
                                </p:cTn>
                              </p:par>
                            </p:childTnLst>
                          </p:cTn>
                        </p:par>
                        <p:par>
                          <p:cTn id="41" fill="hold" nodeType="afterGroup">
                            <p:stCondLst>
                              <p:cond delay="500"/>
                            </p:stCondLst>
                            <p:childTnLst>
                              <p:par>
                                <p:cTn id="42" presetID="12" presetClass="entr" presetSubtype="8" fill="hold" grpId="0" nodeType="afterEffect">
                                  <p:stCondLst>
                                    <p:cond delay="0"/>
                                  </p:stCondLst>
                                  <p:childTnLst>
                                    <p:set>
                                      <p:cBhvr>
                                        <p:cTn id="43" dur="1" fill="hold">
                                          <p:stCondLst>
                                            <p:cond delay="0"/>
                                          </p:stCondLst>
                                        </p:cTn>
                                        <p:tgtEl>
                                          <p:spTgt spid="73737"/>
                                        </p:tgtEl>
                                        <p:attrNameLst>
                                          <p:attrName>style.visibility</p:attrName>
                                        </p:attrNameLst>
                                      </p:cBhvr>
                                      <p:to>
                                        <p:strVal val="visible"/>
                                      </p:to>
                                    </p:set>
                                    <p:animEffect transition="in" filter="slide(fromLeft)">
                                      <p:cBhvr>
                                        <p:cTn id="44" dur="500"/>
                                        <p:tgtEl>
                                          <p:spTgt spid="7373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grpId="0" nodeType="clickEffect">
                                  <p:stCondLst>
                                    <p:cond delay="0"/>
                                  </p:stCondLst>
                                  <p:childTnLst>
                                    <p:set>
                                      <p:cBhvr>
                                        <p:cTn id="48" dur="1" fill="hold">
                                          <p:stCondLst>
                                            <p:cond delay="0"/>
                                          </p:stCondLst>
                                        </p:cTn>
                                        <p:tgtEl>
                                          <p:spTgt spid="73734"/>
                                        </p:tgtEl>
                                        <p:attrNameLst>
                                          <p:attrName>style.visibility</p:attrName>
                                        </p:attrNameLst>
                                      </p:cBhvr>
                                      <p:to>
                                        <p:strVal val="visible"/>
                                      </p:to>
                                    </p:set>
                                    <p:animEffect transition="in" filter="slide(fromTop)">
                                      <p:cBhvr>
                                        <p:cTn id="49" dur="500"/>
                                        <p:tgtEl>
                                          <p:spTgt spid="7373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dissolve">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autoUpdateAnimBg="0"/>
      <p:bldP spid="73731" grpId="0" build="p" autoUpdateAnimBg="0"/>
      <p:bldP spid="73732" grpId="0" autoUpdateAnimBg="0"/>
      <p:bldP spid="73733" grpId="0" autoUpdateAnimBg="0"/>
      <p:bldP spid="73734" grpId="0" autoUpdateAnimBg="0"/>
      <p:bldP spid="73735" grpId="0" animBg="1"/>
      <p:bldP spid="73736" grpId="0" animBg="1"/>
      <p:bldP spid="7373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947902" y="923926"/>
            <a:ext cx="9469273" cy="2144713"/>
            <a:chOff x="-262" y="3022"/>
            <a:chExt cx="3822" cy="1351"/>
          </a:xfrm>
        </p:grpSpPr>
        <p:sp>
          <p:nvSpPr>
            <p:cNvPr id="95240" name="Text Box 3"/>
            <p:cNvSpPr txBox="1">
              <a:spLocks noChangeArrowheads="1"/>
            </p:cNvSpPr>
            <p:nvPr/>
          </p:nvSpPr>
          <p:spPr bwMode="auto">
            <a:xfrm>
              <a:off x="-262" y="3607"/>
              <a:ext cx="155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tr-TR" altLang="tr-TR" b="1" dirty="0" err="1"/>
                <a:t>Price</a:t>
              </a:r>
              <a:r>
                <a:rPr lang="tr-TR" altLang="tr-TR" b="1" dirty="0"/>
                <a:t> </a:t>
              </a:r>
              <a:r>
                <a:rPr lang="tr-TR" altLang="tr-TR" b="1" dirty="0" err="1"/>
                <a:t>Flexibility</a:t>
              </a:r>
              <a:r>
                <a:rPr lang="tr-TR" altLang="tr-TR" b="1" dirty="0"/>
                <a:t> of </a:t>
              </a:r>
              <a:r>
                <a:rPr lang="tr-TR" altLang="tr-TR" b="1" dirty="0" err="1"/>
                <a:t>Demand</a:t>
              </a:r>
              <a:r>
                <a:rPr lang="tr-TR" altLang="tr-TR" b="1" dirty="0"/>
                <a:t>=</a:t>
              </a:r>
              <a:endParaRPr lang="tr-TR" altLang="tr-TR" sz="2000" b="1" dirty="0"/>
            </a:p>
          </p:txBody>
        </p:sp>
        <p:sp>
          <p:nvSpPr>
            <p:cNvPr id="95241" name="Text Box 4"/>
            <p:cNvSpPr txBox="1">
              <a:spLocks noChangeArrowheads="1"/>
            </p:cNvSpPr>
            <p:nvPr/>
          </p:nvSpPr>
          <p:spPr bwMode="auto">
            <a:xfrm>
              <a:off x="1563" y="3217"/>
              <a:ext cx="114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Demand2 – Demand1</a:t>
              </a:r>
              <a:endParaRPr lang="tr-TR" altLang="tr-TR" sz="2000" b="1" dirty="0"/>
            </a:p>
          </p:txBody>
        </p:sp>
        <p:sp>
          <p:nvSpPr>
            <p:cNvPr id="95242" name="Text Box 5"/>
            <p:cNvSpPr txBox="1">
              <a:spLocks noChangeArrowheads="1"/>
            </p:cNvSpPr>
            <p:nvPr/>
          </p:nvSpPr>
          <p:spPr bwMode="auto">
            <a:xfrm>
              <a:off x="1928" y="3430"/>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Demand1</a:t>
              </a:r>
              <a:endParaRPr lang="tr-TR" altLang="tr-TR" sz="2000" b="1" dirty="0"/>
            </a:p>
          </p:txBody>
        </p:sp>
        <p:sp>
          <p:nvSpPr>
            <p:cNvPr id="95243" name="Text Box 6"/>
            <p:cNvSpPr txBox="1">
              <a:spLocks noChangeArrowheads="1"/>
            </p:cNvSpPr>
            <p:nvPr/>
          </p:nvSpPr>
          <p:spPr bwMode="auto">
            <a:xfrm>
              <a:off x="2790" y="3294"/>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sz="2000" b="1"/>
            </a:p>
          </p:txBody>
        </p:sp>
        <p:sp>
          <p:nvSpPr>
            <p:cNvPr id="95244" name="Line 7"/>
            <p:cNvSpPr>
              <a:spLocks noChangeShapeType="1"/>
            </p:cNvSpPr>
            <p:nvPr/>
          </p:nvSpPr>
          <p:spPr bwMode="auto">
            <a:xfrm>
              <a:off x="1700" y="3430"/>
              <a:ext cx="953"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5245" name="Text Box 8"/>
            <p:cNvSpPr txBox="1">
              <a:spLocks noChangeArrowheads="1"/>
            </p:cNvSpPr>
            <p:nvPr/>
          </p:nvSpPr>
          <p:spPr bwMode="auto">
            <a:xfrm>
              <a:off x="1474" y="3029"/>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95246" name="Text Box 9"/>
            <p:cNvSpPr txBox="1">
              <a:spLocks noChangeArrowheads="1"/>
            </p:cNvSpPr>
            <p:nvPr/>
          </p:nvSpPr>
          <p:spPr bwMode="auto">
            <a:xfrm>
              <a:off x="2504" y="3022"/>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95247" name="Text Box 10"/>
            <p:cNvSpPr txBox="1">
              <a:spLocks noChangeArrowheads="1"/>
            </p:cNvSpPr>
            <p:nvPr/>
          </p:nvSpPr>
          <p:spPr bwMode="auto">
            <a:xfrm>
              <a:off x="1609" y="3862"/>
              <a:ext cx="13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Price2 – Price1</a:t>
              </a:r>
              <a:endParaRPr lang="tr-TR" altLang="tr-TR" sz="2000" b="1" dirty="0"/>
            </a:p>
          </p:txBody>
        </p:sp>
        <p:sp>
          <p:nvSpPr>
            <p:cNvPr id="95248" name="Text Box 11"/>
            <p:cNvSpPr txBox="1">
              <a:spLocks noChangeArrowheads="1"/>
            </p:cNvSpPr>
            <p:nvPr/>
          </p:nvSpPr>
          <p:spPr bwMode="auto">
            <a:xfrm>
              <a:off x="1882" y="4089"/>
              <a:ext cx="5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dirty="0"/>
                <a:t>Price1</a:t>
              </a:r>
              <a:endParaRPr lang="tr-TR" altLang="tr-TR" sz="2000" b="1" dirty="0"/>
            </a:p>
          </p:txBody>
        </p:sp>
        <p:sp>
          <p:nvSpPr>
            <p:cNvPr id="95249" name="Text Box 12"/>
            <p:cNvSpPr txBox="1">
              <a:spLocks noChangeArrowheads="1"/>
            </p:cNvSpPr>
            <p:nvPr/>
          </p:nvSpPr>
          <p:spPr bwMode="auto">
            <a:xfrm>
              <a:off x="2925" y="3953"/>
              <a:ext cx="5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r>
                <a:rPr lang="tr-TR" altLang="tr-TR" b="1"/>
                <a:t>X 100</a:t>
              </a:r>
              <a:endParaRPr lang="tr-TR" altLang="tr-TR" sz="2000" b="1"/>
            </a:p>
          </p:txBody>
        </p:sp>
        <p:sp>
          <p:nvSpPr>
            <p:cNvPr id="95250" name="Line 13"/>
            <p:cNvSpPr>
              <a:spLocks noChangeShapeType="1"/>
            </p:cNvSpPr>
            <p:nvPr/>
          </p:nvSpPr>
          <p:spPr bwMode="auto">
            <a:xfrm>
              <a:off x="1563" y="4089"/>
              <a:ext cx="118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95251" name="Text Box 14"/>
            <p:cNvSpPr txBox="1">
              <a:spLocks noChangeArrowheads="1"/>
            </p:cNvSpPr>
            <p:nvPr/>
          </p:nvSpPr>
          <p:spPr bwMode="auto">
            <a:xfrm>
              <a:off x="136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95252" name="Text Box 15"/>
            <p:cNvSpPr txBox="1">
              <a:spLocks noChangeArrowheads="1"/>
            </p:cNvSpPr>
            <p:nvPr/>
          </p:nvSpPr>
          <p:spPr bwMode="auto">
            <a:xfrm>
              <a:off x="2639" y="3681"/>
              <a:ext cx="331" cy="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6600"/>
                <a:t>)</a:t>
              </a:r>
            </a:p>
          </p:txBody>
        </p:sp>
        <p:sp>
          <p:nvSpPr>
            <p:cNvPr id="95253" name="Line 16"/>
            <p:cNvSpPr>
              <a:spLocks noChangeShapeType="1"/>
            </p:cNvSpPr>
            <p:nvPr/>
          </p:nvSpPr>
          <p:spPr bwMode="auto">
            <a:xfrm>
              <a:off x="1156" y="3748"/>
              <a:ext cx="24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grpSp>
      <p:sp>
        <p:nvSpPr>
          <p:cNvPr id="72721" name="Text Box 17"/>
          <p:cNvSpPr txBox="1">
            <a:spLocks noChangeArrowheads="1"/>
          </p:cNvSpPr>
          <p:nvPr/>
        </p:nvSpPr>
        <p:spPr bwMode="auto">
          <a:xfrm>
            <a:off x="1524000" y="3357563"/>
            <a:ext cx="93937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The price flexibility of demand is always negative. Because there is an inverse relationship between price and quantity. The coefficient of </a:t>
            </a:r>
            <a:r>
              <a:rPr lang="tr-TR" altLang="tr-TR" dirty="0" err="1" smtClean="0"/>
              <a:t>flexibility</a:t>
            </a:r>
            <a:r>
              <a:rPr lang="en" altLang="tr-TR" dirty="0" smtClean="0"/>
              <a:t> </a:t>
            </a:r>
            <a:r>
              <a:rPr lang="en" altLang="tr-TR" dirty="0"/>
              <a:t>can be varied from 0 to -..</a:t>
            </a:r>
            <a:endParaRPr lang="tr-TR" altLang="tr-TR" dirty="0"/>
          </a:p>
        </p:txBody>
      </p:sp>
      <p:sp>
        <p:nvSpPr>
          <p:cNvPr id="72722" name="Text Box 18"/>
          <p:cNvSpPr txBox="1">
            <a:spLocks noChangeArrowheads="1"/>
          </p:cNvSpPr>
          <p:nvPr/>
        </p:nvSpPr>
        <p:spPr bwMode="auto">
          <a:xfrm>
            <a:off x="1524000" y="4221164"/>
            <a:ext cx="990049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 altLang="tr-TR" dirty="0"/>
              <a:t>In the studies conducted on the price flexibility of demand for animal products, -0.65 was calculated between fixed prices and meat consumption, -0.58 was calculated between lamb prices and consumption, and price flexibility of demand was calculated.</a:t>
            </a:r>
            <a:r>
              <a:rPr lang="tr-TR" altLang="tr-TR" dirty="0"/>
              <a:t> </a:t>
            </a:r>
            <a:r>
              <a:rPr lang="en" altLang="tr-TR" dirty="0"/>
              <a:t>This indicates a 10% increase in meat prices and a 6% decrease in demand.</a:t>
            </a:r>
            <a:endParaRPr lang="tr-TR" altLang="tr-TR" dirty="0"/>
          </a:p>
        </p:txBody>
      </p:sp>
      <p:sp>
        <p:nvSpPr>
          <p:cNvPr id="72723" name="Text Box 19"/>
          <p:cNvSpPr txBox="1">
            <a:spLocks noChangeArrowheads="1"/>
          </p:cNvSpPr>
          <p:nvPr/>
        </p:nvSpPr>
        <p:spPr bwMode="auto">
          <a:xfrm>
            <a:off x="1524000" y="5654675"/>
            <a:ext cx="9144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 altLang="tr-TR" dirty="0"/>
              <a:t>If </a:t>
            </a:r>
            <a:r>
              <a:rPr lang="en" altLang="tr-TR" dirty="0" err="1"/>
              <a:t>Df</a:t>
            </a:r>
            <a:r>
              <a:rPr lang="en" altLang="tr-TR" dirty="0"/>
              <a:t> = -1, the unit is flexible.</a:t>
            </a:r>
          </a:p>
          <a:p>
            <a:r>
              <a:rPr lang="en" altLang="tr-TR" dirty="0"/>
              <a:t>Very flexible (elastic) to demand with </a:t>
            </a:r>
            <a:r>
              <a:rPr lang="en" altLang="tr-TR" dirty="0" err="1"/>
              <a:t>Df</a:t>
            </a:r>
            <a:r>
              <a:rPr lang="en" altLang="tr-TR" dirty="0"/>
              <a:t>&gt; -1</a:t>
            </a:r>
          </a:p>
          <a:p>
            <a:r>
              <a:rPr lang="en" altLang="tr-TR" dirty="0"/>
              <a:t>The demand with </a:t>
            </a:r>
            <a:r>
              <a:rPr lang="en" altLang="tr-TR" dirty="0" err="1"/>
              <a:t>Df</a:t>
            </a:r>
            <a:r>
              <a:rPr lang="en" altLang="tr-TR" dirty="0"/>
              <a:t> &lt;-1 is called less flexible demand.</a:t>
            </a:r>
            <a:endParaRPr lang="tr-TR" altLang="tr-TR" dirty="0"/>
          </a:p>
        </p:txBody>
      </p:sp>
      <p:sp>
        <p:nvSpPr>
          <p:cNvPr id="72724" name="Line 20"/>
          <p:cNvSpPr>
            <a:spLocks noChangeShapeType="1"/>
          </p:cNvSpPr>
          <p:nvPr/>
        </p:nvSpPr>
        <p:spPr bwMode="auto">
          <a:xfrm>
            <a:off x="1524000" y="54451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
        <p:nvSpPr>
          <p:cNvPr id="72725" name="Line 21"/>
          <p:cNvSpPr>
            <a:spLocks noChangeShapeType="1"/>
          </p:cNvSpPr>
          <p:nvPr/>
        </p:nvSpPr>
        <p:spPr bwMode="auto">
          <a:xfrm>
            <a:off x="1524000" y="4149725"/>
            <a:ext cx="3455988" cy="0"/>
          </a:xfrm>
          <a:prstGeom prst="line">
            <a:avLst/>
          </a:prstGeom>
          <a:noFill/>
          <a:ln w="28575">
            <a:solidFill>
              <a:srgbClr val="0000FF"/>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295219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72721"/>
                                        </p:tgtEl>
                                        <p:attrNameLst>
                                          <p:attrName>style.visibility</p:attrName>
                                        </p:attrNameLst>
                                      </p:cBhvr>
                                      <p:to>
                                        <p:strVal val="visible"/>
                                      </p:to>
                                    </p:set>
                                    <p:animEffect transition="in" filter="slide(fromTop)">
                                      <p:cBhvr>
                                        <p:cTn id="12" dur="500"/>
                                        <p:tgtEl>
                                          <p:spTgt spid="72721"/>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72725"/>
                                        </p:tgtEl>
                                        <p:attrNameLst>
                                          <p:attrName>style.visibility</p:attrName>
                                        </p:attrNameLst>
                                      </p:cBhvr>
                                      <p:to>
                                        <p:strVal val="visible"/>
                                      </p:to>
                                    </p:set>
                                    <p:animEffect transition="in" filter="slide(fromLeft)">
                                      <p:cBhvr>
                                        <p:cTn id="16" dur="500"/>
                                        <p:tgtEl>
                                          <p:spTgt spid="7272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1" fill="hold" grpId="0" nodeType="clickEffect">
                                  <p:stCondLst>
                                    <p:cond delay="0"/>
                                  </p:stCondLst>
                                  <p:childTnLst>
                                    <p:set>
                                      <p:cBhvr>
                                        <p:cTn id="20" dur="1" fill="hold">
                                          <p:stCondLst>
                                            <p:cond delay="0"/>
                                          </p:stCondLst>
                                        </p:cTn>
                                        <p:tgtEl>
                                          <p:spTgt spid="72722"/>
                                        </p:tgtEl>
                                        <p:attrNameLst>
                                          <p:attrName>style.visibility</p:attrName>
                                        </p:attrNameLst>
                                      </p:cBhvr>
                                      <p:to>
                                        <p:strVal val="visible"/>
                                      </p:to>
                                    </p:set>
                                    <p:animEffect transition="in" filter="slide(fromTop)">
                                      <p:cBhvr>
                                        <p:cTn id="21" dur="500"/>
                                        <p:tgtEl>
                                          <p:spTgt spid="72722"/>
                                        </p:tgtEl>
                                      </p:cBhvr>
                                    </p:animEffect>
                                  </p:childTnLst>
                                </p:cTn>
                              </p:par>
                            </p:childTnLst>
                          </p:cTn>
                        </p:par>
                        <p:par>
                          <p:cTn id="22" fill="hold" nodeType="afterGroup">
                            <p:stCondLst>
                              <p:cond delay="500"/>
                            </p:stCondLst>
                            <p:childTnLst>
                              <p:par>
                                <p:cTn id="23" presetID="12" presetClass="entr" presetSubtype="8" fill="hold" grpId="0" nodeType="afterEffect">
                                  <p:stCondLst>
                                    <p:cond delay="0"/>
                                  </p:stCondLst>
                                  <p:childTnLst>
                                    <p:set>
                                      <p:cBhvr>
                                        <p:cTn id="24" dur="1" fill="hold">
                                          <p:stCondLst>
                                            <p:cond delay="0"/>
                                          </p:stCondLst>
                                        </p:cTn>
                                        <p:tgtEl>
                                          <p:spTgt spid="72724"/>
                                        </p:tgtEl>
                                        <p:attrNameLst>
                                          <p:attrName>style.visibility</p:attrName>
                                        </p:attrNameLst>
                                      </p:cBhvr>
                                      <p:to>
                                        <p:strVal val="visible"/>
                                      </p:to>
                                    </p:set>
                                    <p:animEffect transition="in" filter="slide(fromLeft)">
                                      <p:cBhvr>
                                        <p:cTn id="25" dur="500"/>
                                        <p:tgtEl>
                                          <p:spTgt spid="7272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grpId="0" nodeType="clickEffect">
                                  <p:stCondLst>
                                    <p:cond delay="0"/>
                                  </p:stCondLst>
                                  <p:childTnLst>
                                    <p:set>
                                      <p:cBhvr>
                                        <p:cTn id="29" dur="1" fill="hold">
                                          <p:stCondLst>
                                            <p:cond delay="0"/>
                                          </p:stCondLst>
                                        </p:cTn>
                                        <p:tgtEl>
                                          <p:spTgt spid="72723">
                                            <p:txEl>
                                              <p:pRg st="0" end="0"/>
                                            </p:txEl>
                                          </p:spTgt>
                                        </p:tgtEl>
                                        <p:attrNameLst>
                                          <p:attrName>style.visibility</p:attrName>
                                        </p:attrNameLst>
                                      </p:cBhvr>
                                      <p:to>
                                        <p:strVal val="visible"/>
                                      </p:to>
                                    </p:set>
                                    <p:animEffect transition="in" filter="slide(fromTop)">
                                      <p:cBhvr>
                                        <p:cTn id="30" dur="500"/>
                                        <p:tgtEl>
                                          <p:spTgt spid="72723">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72723">
                                            <p:txEl>
                                              <p:pRg st="1" end="1"/>
                                            </p:txEl>
                                          </p:spTgt>
                                        </p:tgtEl>
                                        <p:attrNameLst>
                                          <p:attrName>style.visibility</p:attrName>
                                        </p:attrNameLst>
                                      </p:cBhvr>
                                      <p:to>
                                        <p:strVal val="visible"/>
                                      </p:to>
                                    </p:set>
                                    <p:animEffect transition="in" filter="slide(fromTop)">
                                      <p:cBhvr>
                                        <p:cTn id="35" dur="500"/>
                                        <p:tgtEl>
                                          <p:spTgt spid="72723">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1" fill="hold" grpId="0" nodeType="clickEffect">
                                  <p:stCondLst>
                                    <p:cond delay="0"/>
                                  </p:stCondLst>
                                  <p:childTnLst>
                                    <p:set>
                                      <p:cBhvr>
                                        <p:cTn id="39" dur="1" fill="hold">
                                          <p:stCondLst>
                                            <p:cond delay="0"/>
                                          </p:stCondLst>
                                        </p:cTn>
                                        <p:tgtEl>
                                          <p:spTgt spid="72723">
                                            <p:txEl>
                                              <p:pRg st="2" end="2"/>
                                            </p:txEl>
                                          </p:spTgt>
                                        </p:tgtEl>
                                        <p:attrNameLst>
                                          <p:attrName>style.visibility</p:attrName>
                                        </p:attrNameLst>
                                      </p:cBhvr>
                                      <p:to>
                                        <p:strVal val="visible"/>
                                      </p:to>
                                    </p:set>
                                    <p:animEffect transition="in" filter="slide(fromTop)">
                                      <p:cBhvr>
                                        <p:cTn id="40" dur="500"/>
                                        <p:tgtEl>
                                          <p:spTgt spid="72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21" grpId="0" autoUpdateAnimBg="0"/>
      <p:bldP spid="72722" grpId="0" autoUpdateAnimBg="0"/>
      <p:bldP spid="72723" grpId="0" build="p" autoUpdateAnimBg="0"/>
      <p:bldP spid="72724" grpId="0" animBg="1"/>
      <p:bldP spid="72725"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2357</Words>
  <Application>Microsoft Office PowerPoint</Application>
  <PresentationFormat>Geniş ekran</PresentationFormat>
  <Paragraphs>258</Paragraphs>
  <Slides>25</Slides>
  <Notes>25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Calibri</vt:lpstr>
      <vt:lpstr>Calibri Light</vt:lpstr>
      <vt:lpstr>Tahoma</vt:lpstr>
      <vt:lpstr>Times New Roman</vt:lpstr>
      <vt:lpstr>Verdana</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48</cp:revision>
  <cp:lastPrinted>2019-10-23T12:15:25Z</cp:lastPrinted>
  <dcterms:created xsi:type="dcterms:W3CDTF">2019-10-19T21:09:09Z</dcterms:created>
  <dcterms:modified xsi:type="dcterms:W3CDTF">2019-10-30T14:47:10Z</dcterms:modified>
</cp:coreProperties>
</file>