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063487"/>
          </a:xfrm>
        </p:spPr>
        <p:txBody>
          <a:bodyPr>
            <a:normAutofit fontScale="90000"/>
          </a:bodyPr>
          <a:lstStyle/>
          <a:p>
            <a:r>
              <a:rPr lang="ru-RU" dirty="0"/>
              <a:t>Сложноподчиненные предложения </a:t>
            </a:r>
            <a:br>
              <a:rPr lang="ru-RU" dirty="0"/>
            </a:br>
            <a:r>
              <a:rPr lang="ru-RU" dirty="0"/>
              <a:t>с придаточными меры и степени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75791"/>
            <a:ext cx="9601200" cy="4969566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Придаточные части меры и степени выражают меру и степень признака, выраженного в главной части прилагательным, наречием или глаголом.</a:t>
            </a:r>
          </a:p>
          <a:p>
            <a:pPr algn="just"/>
            <a:r>
              <a:rPr lang="ru-RU" dirty="0"/>
              <a:t>Придаточные части меры и степени отвечают на вопросы: </a:t>
            </a:r>
            <a:r>
              <a:rPr lang="ru-RU" b="1" i="1" dirty="0"/>
              <a:t>В какой мере? В какой степени? Насколько?</a:t>
            </a:r>
          </a:p>
          <a:p>
            <a:pPr algn="just"/>
            <a:r>
              <a:rPr lang="ru-RU" dirty="0"/>
              <a:t>Придаточные части меры и степени присоединяются к главной части союзами </a:t>
            </a:r>
            <a:r>
              <a:rPr lang="ru-RU" b="1" i="1" dirty="0"/>
              <a:t>что, будто, словно, точно, чтобы </a:t>
            </a:r>
            <a:r>
              <a:rPr lang="ru-RU" dirty="0"/>
              <a:t>и союзными словами </a:t>
            </a:r>
            <a:r>
              <a:rPr lang="ru-RU" b="1" i="1" dirty="0"/>
              <a:t>сколько, насколько, как и др.</a:t>
            </a:r>
          </a:p>
          <a:p>
            <a:pPr algn="just"/>
            <a:r>
              <a:rPr lang="ru-RU" dirty="0"/>
              <a:t>В главной части союзам могут соответствовать указательные слова: </a:t>
            </a:r>
            <a:r>
              <a:rPr lang="ru-RU" b="1" i="1" dirty="0"/>
              <a:t>так, до того, настолько, сколько, таким образом, до такой степени, словно, точно. </a:t>
            </a:r>
          </a:p>
          <a:p>
            <a:pPr algn="just"/>
            <a:r>
              <a:rPr lang="ru-RU" dirty="0"/>
              <a:t>При употреблении указательных слов </a:t>
            </a:r>
            <a:r>
              <a:rPr lang="ru-RU" b="1" i="1" dirty="0"/>
              <a:t>так, настолько, до того </a:t>
            </a:r>
            <a:r>
              <a:rPr lang="ru-RU" dirty="0"/>
              <a:t>придаточная часть присоединяется союзом </a:t>
            </a:r>
            <a:r>
              <a:rPr lang="ru-RU" b="1" dirty="0"/>
              <a:t>что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При употреблении указательных слов </a:t>
            </a:r>
            <a:r>
              <a:rPr lang="ru-RU" b="1" i="1" dirty="0"/>
              <a:t>достаточно, не достаточно, чересчур, не так, не настолько, слишком   </a:t>
            </a:r>
            <a:r>
              <a:rPr lang="ru-RU" dirty="0"/>
              <a:t>придаточная часть присоединяется союзом </a:t>
            </a:r>
            <a:r>
              <a:rPr lang="ru-RU" b="1" dirty="0"/>
              <a:t>чтобы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4CD7E-114F-42E5-9DBA-47F9AAB87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636104"/>
            <a:ext cx="9601200" cy="6042992"/>
          </a:xfrm>
        </p:spPr>
        <p:txBody>
          <a:bodyPr/>
          <a:lstStyle/>
          <a:p>
            <a:r>
              <a:rPr lang="ru-RU" dirty="0"/>
              <a:t>Присоединение придаточной части при помощи конструкции </a:t>
            </a:r>
            <a:r>
              <a:rPr lang="ru-RU" b="1" i="1" dirty="0"/>
              <a:t>так… , что </a:t>
            </a:r>
            <a:r>
              <a:rPr lang="ru-RU" dirty="0"/>
              <a:t>указывает на высшую степень признака или качества.</a:t>
            </a:r>
          </a:p>
          <a:p>
            <a:pPr marL="0" indent="0">
              <a:buNone/>
            </a:pPr>
            <a:r>
              <a:rPr lang="ru-RU" dirty="0"/>
              <a:t>Пример</a:t>
            </a:r>
            <a:r>
              <a:rPr lang="ru-RU" i="1" dirty="0"/>
              <a:t>: От его слов стало так грустно, что слезы наворачивались на глаза.</a:t>
            </a:r>
          </a:p>
          <a:p>
            <a:r>
              <a:rPr lang="ru-RU" dirty="0"/>
              <a:t>Придаточная часть присоединённая к  главной при помощи конструкции </a:t>
            </a:r>
            <a:r>
              <a:rPr lang="ru-RU" b="1" i="1" dirty="0"/>
              <a:t>такой … , что  </a:t>
            </a:r>
            <a:r>
              <a:rPr lang="ru-RU" dirty="0"/>
              <a:t>всегда следует за главной.</a:t>
            </a:r>
          </a:p>
          <a:p>
            <a:pPr marL="0" indent="0">
              <a:buNone/>
            </a:pPr>
            <a:r>
              <a:rPr lang="ru-RU" dirty="0"/>
              <a:t>Пример: Моя новая соседка дала мне такую интересную книгу, что я прочитала ее за ночь. </a:t>
            </a:r>
          </a:p>
          <a:p>
            <a:r>
              <a:rPr lang="ru-RU" dirty="0"/>
              <a:t>Присоединение придаточной части при помощи конструкции </a:t>
            </a:r>
            <a:r>
              <a:rPr lang="ru-RU" b="1" i="1" dirty="0"/>
              <a:t>до такой степени… , что </a:t>
            </a:r>
            <a:r>
              <a:rPr lang="ru-RU" dirty="0"/>
              <a:t>указывает на высшую степень признака или качества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В комнате было до такой степени тесно, что многим пришлось стоять</a:t>
            </a:r>
            <a:r>
              <a:rPr lang="ru-RU" dirty="0"/>
              <a:t>.</a:t>
            </a:r>
          </a:p>
          <a:p>
            <a:r>
              <a:rPr lang="ru-RU" dirty="0"/>
              <a:t>Придаточная часть присоединённая к  главной при помощи конструкции </a:t>
            </a:r>
            <a:r>
              <a:rPr lang="ru-RU" b="1" i="1" dirty="0"/>
              <a:t>до того … , что  </a:t>
            </a:r>
            <a:r>
              <a:rPr lang="ru-RU" dirty="0"/>
              <a:t>всегда следует за главной.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Мать любила своего сына до того сильно, что никогда и ни в чем ему не отказывала.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199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4CD7E-114F-42E5-9DBA-47F9AAB87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636104"/>
            <a:ext cx="9601200" cy="6042992"/>
          </a:xfrm>
        </p:spPr>
        <p:txBody>
          <a:bodyPr/>
          <a:lstStyle/>
          <a:p>
            <a:pPr algn="just"/>
            <a:r>
              <a:rPr lang="ru-RU" dirty="0"/>
              <a:t>При присоединение придаточной части при помощи конструкции </a:t>
            </a:r>
            <a:r>
              <a:rPr lang="ru-RU" b="1" dirty="0"/>
              <a:t>не настолько… , чтобы + инфинитив</a:t>
            </a:r>
            <a:r>
              <a:rPr lang="ru-RU" dirty="0"/>
              <a:t> могут употребляться как инфинитивы НСВ, так и СВ. Разное употребление видов глаголов придает выражению разные значения.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Сергей не настолько хорошо играл, чтобы поступать в консерваторию. (намерений поступать в консерваторию у Сергея не было)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Сергей не настолько хорошо играл, чтобы поступить в консерваторию. (намерение поступить в консерваторию у Сергея было, но он не играл достаточно хорошо)</a:t>
            </a:r>
          </a:p>
          <a:p>
            <a:pPr algn="just"/>
            <a:r>
              <a:rPr lang="ru-RU" dirty="0"/>
              <a:t>Присоединение придаточной части при помощи конструкции </a:t>
            </a:r>
            <a:r>
              <a:rPr lang="ru-RU" b="1" i="1" dirty="0"/>
              <a:t>насколько …, настолько</a:t>
            </a:r>
            <a:r>
              <a:rPr lang="ru-RU" dirty="0"/>
              <a:t> имеет оттенок сравнения.</a:t>
            </a:r>
          </a:p>
          <a:p>
            <a:pPr marL="0" indent="0">
              <a:buNone/>
            </a:pPr>
            <a:r>
              <a:rPr lang="ru-RU" dirty="0"/>
              <a:t>Пример</a:t>
            </a:r>
            <a:r>
              <a:rPr lang="ru-RU" i="1" dirty="0"/>
              <a:t>: Насколько Анна была сильна в математике, настолько Маша была в ней слаба. </a:t>
            </a:r>
          </a:p>
          <a:p>
            <a:r>
              <a:rPr lang="ru-RU" dirty="0"/>
              <a:t>Присоединение придаточной части при помощи конструкции </a:t>
            </a:r>
            <a:r>
              <a:rPr lang="ru-RU" b="1" i="1" dirty="0"/>
              <a:t>сколько …, столько</a:t>
            </a:r>
            <a:r>
              <a:rPr lang="ru-RU" dirty="0"/>
              <a:t>  указывает на совпадение  по времени действий в главном и придаточном предложениях.</a:t>
            </a:r>
          </a:p>
          <a:p>
            <a:pPr marL="0" indent="0">
              <a:buNone/>
            </a:pPr>
            <a:r>
              <a:rPr lang="ru-RU" dirty="0"/>
              <a:t>Пример: Сколько лет я был с ним знаком, столько он занимался спортом. </a:t>
            </a:r>
          </a:p>
          <a:p>
            <a:endParaRPr lang="ru-RU" i="1" dirty="0"/>
          </a:p>
          <a:p>
            <a:endParaRPr lang="ru-RU" i="1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412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1A625-A928-4800-BCD9-7D0311303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49017"/>
          </a:xfrm>
        </p:spPr>
        <p:txBody>
          <a:bodyPr>
            <a:normAutofit fontScale="90000"/>
          </a:bodyPr>
          <a:lstStyle/>
          <a:p>
            <a:r>
              <a:rPr lang="ru-RU" dirty="0"/>
              <a:t>Предложения выражающие значения обусловленности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7A3E-EB92-435B-AD1E-F4C9FCBCA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28800"/>
            <a:ext cx="9601200" cy="4558748"/>
          </a:xfrm>
        </p:spPr>
        <p:txBody>
          <a:bodyPr/>
          <a:lstStyle/>
          <a:p>
            <a:pPr algn="just"/>
            <a:r>
              <a:rPr lang="ru-RU" dirty="0"/>
              <a:t>Придаточные части причины, следствия, цели, условия и уступки можно объединить общим значением обусловленности. Каждое из перечисленных придаточных предложений обладает категориальным значением и специфическими особенностями грамматической структуры. Одновременно с этим они обладают и рядом общих особенностей.   </a:t>
            </a:r>
          </a:p>
          <a:p>
            <a:pPr algn="just"/>
            <a:r>
              <a:rPr lang="ru-RU" dirty="0"/>
              <a:t>Одной из главных общих особенностей является то, что придаточные данных видов присоединяются к главной части при помощи союзов*. </a:t>
            </a:r>
          </a:p>
          <a:p>
            <a:pPr algn="just"/>
            <a:r>
              <a:rPr lang="ru-RU" dirty="0"/>
              <a:t>Другой особенностью является то, что среди используемых союзов можно выделить доминирующие и периферийные. Доминирующие и периферийные союзы различаются степенью употребительности, стилистической окраской и оттенками значений.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242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1E912-52E5-4C68-934B-8DB7C64F5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03583"/>
            <a:ext cx="9601200" cy="5363817"/>
          </a:xfrm>
        </p:spPr>
        <p:txBody>
          <a:bodyPr/>
          <a:lstStyle/>
          <a:p>
            <a:r>
              <a:rPr lang="ru-RU" b="1" dirty="0"/>
              <a:t>Придаточные причины</a:t>
            </a:r>
          </a:p>
          <a:p>
            <a:pPr marL="0" indent="0">
              <a:buNone/>
            </a:pPr>
            <a:r>
              <a:rPr lang="ru-RU" dirty="0"/>
              <a:t>	- Доминирующие союзы: </a:t>
            </a:r>
            <a:r>
              <a:rPr lang="ru-RU" b="1" dirty="0"/>
              <a:t>потому что, так как</a:t>
            </a:r>
          </a:p>
          <a:p>
            <a:pPr marL="0" indent="0">
              <a:buNone/>
            </a:pPr>
            <a:r>
              <a:rPr lang="ru-RU" dirty="0"/>
              <a:t>	-Периферийные союзы: </a:t>
            </a:r>
            <a:r>
              <a:rPr lang="ru-RU" b="1" dirty="0"/>
              <a:t>оттого что, поскольку, ибо, тем более что, благо</a:t>
            </a:r>
          </a:p>
          <a:p>
            <a:pPr marL="0" indent="0">
              <a:buNone/>
            </a:pPr>
            <a:r>
              <a:rPr lang="ru-RU" dirty="0"/>
              <a:t>	-Указательные слова: потому, оттого. В силу того, ввиду того, вследствие того, по причине того, в связи с тем, благодаря тому, в результате того, из-за того и др.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Придаточные следствия</a:t>
            </a:r>
          </a:p>
          <a:p>
            <a:pPr marL="0" indent="0">
              <a:buNone/>
            </a:pPr>
            <a:r>
              <a:rPr lang="ru-RU" dirty="0"/>
              <a:t>	- Доминирующие союзы: </a:t>
            </a:r>
            <a:r>
              <a:rPr lang="ru-RU" b="1" dirty="0"/>
              <a:t>так что</a:t>
            </a:r>
          </a:p>
          <a:p>
            <a:pPr marL="0" indent="0">
              <a:buNone/>
            </a:pPr>
            <a:r>
              <a:rPr lang="ru-RU" dirty="0"/>
              <a:t>	-Периферийные союзы: -</a:t>
            </a:r>
          </a:p>
          <a:p>
            <a:pPr marL="0" indent="0">
              <a:buNone/>
            </a:pPr>
            <a:r>
              <a:rPr lang="ru-RU" dirty="0"/>
              <a:t>	-Указательные слова: 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612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87B1E-3DD7-4448-B852-1FE0CD8E1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90330"/>
            <a:ext cx="9601200" cy="5377070"/>
          </a:xfrm>
        </p:spPr>
        <p:txBody>
          <a:bodyPr/>
          <a:lstStyle/>
          <a:p>
            <a:r>
              <a:rPr lang="ru-RU" b="1" dirty="0"/>
              <a:t>Придаточные цели</a:t>
            </a:r>
          </a:p>
          <a:p>
            <a:pPr marL="0" indent="0">
              <a:buNone/>
            </a:pPr>
            <a:r>
              <a:rPr lang="ru-RU" dirty="0"/>
              <a:t>	- Доминирующие союзы: </a:t>
            </a:r>
            <a:r>
              <a:rPr lang="ru-RU" b="1" dirty="0"/>
              <a:t>чтобы</a:t>
            </a:r>
          </a:p>
          <a:p>
            <a:pPr marL="0" indent="0">
              <a:buNone/>
            </a:pPr>
            <a:r>
              <a:rPr lang="ru-RU" dirty="0"/>
              <a:t>	-Периферийные союзы: </a:t>
            </a:r>
            <a:r>
              <a:rPr lang="ru-RU" b="1" dirty="0"/>
              <a:t>дабы, лишь бы, только бы</a:t>
            </a:r>
          </a:p>
          <a:p>
            <a:pPr marL="0" indent="0">
              <a:buNone/>
            </a:pPr>
            <a:r>
              <a:rPr lang="ru-RU" dirty="0"/>
              <a:t>	-Указательные слова: для того, затем, с тем, ради того, во имя того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Придаточные условия</a:t>
            </a:r>
          </a:p>
          <a:p>
            <a:pPr marL="0" indent="0">
              <a:buNone/>
            </a:pPr>
            <a:r>
              <a:rPr lang="ru-RU" dirty="0"/>
              <a:t>	- Доминирующие союзы: </a:t>
            </a:r>
            <a:r>
              <a:rPr lang="ru-RU" b="1" dirty="0"/>
              <a:t>если</a:t>
            </a:r>
          </a:p>
          <a:p>
            <a:pPr marL="0" indent="0">
              <a:buNone/>
            </a:pPr>
            <a:r>
              <a:rPr lang="ru-RU" dirty="0"/>
              <a:t>	-Периферийные союзы: </a:t>
            </a:r>
            <a:r>
              <a:rPr lang="ru-RU" b="1" dirty="0"/>
              <a:t>ежели, коли, кабы, раз, когда, коль скоро, буде</a:t>
            </a:r>
          </a:p>
          <a:p>
            <a:pPr marL="0" indent="0">
              <a:buNone/>
            </a:pPr>
            <a:r>
              <a:rPr lang="ru-RU" dirty="0"/>
              <a:t>	-Указательные слова: при условии, в случае, в том случае, в тех случаях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156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87B1E-3DD7-4448-B852-1FE0CD8E1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90329"/>
            <a:ext cx="9601200" cy="6149009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Придаточные уступки</a:t>
            </a:r>
          </a:p>
          <a:p>
            <a:pPr marL="0" indent="0">
              <a:buNone/>
            </a:pPr>
            <a:r>
              <a:rPr lang="ru-RU" dirty="0"/>
              <a:t>	- Доминирующие союзы: </a:t>
            </a:r>
            <a:r>
              <a:rPr lang="ru-RU" b="1" dirty="0"/>
              <a:t>хотя, несмотря на то что</a:t>
            </a:r>
          </a:p>
          <a:p>
            <a:pPr marL="0" indent="0">
              <a:buNone/>
            </a:pPr>
            <a:r>
              <a:rPr lang="ru-RU" dirty="0"/>
              <a:t>	-Периферийные союзы: </a:t>
            </a:r>
            <a:r>
              <a:rPr lang="ru-RU" b="1" dirty="0"/>
              <a:t>пусть, пускай, добро бы, даром что, (вводное слово) 	+но</a:t>
            </a:r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dirty="0"/>
              <a:t>-Союзные слова</a:t>
            </a:r>
            <a:r>
              <a:rPr lang="ru-RU" b="1" dirty="0"/>
              <a:t>: как (ни), сколько (ни), какой (ни), что бы (ни)</a:t>
            </a:r>
          </a:p>
          <a:p>
            <a:pPr marL="0" indent="0">
              <a:buNone/>
            </a:pPr>
            <a:r>
              <a:rPr lang="ru-RU" dirty="0"/>
              <a:t>	-Указательные слова: несмотря на то, независимо от того, невзирая на то, вопреки тому 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 обусловленных предложениях главная особенностью используемых союзов состоит в том, что они ясно определяют тип смысловых отношений между главным и придаточным предложением. </a:t>
            </a:r>
          </a:p>
          <a:p>
            <a:r>
              <a:rPr lang="ru-RU" dirty="0"/>
              <a:t>Другой особенностью данных предложений является то, что в них указательные слова могут объединятся с союзом и образовать составной союз. </a:t>
            </a:r>
          </a:p>
          <a:p>
            <a:pPr marL="0" indent="0">
              <a:buNone/>
            </a:pPr>
            <a:endParaRPr lang="ru-RU" dirty="0"/>
          </a:p>
          <a:p>
            <a:endParaRPr lang="ru-RU" b="1" dirty="0"/>
          </a:p>
          <a:p>
            <a:pPr marL="0" indent="0">
              <a:buNone/>
            </a:pPr>
            <a:r>
              <a:rPr lang="ru-RU" dirty="0"/>
              <a:t>	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632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1122</TotalTime>
  <Words>970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Синтаксис II</vt:lpstr>
      <vt:lpstr>Сложноподчиненные предложения  с придаточными меры и степени</vt:lpstr>
      <vt:lpstr>PowerPoint Presentation</vt:lpstr>
      <vt:lpstr>PowerPoint Presentation</vt:lpstr>
      <vt:lpstr>Предложения выражающие значения обусловленности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143</cp:revision>
  <dcterms:created xsi:type="dcterms:W3CDTF">2020-03-16T17:46:39Z</dcterms:created>
  <dcterms:modified xsi:type="dcterms:W3CDTF">2020-03-23T10:31:36Z</dcterms:modified>
</cp:coreProperties>
</file>