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80" r:id="rId3"/>
    <p:sldId id="281" r:id="rId4"/>
    <p:sldId id="338" r:id="rId5"/>
    <p:sldId id="325" r:id="rId6"/>
    <p:sldId id="282" r:id="rId7"/>
    <p:sldId id="326" r:id="rId8"/>
    <p:sldId id="285" r:id="rId9"/>
    <p:sldId id="345" r:id="rId10"/>
    <p:sldId id="346" r:id="rId11"/>
    <p:sldId id="283" r:id="rId12"/>
    <p:sldId id="339" r:id="rId13"/>
    <p:sldId id="327" r:id="rId14"/>
    <p:sldId id="284" r:id="rId15"/>
    <p:sldId id="328" r:id="rId16"/>
    <p:sldId id="268" r:id="rId17"/>
    <p:sldId id="269" r:id="rId18"/>
    <p:sldId id="340" r:id="rId19"/>
    <p:sldId id="329" r:id="rId20"/>
    <p:sldId id="347" r:id="rId21"/>
    <p:sldId id="270" r:id="rId22"/>
    <p:sldId id="330" r:id="rId23"/>
    <p:sldId id="271" r:id="rId24"/>
    <p:sldId id="331" r:id="rId25"/>
    <p:sldId id="349" r:id="rId26"/>
    <p:sldId id="348" r:id="rId27"/>
    <p:sldId id="272" r:id="rId28"/>
    <p:sldId id="332" r:id="rId29"/>
    <p:sldId id="273" r:id="rId30"/>
    <p:sldId id="333" r:id="rId31"/>
    <p:sldId id="274" r:id="rId32"/>
    <p:sldId id="334" r:id="rId33"/>
    <p:sldId id="275" r:id="rId34"/>
    <p:sldId id="350" r:id="rId35"/>
    <p:sldId id="351" r:id="rId36"/>
    <p:sldId id="276" r:id="rId37"/>
    <p:sldId id="336" r:id="rId38"/>
    <p:sldId id="286" r:id="rId39"/>
    <p:sldId id="341" r:id="rId40"/>
    <p:sldId id="287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66"/>
    <a:srgbClr val="0033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24E9-8C4C-4671-BF53-0AC363B79044}" type="datetimeFigureOut">
              <a:rPr lang="tr-TR" smtClean="0"/>
              <a:pPr/>
              <a:t>14.01.2024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21E-0460-489F-9312-792AB914509E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03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24E9-8C4C-4671-BF53-0AC363B79044}" type="datetimeFigureOut">
              <a:rPr lang="tr-TR" smtClean="0"/>
              <a:pPr/>
              <a:t>14.01.2024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21E-0460-489F-9312-792AB914509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733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24E9-8C4C-4671-BF53-0AC363B79044}" type="datetimeFigureOut">
              <a:rPr lang="tr-TR" smtClean="0"/>
              <a:pPr/>
              <a:t>14.01.2024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21E-0460-489F-9312-792AB914509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22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21E-0460-489F-9312-792AB914509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952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24E9-8C4C-4671-BF53-0AC363B79044}" type="datetimeFigureOut">
              <a:rPr lang="tr-TR" smtClean="0"/>
              <a:pPr/>
              <a:t>14.01.2024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21E-0460-489F-9312-792AB914509E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8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24E9-8C4C-4671-BF53-0AC363B79044}" type="datetimeFigureOut">
              <a:rPr lang="tr-TR" smtClean="0"/>
              <a:pPr/>
              <a:t>14.01.2024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21E-0460-489F-9312-792AB914509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945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24E9-8C4C-4671-BF53-0AC363B79044}" type="datetimeFigureOut">
              <a:rPr lang="tr-TR" smtClean="0"/>
              <a:pPr/>
              <a:t>14.01.2024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21E-0460-489F-9312-792AB914509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177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24E9-8C4C-4671-BF53-0AC363B79044}" type="datetimeFigureOut">
              <a:rPr lang="tr-TR" smtClean="0"/>
              <a:pPr/>
              <a:t>14.01.2024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21E-0460-489F-9312-792AB914509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46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24E9-8C4C-4671-BF53-0AC363B79044}" type="datetimeFigureOut">
              <a:rPr lang="tr-TR" smtClean="0"/>
              <a:pPr/>
              <a:t>14.01.2024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21E-0460-489F-9312-792AB914509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38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8E624E9-8C4C-4671-BF53-0AC363B79044}" type="datetimeFigureOut">
              <a:rPr lang="tr-TR" smtClean="0"/>
              <a:pPr/>
              <a:t>14.01.2024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B2321E-0460-489F-9312-792AB914509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518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24E9-8C4C-4671-BF53-0AC363B79044}" type="datetimeFigureOut">
              <a:rPr lang="tr-TR" smtClean="0"/>
              <a:pPr/>
              <a:t>14.01.2024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21E-0460-489F-9312-792AB914509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926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8E624E9-8C4C-4671-BF53-0AC363B79044}" type="datetimeFigureOut">
              <a:rPr lang="tr-TR" smtClean="0"/>
              <a:pPr/>
              <a:t>14.01.2024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B2321E-0460-489F-9312-792AB914509E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05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oyalsocietypublishing.org/doi/10.1098/rstb.2009.0087#RSTB20090087C63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2650616"/>
          </a:xfrm>
        </p:spPr>
        <p:txBody>
          <a:bodyPr/>
          <a:lstStyle/>
          <a:p>
            <a:r>
              <a:rPr lang="tr-TR" b="1" dirty="0"/>
              <a:t>PROTOZOON ENFEKSİYONLARI</a:t>
            </a:r>
            <a:endParaRPr lang="tr-TR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1 Başlık"/>
          <p:cNvSpPr txBox="1">
            <a:spLocks/>
          </p:cNvSpPr>
          <p:nvPr/>
        </p:nvSpPr>
        <p:spPr>
          <a:xfrm>
            <a:off x="971600" y="4365104"/>
            <a:ext cx="7772400" cy="20025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827584" y="4531959"/>
            <a:ext cx="7772400" cy="16688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>
                <a:solidFill>
                  <a:srgbClr val="000099"/>
                </a:solidFill>
              </a:rPr>
              <a:t>Dr. Duygu ÖCAL</a:t>
            </a:r>
          </a:p>
          <a:p>
            <a:pPr algn="ctr"/>
            <a:r>
              <a:rPr lang="tr-TR" sz="2800" b="1" dirty="0">
                <a:solidFill>
                  <a:srgbClr val="000099"/>
                </a:solidFill>
              </a:rPr>
              <a:t>Ankara Üniversitesi Tıp Fakültesi</a:t>
            </a:r>
          </a:p>
          <a:p>
            <a:pPr algn="ctr"/>
            <a:r>
              <a:rPr lang="tr-TR" sz="2800" b="1" dirty="0">
                <a:solidFill>
                  <a:srgbClr val="000099"/>
                </a:solidFill>
              </a:rPr>
              <a:t>Tıbbi Mikrobiyoloji Anabilim Dalı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Serbest Yaşayan Amipler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737360"/>
            <a:ext cx="8424936" cy="478798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18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Acanthamoeba</a:t>
            </a:r>
            <a:r>
              <a:rPr lang="tr-T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spp</a:t>
            </a:r>
            <a:r>
              <a:rPr lang="tr-T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tr-TR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Naegleria</a:t>
            </a:r>
            <a:r>
              <a:rPr lang="tr-TR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fowleri</a:t>
            </a:r>
            <a:r>
              <a:rPr lang="tr-T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Balamuthia</a:t>
            </a:r>
            <a:r>
              <a:rPr lang="tr-T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mandrillaris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tr-T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Sappinia</a:t>
            </a:r>
            <a:r>
              <a:rPr lang="tr-T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Naegleria</a:t>
            </a:r>
            <a:r>
              <a:rPr lang="tr-TR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fowleri</a:t>
            </a:r>
            <a:r>
              <a:rPr lang="tr-TR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Ameboid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trofozoitleri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(10-35 µm), geçici ve beslenmeyen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ameboflagellat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(iki kamçılı) formları, ve kistleri bulunur. Dış ortamda yuvarlaklaşarak 15 µm olurken, kültürde 40 µm’ye ulaşabilir. Sitoplazma granülerdir ve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amoebostoma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(besin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vakuolü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bulunur. Tek ve büyük olan nükleus büyük bir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karyazoma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sahipken, periferal kromatini yoktur. </a:t>
            </a:r>
            <a:r>
              <a:rPr lang="tr-T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N. </a:t>
            </a:r>
            <a:r>
              <a:rPr lang="tr-T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fowleri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tatlı suda, toprakta, özellikle termal sularda, yetersiz klorlanmış yüzme havuzlarında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Naegleria</a:t>
            </a:r>
            <a:r>
              <a:rPr lang="tr-T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yaşam döngüsü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Trofozoitleri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nazal mukozadan girerek N.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olfactorius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boyunca beyne göç eder. İnsan dokularında kist oluşturmaz.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Acanthamoeba’nın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aksine beyin enfeksiyonlarını bağışıklık sistemi sağlamlarda meydana getirmektedir. Primer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amibik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meningoensefalite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(PAM) neden olur. Bakteriyel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meningoensefalite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benzemektedir. Fosfolipazları ile beyinde lezyona neden olarak çok akut bir enfeksiyonu takiben bir haftada ölüme sebep olabilmektedir. 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Tanısı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PAM’de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(genellikle otopside)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trofozoitleri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BOS ve dokuda saptanır. Kültürü yapılabilir. Kültür pozitifse, üretilen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amoeboid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trofozoitlerin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 ile karşılaştırıldığında  iki kamçılı forma dönüşmesi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ayırtedici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bir yöntemdir. Çünkü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trofozoitler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morfolojik olarak </a:t>
            </a:r>
            <a:r>
              <a:rPr lang="tr-T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Acanthamoeba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sp.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trofozoitleri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ile karıştırılabilmektedir.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466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Giardiyaz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/>
              <a:t>Etken	</a:t>
            </a:r>
            <a:r>
              <a:rPr lang="tr-TR" sz="2400" b="1" i="1" dirty="0" err="1"/>
              <a:t>Giardia</a:t>
            </a:r>
            <a:r>
              <a:rPr lang="tr-TR" sz="2400" b="1" i="1" dirty="0"/>
              <a:t> </a:t>
            </a:r>
            <a:r>
              <a:rPr lang="tr-TR" sz="2400" b="1" i="1" dirty="0" err="1"/>
              <a:t>lamblia</a:t>
            </a:r>
            <a:endParaRPr lang="tr-TR" sz="2400" b="1" i="1" dirty="0"/>
          </a:p>
          <a:p>
            <a:pPr>
              <a:lnSpc>
                <a:spcPct val="150000"/>
              </a:lnSpc>
            </a:pPr>
            <a:r>
              <a:rPr lang="tr-TR" sz="2400" b="1" dirty="0"/>
              <a:t>Bulaş yolları</a:t>
            </a:r>
          </a:p>
          <a:p>
            <a:pPr lvl="1">
              <a:lnSpc>
                <a:spcPct val="150000"/>
              </a:lnSpc>
            </a:pPr>
            <a:r>
              <a:rPr lang="tr-TR" sz="2000" b="1" dirty="0" err="1"/>
              <a:t>Fekal</a:t>
            </a:r>
            <a:r>
              <a:rPr lang="tr-TR" sz="2000" b="1" dirty="0"/>
              <a:t>-oral yol</a:t>
            </a:r>
          </a:p>
          <a:p>
            <a:pPr lvl="1">
              <a:lnSpc>
                <a:spcPct val="150000"/>
              </a:lnSpc>
            </a:pPr>
            <a:r>
              <a:rPr lang="tr-TR" sz="2000" b="1" dirty="0" err="1"/>
              <a:t>Kontamine</a:t>
            </a:r>
            <a:r>
              <a:rPr lang="tr-TR" sz="2000" b="1" dirty="0"/>
              <a:t> su-besin-oyuncaklar</a:t>
            </a:r>
          </a:p>
          <a:p>
            <a:pPr lvl="1">
              <a:lnSpc>
                <a:spcPct val="150000"/>
              </a:lnSpc>
            </a:pPr>
            <a:r>
              <a:rPr lang="tr-TR" sz="2000" b="1" dirty="0"/>
              <a:t>Yüzme havuzları</a:t>
            </a:r>
          </a:p>
          <a:p>
            <a:pPr lvl="1">
              <a:lnSpc>
                <a:spcPct val="150000"/>
              </a:lnSpc>
            </a:pPr>
            <a:r>
              <a:rPr lang="tr-TR" sz="2000" b="1" dirty="0"/>
              <a:t>Kreşlerde çocuklar arasında direkt temas ile</a:t>
            </a:r>
          </a:p>
          <a:p>
            <a:pPr lvl="1">
              <a:lnSpc>
                <a:spcPct val="150000"/>
              </a:lnSpc>
            </a:pPr>
            <a:r>
              <a:rPr lang="tr-TR" sz="2000" b="1" dirty="0"/>
              <a:t>Enfeksiyonun oluşabilmesi için 10 kadar kistin alınması yeterlidir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E17BE7B-C129-208F-74CF-FCFEF3705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132856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Giardiyaz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204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/>
              <a:t>Klinik belirtiler</a:t>
            </a:r>
          </a:p>
          <a:p>
            <a:pPr lvl="1">
              <a:lnSpc>
                <a:spcPct val="150000"/>
              </a:lnSpc>
            </a:pPr>
            <a:r>
              <a:rPr lang="tr-TR" sz="2000" b="1" dirty="0"/>
              <a:t>Sulu- yağlı ishal</a:t>
            </a:r>
          </a:p>
          <a:p>
            <a:pPr lvl="1">
              <a:lnSpc>
                <a:spcPct val="150000"/>
              </a:lnSpc>
            </a:pPr>
            <a:r>
              <a:rPr lang="tr-TR" sz="2000" b="1" dirty="0" err="1"/>
              <a:t>Malabsorbsiyon</a:t>
            </a:r>
            <a:endParaRPr lang="tr-TR" sz="2000" b="1" dirty="0"/>
          </a:p>
          <a:p>
            <a:pPr lvl="1">
              <a:lnSpc>
                <a:spcPct val="150000"/>
              </a:lnSpc>
            </a:pPr>
            <a:r>
              <a:rPr lang="tr-TR" sz="2000" b="1" dirty="0"/>
              <a:t>Büyüme-gelişme geriliği</a:t>
            </a:r>
          </a:p>
        </p:txBody>
      </p:sp>
      <p:pic>
        <p:nvPicPr>
          <p:cNvPr id="7170" name="Picture 2" descr="Giardia duodenalis: Morphology, Life Cycle, Pathogenesis">
            <a:extLst>
              <a:ext uri="{FF2B5EF4-FFF2-40B4-BE49-F238E27FC236}">
                <a16:creationId xmlns:a16="http://schemas.microsoft.com/office/drawing/2014/main" id="{335CB031-964D-A57D-0375-5DC1A0A1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275" y="2348880"/>
            <a:ext cx="3243257" cy="18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086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upload.wikimedia.org/wikipedia/commons/thumb/2/25/Giardia_lamblia_life_cycle.jpg/400px-Giardia_lamblia_life_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408711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Giardiyaz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b="1" dirty="0"/>
              <a:t>Tanı</a:t>
            </a:r>
          </a:p>
          <a:p>
            <a:pPr lvl="1">
              <a:lnSpc>
                <a:spcPct val="150000"/>
              </a:lnSpc>
            </a:pPr>
            <a:r>
              <a:rPr lang="tr-TR" b="1" dirty="0"/>
              <a:t>Dışkının </a:t>
            </a:r>
            <a:r>
              <a:rPr lang="tr-TR" b="1" dirty="0" err="1"/>
              <a:t>mikroskopik</a:t>
            </a:r>
            <a:r>
              <a:rPr lang="tr-TR" b="1" dirty="0"/>
              <a:t> incelemesi</a:t>
            </a:r>
          </a:p>
          <a:p>
            <a:pPr lvl="1">
              <a:lnSpc>
                <a:spcPct val="150000"/>
              </a:lnSpc>
            </a:pPr>
            <a:r>
              <a:rPr lang="tr-TR" b="1" dirty="0" err="1"/>
              <a:t>Duodenal</a:t>
            </a:r>
            <a:r>
              <a:rPr lang="tr-TR" b="1" dirty="0"/>
              <a:t> sıvı incelemesi</a:t>
            </a:r>
          </a:p>
          <a:p>
            <a:pPr lvl="1">
              <a:lnSpc>
                <a:spcPct val="150000"/>
              </a:lnSpc>
            </a:pPr>
            <a:r>
              <a:rPr lang="tr-TR" b="1" dirty="0"/>
              <a:t>immünolojik yöntemler (dışkıda antijen aranması)</a:t>
            </a:r>
          </a:p>
          <a:p>
            <a:pPr>
              <a:lnSpc>
                <a:spcPct val="150000"/>
              </a:lnSpc>
            </a:pPr>
            <a:r>
              <a:rPr lang="tr-TR" b="1" dirty="0"/>
              <a:t>Tedavi</a:t>
            </a:r>
          </a:p>
          <a:p>
            <a:pPr lvl="1">
              <a:lnSpc>
                <a:spcPct val="150000"/>
              </a:lnSpc>
            </a:pPr>
            <a:r>
              <a:rPr lang="tr-TR" b="1" dirty="0" err="1"/>
              <a:t>Metronidazol</a:t>
            </a:r>
            <a:r>
              <a:rPr lang="tr-TR" b="1" dirty="0"/>
              <a:t> vb.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F1091CA-A5FE-22DA-C829-009F57199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146" y="3985519"/>
            <a:ext cx="2678213" cy="186804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3.bp.blogspot.com/-F0kgW1W5wEE/TayvxsRCh4I/AAAAAAAAAOQ/X0uLK0BqkNM/s1600/Giardia+lamblia+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4076700" cy="2667000"/>
          </a:xfrm>
          <a:prstGeom prst="rect">
            <a:avLst/>
          </a:prstGeom>
          <a:noFill/>
        </p:spPr>
      </p:pic>
      <p:pic>
        <p:nvPicPr>
          <p:cNvPr id="87044" name="Picture 4" descr="http://www.provlab.ab.ca/webbug/parasite/artifact/image/23giar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87550"/>
            <a:ext cx="2520280" cy="2520280"/>
          </a:xfrm>
          <a:prstGeom prst="rect">
            <a:avLst/>
          </a:prstGeom>
          <a:noFill/>
        </p:spPr>
      </p:pic>
      <p:pic>
        <p:nvPicPr>
          <p:cNvPr id="87046" name="Picture 6" descr="43 - Giardia lamblia trophozo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501008"/>
            <a:ext cx="2520280" cy="2520280"/>
          </a:xfrm>
          <a:prstGeom prst="rect">
            <a:avLst/>
          </a:prstGeom>
          <a:noFill/>
        </p:spPr>
      </p:pic>
      <p:pic>
        <p:nvPicPr>
          <p:cNvPr id="87048" name="Picture 8" descr="http://fcmdsc.files.wordpress.com/2010/04/giardia-trph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284984"/>
            <a:ext cx="3456384" cy="2964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Kan ve Doku </a:t>
            </a:r>
            <a:r>
              <a:rPr lang="tr-TR" b="1" dirty="0" err="1"/>
              <a:t>Protozoonları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b="1" i="1" dirty="0" err="1"/>
              <a:t>Plasmodium</a:t>
            </a:r>
            <a:r>
              <a:rPr lang="tr-TR" sz="2400" b="1" dirty="0"/>
              <a:t> </a:t>
            </a:r>
            <a:r>
              <a:rPr lang="tr-TR" sz="2400" b="1" dirty="0" err="1"/>
              <a:t>spp</a:t>
            </a:r>
            <a:r>
              <a:rPr lang="tr-TR" sz="2400" b="1" dirty="0"/>
              <a:t>. (Sıtma)</a:t>
            </a:r>
          </a:p>
          <a:p>
            <a:pPr>
              <a:lnSpc>
                <a:spcPct val="150000"/>
              </a:lnSpc>
            </a:pPr>
            <a:r>
              <a:rPr lang="tr-TR" sz="2400" b="1" i="1" dirty="0"/>
              <a:t>Toxoplasma gondii </a:t>
            </a:r>
            <a:r>
              <a:rPr lang="tr-TR" sz="2400" b="1" dirty="0"/>
              <a:t>(Toksoplazmoz)</a:t>
            </a:r>
          </a:p>
          <a:p>
            <a:pPr>
              <a:lnSpc>
                <a:spcPct val="150000"/>
              </a:lnSpc>
            </a:pPr>
            <a:r>
              <a:rPr lang="tr-TR" sz="2400" b="1" i="1" dirty="0"/>
              <a:t>Leishmania</a:t>
            </a:r>
            <a:r>
              <a:rPr lang="tr-TR" sz="2400" b="1" dirty="0"/>
              <a:t> spp. (</a:t>
            </a:r>
            <a:r>
              <a:rPr lang="tr-TR" sz="2400" b="1" dirty="0" err="1"/>
              <a:t>Leyşmaniyaz</a:t>
            </a:r>
            <a:r>
              <a:rPr lang="tr-TR" sz="2400" b="1" dirty="0"/>
              <a:t>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Sıtma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916832"/>
            <a:ext cx="8568952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b="1" dirty="0"/>
              <a:t>Etken	 </a:t>
            </a:r>
            <a:r>
              <a:rPr lang="tr-TR" b="1" i="1" dirty="0" err="1"/>
              <a:t>Plasmodium</a:t>
            </a:r>
            <a:r>
              <a:rPr lang="tr-TR" b="1" dirty="0"/>
              <a:t> türleri</a:t>
            </a:r>
          </a:p>
          <a:p>
            <a:pPr>
              <a:lnSpc>
                <a:spcPct val="150000"/>
              </a:lnSpc>
            </a:pPr>
            <a:r>
              <a:rPr lang="tr-TR" b="1" dirty="0"/>
              <a:t>Vektör	Dişi anofel</a:t>
            </a:r>
          </a:p>
          <a:p>
            <a:pPr>
              <a:lnSpc>
                <a:spcPct val="150000"/>
              </a:lnSpc>
            </a:pPr>
            <a:r>
              <a:rPr lang="tr-TR" b="1" dirty="0"/>
              <a:t>Bulaş	Dişi anofel sokması, kan nakli, </a:t>
            </a:r>
            <a:r>
              <a:rPr lang="tr-TR" b="1" dirty="0" err="1"/>
              <a:t>transplasental</a:t>
            </a:r>
            <a:endParaRPr lang="tr-TR" b="1" dirty="0"/>
          </a:p>
          <a:p>
            <a:pPr>
              <a:lnSpc>
                <a:spcPct val="150000"/>
              </a:lnSpc>
            </a:pPr>
            <a:endParaRPr lang="tr-TR" b="1" dirty="0"/>
          </a:p>
          <a:p>
            <a:pPr>
              <a:lnSpc>
                <a:spcPct val="150000"/>
              </a:lnSpc>
              <a:buNone/>
            </a:pPr>
            <a:endParaRPr lang="tr-TR" b="1" dirty="0"/>
          </a:p>
          <a:p>
            <a:pPr>
              <a:lnSpc>
                <a:spcPct val="150000"/>
              </a:lnSpc>
              <a:buNone/>
            </a:pPr>
            <a:endParaRPr lang="tr-TR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Sıtma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988840"/>
            <a:ext cx="8568952" cy="4608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/>
              <a:t>Klinik belirtiler</a:t>
            </a:r>
          </a:p>
          <a:p>
            <a:pPr lvl="1">
              <a:lnSpc>
                <a:spcPct val="150000"/>
              </a:lnSpc>
            </a:pPr>
            <a:r>
              <a:rPr lang="tr-TR" sz="2000" b="1" dirty="0"/>
              <a:t>Sivrisinek sokmasından sonra kuluçka süresi 14-40 gün</a:t>
            </a:r>
          </a:p>
          <a:p>
            <a:pPr lvl="1">
              <a:lnSpc>
                <a:spcPct val="150000"/>
              </a:lnSpc>
            </a:pPr>
            <a:r>
              <a:rPr lang="tr-TR" sz="2000" b="1" dirty="0"/>
              <a:t>48-72 saatte bir tekrarlayan ateş dönemleri</a:t>
            </a:r>
          </a:p>
          <a:p>
            <a:pPr lvl="2">
              <a:lnSpc>
                <a:spcPct val="150000"/>
              </a:lnSpc>
            </a:pPr>
            <a:r>
              <a:rPr lang="tr-TR" sz="1600" b="1" dirty="0"/>
              <a:t>30-120 </a:t>
            </a:r>
            <a:r>
              <a:rPr lang="tr-TR" sz="1600" b="1" dirty="0" err="1"/>
              <a:t>dk</a:t>
            </a:r>
            <a:r>
              <a:rPr lang="tr-TR" sz="1600" b="1" dirty="0"/>
              <a:t> süren şiddetli üşüme ve titremeyle yükselir</a:t>
            </a:r>
          </a:p>
          <a:p>
            <a:pPr lvl="2">
              <a:lnSpc>
                <a:spcPct val="150000"/>
              </a:lnSpc>
            </a:pPr>
            <a:r>
              <a:rPr lang="tr-TR" sz="1600" b="1" dirty="0"/>
              <a:t>2-7 saat sürer</a:t>
            </a:r>
          </a:p>
          <a:p>
            <a:pPr lvl="2">
              <a:lnSpc>
                <a:spcPct val="150000"/>
              </a:lnSpc>
            </a:pPr>
            <a:r>
              <a:rPr lang="tr-TR" sz="1600" b="1" dirty="0"/>
              <a:t>2-4 saat şiddetli terleme ile düşer</a:t>
            </a:r>
          </a:p>
          <a:p>
            <a:pPr>
              <a:lnSpc>
                <a:spcPct val="150000"/>
              </a:lnSpc>
              <a:buNone/>
            </a:pPr>
            <a:endParaRPr lang="tr-TR" b="1" dirty="0"/>
          </a:p>
          <a:p>
            <a:pPr>
              <a:lnSpc>
                <a:spcPct val="150000"/>
              </a:lnSpc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868156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www.belgeci.com/images/protista%20alemi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032" y="620688"/>
            <a:ext cx="3439885" cy="3456384"/>
          </a:xfrm>
          <a:prstGeom prst="rect">
            <a:avLst/>
          </a:prstGeom>
          <a:noFill/>
        </p:spPr>
      </p:pic>
      <p:pic>
        <p:nvPicPr>
          <p:cNvPr id="88068" name="Picture 4" descr="http://1.bp.blogspot.com/_FLSPZURcXIQ/TJYz6piq4jI/AAAAAAAAAQI/-a2G7wvcM5w/s1600/lifecycleplasmodium.jpg"/>
          <p:cNvPicPr>
            <a:picLocks noChangeAspect="1" noChangeArrowheads="1"/>
          </p:cNvPicPr>
          <p:nvPr/>
        </p:nvPicPr>
        <p:blipFill>
          <a:blip r:embed="rId3" cstate="print"/>
          <a:srcRect l="1764" t="1575" r="39175" b="3926"/>
          <a:stretch>
            <a:fillRect/>
          </a:stretch>
        </p:blipFill>
        <p:spPr bwMode="auto">
          <a:xfrm>
            <a:off x="539552" y="836712"/>
            <a:ext cx="4260473" cy="5112568"/>
          </a:xfrm>
          <a:prstGeom prst="rect">
            <a:avLst/>
          </a:prstGeom>
          <a:noFill/>
        </p:spPr>
      </p:pic>
      <p:pic>
        <p:nvPicPr>
          <p:cNvPr id="88070" name="Picture 6" descr="http://www.dicyt.com/data/04/11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21088"/>
            <a:ext cx="2952328" cy="2054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Sindirim Sistemi </a:t>
            </a:r>
            <a:r>
              <a:rPr lang="tr-TR" b="1" dirty="0" err="1"/>
              <a:t>Protozoonları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z="2400" b="1" i="1" dirty="0" err="1"/>
              <a:t>Entamoeba</a:t>
            </a:r>
            <a:r>
              <a:rPr lang="tr-TR" sz="2400" b="1" dirty="0"/>
              <a:t> </a:t>
            </a:r>
            <a:r>
              <a:rPr lang="tr-TR" sz="2400" b="1" dirty="0" err="1"/>
              <a:t>histolytica</a:t>
            </a:r>
            <a:r>
              <a:rPr lang="tr-TR" sz="2400" b="1" dirty="0"/>
              <a:t> (</a:t>
            </a:r>
            <a:r>
              <a:rPr lang="tr-TR" sz="2400" b="1" dirty="0" err="1"/>
              <a:t>Amöbiyaz</a:t>
            </a:r>
            <a:r>
              <a:rPr lang="tr-TR" sz="2400" b="1" dirty="0"/>
              <a:t>)</a:t>
            </a:r>
          </a:p>
          <a:p>
            <a:pPr>
              <a:lnSpc>
                <a:spcPct val="150000"/>
              </a:lnSpc>
            </a:pPr>
            <a:r>
              <a:rPr lang="tr-TR" sz="2400" b="1" i="1" dirty="0" err="1"/>
              <a:t>Giardia</a:t>
            </a:r>
            <a:r>
              <a:rPr lang="tr-TR" sz="2400" b="1" dirty="0"/>
              <a:t> </a:t>
            </a:r>
            <a:r>
              <a:rPr lang="tr-TR" sz="2400" b="1" dirty="0" err="1"/>
              <a:t>lamblia</a:t>
            </a:r>
            <a:r>
              <a:rPr lang="tr-TR" sz="2400" b="1" dirty="0"/>
              <a:t> (</a:t>
            </a:r>
            <a:r>
              <a:rPr lang="tr-TR" sz="2400" b="1" dirty="0" err="1"/>
              <a:t>Giardiyaz</a:t>
            </a:r>
            <a:r>
              <a:rPr lang="tr-TR" sz="2400" b="1" dirty="0"/>
              <a:t>)</a:t>
            </a:r>
          </a:p>
          <a:p>
            <a:pPr>
              <a:lnSpc>
                <a:spcPct val="150000"/>
              </a:lnSpc>
            </a:pPr>
            <a:r>
              <a:rPr lang="tr-TR" sz="2400" b="1" dirty="0"/>
              <a:t>Diğerleri</a:t>
            </a:r>
          </a:p>
          <a:p>
            <a:pPr lvl="1">
              <a:lnSpc>
                <a:spcPct val="150000"/>
              </a:lnSpc>
              <a:buNone/>
            </a:pPr>
            <a:endParaRPr lang="tr-TR" b="1" dirty="0"/>
          </a:p>
          <a:p>
            <a:pPr lvl="1">
              <a:lnSpc>
                <a:spcPct val="150000"/>
              </a:lnSpc>
            </a:pPr>
            <a:endParaRPr lang="tr-TR" b="1" dirty="0"/>
          </a:p>
          <a:p>
            <a:pPr>
              <a:lnSpc>
                <a:spcPct val="150000"/>
              </a:lnSpc>
            </a:pPr>
            <a:endParaRPr lang="tr-TR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Sıtma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22959" y="1845734"/>
            <a:ext cx="7637473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/>
              <a:t>Tanı</a:t>
            </a:r>
          </a:p>
          <a:p>
            <a:pPr lvl="1">
              <a:lnSpc>
                <a:spcPct val="150000"/>
              </a:lnSpc>
            </a:pPr>
            <a:r>
              <a:rPr lang="tr-TR" sz="2000" b="1" dirty="0"/>
              <a:t>Kalın damla-ince yayma preparatlarının (kalın damla paraziti saptama, ince yayma tür tanımlamada) incelenmesi</a:t>
            </a:r>
          </a:p>
          <a:p>
            <a:pPr lvl="1">
              <a:lnSpc>
                <a:spcPct val="150000"/>
              </a:lnSpc>
            </a:pPr>
            <a:r>
              <a:rPr lang="tr-TR" sz="2000" b="1" dirty="0"/>
              <a:t>Antijen saptanmasına dayanan hızlı tanı testleri</a:t>
            </a:r>
          </a:p>
          <a:p>
            <a:pPr lvl="1">
              <a:lnSpc>
                <a:spcPct val="150000"/>
              </a:lnSpc>
            </a:pPr>
            <a:endParaRPr lang="tr-TR" sz="20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8EAA217-F643-9297-1965-CF6692022AC8}"/>
              </a:ext>
            </a:extLst>
          </p:cNvPr>
          <p:cNvSpPr txBox="1"/>
          <p:nvPr/>
        </p:nvSpPr>
        <p:spPr>
          <a:xfrm>
            <a:off x="4355976" y="4077072"/>
            <a:ext cx="457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dirty="0" err="1"/>
              <a:t>Mikroskobinin</a:t>
            </a:r>
            <a:r>
              <a:rPr lang="tr-TR" sz="1800" b="1" dirty="0"/>
              <a:t> Dezavantajları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Deneyim, emek ve zaman gerektirir, </a:t>
            </a:r>
            <a:r>
              <a:rPr lang="tr-TR" dirty="0" err="1"/>
              <a:t>min</a:t>
            </a:r>
            <a:r>
              <a:rPr lang="tr-TR" dirty="0"/>
              <a:t> 60 dk, Tedavi gecikebilir, öne alınabilir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Subjektif, eğitim ve deneyimli uzman/teknisyen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Mutlaka doğru uygulama, solüsyonlar ve mikroskop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Sahada uygulamak zor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Şüpheli sonuç?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9AC5F7D-1DE3-376D-FFB5-BAAECAB2C891}"/>
              </a:ext>
            </a:extLst>
          </p:cNvPr>
          <p:cNvSpPr txBox="1"/>
          <p:nvPr/>
        </p:nvSpPr>
        <p:spPr>
          <a:xfrm>
            <a:off x="-294764" y="4293096"/>
            <a:ext cx="4829452" cy="2016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tr-TR" sz="1800" b="1" dirty="0" err="1"/>
              <a:t>Mikroskobinin</a:t>
            </a:r>
            <a:r>
              <a:rPr lang="tr-TR" sz="1800" b="1" dirty="0"/>
              <a:t> Avantajları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800" dirty="0"/>
              <a:t>Duyarlı bir yöntem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800" dirty="0" err="1"/>
              <a:t>Plasmodium</a:t>
            </a:r>
            <a:r>
              <a:rPr lang="tr-TR" sz="1800" dirty="0"/>
              <a:t> tür ve evre ayrımını sağlar 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800" dirty="0"/>
              <a:t>Enfekte eritrosit ve parazit yüzdesi 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800" dirty="0"/>
              <a:t>Ucuz, basit 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800" dirty="0"/>
              <a:t>Kalıcı kayıt sağlar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6921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Sıtma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/>
              <a:t>Tanı</a:t>
            </a:r>
          </a:p>
          <a:p>
            <a:pPr lvl="1">
              <a:lnSpc>
                <a:spcPct val="150000"/>
              </a:lnSpc>
            </a:pPr>
            <a:r>
              <a:rPr lang="tr-TR" sz="2000" b="1" dirty="0"/>
              <a:t>Sıtma bildirimi zorunlu bir hastalıktır</a:t>
            </a:r>
          </a:p>
          <a:p>
            <a:pPr>
              <a:lnSpc>
                <a:spcPct val="150000"/>
              </a:lnSpc>
            </a:pPr>
            <a:r>
              <a:rPr lang="tr-TR" sz="2400" b="1" dirty="0"/>
              <a:t>Tedavi</a:t>
            </a:r>
          </a:p>
          <a:p>
            <a:pPr lvl="1">
              <a:lnSpc>
                <a:spcPct val="150000"/>
              </a:lnSpc>
            </a:pPr>
            <a:r>
              <a:rPr lang="tr-TR" sz="2000" b="1" dirty="0"/>
              <a:t>Sıtma ilaçları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t0.gstatic.com/images?q=tbn:ANd9GcRHedhl_R-r4dH9YLUBT_6huUa1KZQHW5ffH3fMloHmMyR4wAUICsS1r7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38212" y="3466444"/>
            <a:ext cx="2304256" cy="2949449"/>
          </a:xfrm>
          <a:prstGeom prst="rect">
            <a:avLst/>
          </a:prstGeom>
          <a:noFill/>
        </p:spPr>
      </p:pic>
      <p:pic>
        <p:nvPicPr>
          <p:cNvPr id="89092" name="Picture 4" descr="http://158.83.1.40/Buckelew/images/Plasmodium%20vivax%20microgametocy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08720"/>
            <a:ext cx="3331715" cy="2664296"/>
          </a:xfrm>
          <a:prstGeom prst="rect">
            <a:avLst/>
          </a:prstGeom>
          <a:noFill/>
        </p:spPr>
      </p:pic>
      <p:pic>
        <p:nvPicPr>
          <p:cNvPr id="89094" name="Picture 6" descr="http://www2.cedarcrest.edu/academic/bio/hale/bioT_EID/lectures/malaria-Plasmodium-computerg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12776"/>
            <a:ext cx="3380746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Toksoplazmoz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8112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tr-TR" b="1" dirty="0"/>
              <a:t>Etken	</a:t>
            </a:r>
            <a:r>
              <a:rPr lang="tr-TR" b="1" i="1" dirty="0" err="1"/>
              <a:t>Toxoplasma</a:t>
            </a:r>
            <a:r>
              <a:rPr lang="tr-TR" b="1" i="1" dirty="0"/>
              <a:t> </a:t>
            </a:r>
            <a:r>
              <a:rPr lang="tr-TR" b="1" i="1" dirty="0" err="1"/>
              <a:t>gondii</a:t>
            </a:r>
            <a:endParaRPr lang="tr-TR" b="1" i="1" dirty="0"/>
          </a:p>
          <a:p>
            <a:pPr>
              <a:lnSpc>
                <a:spcPct val="160000"/>
              </a:lnSpc>
            </a:pPr>
            <a:r>
              <a:rPr lang="tr-TR" b="1" dirty="0"/>
              <a:t>Bulaş yolları</a:t>
            </a:r>
          </a:p>
          <a:p>
            <a:pPr lvl="1">
              <a:lnSpc>
                <a:spcPct val="160000"/>
              </a:lnSpc>
            </a:pPr>
            <a:r>
              <a:rPr lang="tr-TR" b="1" dirty="0"/>
              <a:t>Doku kisti içeren çiğ etler (kuzu ve domuz etleri&gt;sığır etleri), </a:t>
            </a:r>
          </a:p>
          <a:p>
            <a:pPr lvl="1">
              <a:lnSpc>
                <a:spcPct val="160000"/>
              </a:lnSpc>
            </a:pPr>
            <a:r>
              <a:rPr lang="tr-TR" b="1" dirty="0" err="1"/>
              <a:t>Ookist</a:t>
            </a:r>
            <a:r>
              <a:rPr lang="tr-TR" b="1" dirty="0"/>
              <a:t> (kedi dışkısında bulunur) içeren su ve gıdalar, </a:t>
            </a:r>
          </a:p>
          <a:p>
            <a:pPr lvl="1">
              <a:lnSpc>
                <a:spcPct val="160000"/>
              </a:lnSpc>
            </a:pPr>
            <a:r>
              <a:rPr lang="tr-TR" b="1" dirty="0"/>
              <a:t>Kan ve organ nakli </a:t>
            </a:r>
          </a:p>
          <a:p>
            <a:pPr lvl="1">
              <a:lnSpc>
                <a:spcPct val="160000"/>
              </a:lnSpc>
            </a:pPr>
            <a:r>
              <a:rPr lang="tr-TR" b="1" dirty="0" err="1"/>
              <a:t>Transplasental</a:t>
            </a:r>
            <a:endParaRPr lang="tr-TR" b="1" dirty="0"/>
          </a:p>
          <a:p>
            <a:pPr>
              <a:lnSpc>
                <a:spcPct val="160000"/>
              </a:lnSpc>
            </a:pPr>
            <a:r>
              <a:rPr lang="tr-TR" b="1" dirty="0"/>
              <a:t>Kesin konak	Kedi</a:t>
            </a:r>
          </a:p>
          <a:p>
            <a:pPr>
              <a:lnSpc>
                <a:spcPct val="160000"/>
              </a:lnSpc>
            </a:pPr>
            <a:r>
              <a:rPr lang="tr-TR" b="1" dirty="0"/>
              <a:t>İnsanlar rastlantısal ara konaktır</a:t>
            </a:r>
          </a:p>
          <a:p>
            <a:pPr>
              <a:lnSpc>
                <a:spcPct val="160000"/>
              </a:lnSpc>
            </a:pPr>
            <a:endParaRPr lang="tr-TR" b="1" dirty="0"/>
          </a:p>
          <a:p>
            <a:pPr>
              <a:lnSpc>
                <a:spcPct val="160000"/>
              </a:lnSpc>
            </a:pPr>
            <a:endParaRPr lang="tr-TR" b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A0330E8-484C-F5A7-F4EF-47F7D5AF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871910"/>
            <a:ext cx="3329947" cy="24974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http://www.aafp.org/afp/2003/0515/afp20030515p2131-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7891074" cy="5201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ife cycle of T. gondii. Sexual and asexual reproduction of Toxoplasma... |  Download Scientific Diagram">
            <a:extLst>
              <a:ext uri="{FF2B5EF4-FFF2-40B4-BE49-F238E27FC236}">
                <a16:creationId xmlns:a16="http://schemas.microsoft.com/office/drawing/2014/main" id="{A6B1D8A7-4001-3B2A-FD2D-7A4F84E09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66" y="188640"/>
            <a:ext cx="7262068" cy="630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972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enetic diversity of Toxoplasma gondii in animals and humans |  Philosophical Transactions of the Royal Society B: Biological Sciences">
            <a:extLst>
              <a:ext uri="{FF2B5EF4-FFF2-40B4-BE49-F238E27FC236}">
                <a16:creationId xmlns:a16="http://schemas.microsoft.com/office/drawing/2014/main" id="{6827DD08-78A2-2976-8CBF-6C3C6E673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6906838" cy="486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61F11B6A-5C31-0606-7A03-2D239D169C5F}"/>
              </a:ext>
            </a:extLst>
          </p:cNvPr>
          <p:cNvSpPr txBox="1"/>
          <p:nvPr/>
        </p:nvSpPr>
        <p:spPr>
          <a:xfrm>
            <a:off x="0" y="5085184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3331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Figure 1. Life cycle of </a:t>
            </a:r>
            <a:r>
              <a:rPr lang="en-US" sz="1400" b="0" i="1" dirty="0">
                <a:solidFill>
                  <a:srgbClr val="3331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T. gondii</a:t>
            </a:r>
            <a:r>
              <a:rPr lang="en-US" sz="1400" b="0" i="0" dirty="0">
                <a:solidFill>
                  <a:srgbClr val="3331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Sexual replication occurs only in the intestine of the cat, resulting in shedding of (</a:t>
            </a:r>
            <a:r>
              <a:rPr lang="en-US" sz="1400" b="0" i="1" dirty="0">
                <a:solidFill>
                  <a:srgbClr val="3331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b="0" i="0" dirty="0">
                <a:solidFill>
                  <a:srgbClr val="3331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diploid oocysts that undergo sporogony in the environment to yield sporozoites. A–E refer to stages of development within enterocytes. Oocysts are extremely environmentally resistant and give rise to infections in a variety of intermediate hosts. During acute infection, rapidly proliferating (</a:t>
            </a:r>
            <a:r>
              <a:rPr lang="en-US" sz="1400" b="0" i="1" dirty="0">
                <a:solidFill>
                  <a:srgbClr val="3331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b="0" i="0" dirty="0">
                <a:solidFill>
                  <a:srgbClr val="3331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tachyzoites disseminate within the host. Semidormant tissue cysts containing (</a:t>
            </a:r>
            <a:r>
              <a:rPr lang="en-US" sz="1400" b="0" i="1" dirty="0">
                <a:solidFill>
                  <a:srgbClr val="3331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b="0" i="0" dirty="0">
                <a:solidFill>
                  <a:srgbClr val="3331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bradyzoites give rise to long-term infection and are transmitted asexually following oral ingestion by a variety of hosts. Adapted from </a:t>
            </a:r>
            <a:r>
              <a:rPr lang="en-US" sz="1400" b="1" i="0" u="none" strike="noStrike" dirty="0">
                <a:solidFill>
                  <a:srgbClr val="BA0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Frenkel (1973</a:t>
            </a:r>
            <a:r>
              <a:rPr lang="en-US" sz="1400" b="0" i="0" dirty="0">
                <a:solidFill>
                  <a:srgbClr val="3331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47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Toksoplazmoz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Klinik</a:t>
            </a:r>
          </a:p>
          <a:p>
            <a:pPr lvl="1"/>
            <a:r>
              <a:rPr lang="tr-TR" sz="2400" dirty="0"/>
              <a:t>Belirtisiz (beyin, iskelet, kalp kaslarında doku kistleri oluşur)</a:t>
            </a:r>
          </a:p>
          <a:p>
            <a:pPr lvl="1"/>
            <a:r>
              <a:rPr lang="tr-TR" sz="2400" dirty="0"/>
              <a:t>Göz tutulumu (</a:t>
            </a:r>
            <a:r>
              <a:rPr lang="tr-TR" sz="2400" dirty="0" err="1"/>
              <a:t>koryoretinit</a:t>
            </a:r>
            <a:r>
              <a:rPr lang="tr-TR" sz="2400" dirty="0"/>
              <a:t>), </a:t>
            </a:r>
          </a:p>
          <a:p>
            <a:pPr lvl="1"/>
            <a:r>
              <a:rPr lang="tr-TR" sz="2400" dirty="0" err="1"/>
              <a:t>Lenfadenopati</a:t>
            </a:r>
            <a:endParaRPr lang="tr-TR" sz="2400" dirty="0"/>
          </a:p>
          <a:p>
            <a:pPr lvl="1"/>
            <a:r>
              <a:rPr lang="tr-TR" sz="2400" dirty="0"/>
              <a:t>Hamilelikte</a:t>
            </a:r>
          </a:p>
          <a:p>
            <a:pPr lvl="2"/>
            <a:r>
              <a:rPr lang="tr-TR" sz="1800" dirty="0"/>
              <a:t>Düşük, ölü doğum, bebekte </a:t>
            </a:r>
            <a:r>
              <a:rPr lang="tr-TR" sz="1800" dirty="0" err="1"/>
              <a:t>konjenital</a:t>
            </a:r>
            <a:r>
              <a:rPr lang="tr-TR" sz="1800" dirty="0"/>
              <a:t> </a:t>
            </a:r>
            <a:r>
              <a:rPr lang="tr-TR" sz="1800" dirty="0" err="1"/>
              <a:t>toksoplazmoz</a:t>
            </a:r>
            <a:endParaRPr lang="tr-TR" sz="1800" dirty="0"/>
          </a:p>
          <a:p>
            <a:pPr lvl="1"/>
            <a:r>
              <a:rPr lang="tr-TR" sz="2400" dirty="0"/>
              <a:t>Bağışıklığı baskılanmış konakta </a:t>
            </a:r>
            <a:r>
              <a:rPr lang="tr-TR" sz="2400" dirty="0" err="1"/>
              <a:t>reaktivasyon</a:t>
            </a:r>
            <a:r>
              <a:rPr lang="tr-TR" sz="2400" dirty="0"/>
              <a:t> sonucu ansefalit, </a:t>
            </a:r>
            <a:r>
              <a:rPr lang="tr-TR" sz="2400" dirty="0" err="1"/>
              <a:t>pnömoni</a:t>
            </a:r>
            <a:r>
              <a:rPr lang="tr-TR" sz="2400" dirty="0"/>
              <a:t>, organ tutulumları olur</a:t>
            </a:r>
          </a:p>
          <a:p>
            <a:pPr lvl="2"/>
            <a:r>
              <a:rPr lang="tr-TR" sz="1800" dirty="0"/>
              <a:t>Ölümcül olabilir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drugster.info/img/ail/3430_345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676900" cy="3695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Toksoplazmoz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/>
              <a:t>Tanı</a:t>
            </a:r>
          </a:p>
          <a:p>
            <a:pPr lvl="1">
              <a:lnSpc>
                <a:spcPct val="150000"/>
              </a:lnSpc>
            </a:pPr>
            <a:r>
              <a:rPr lang="tr-TR" sz="2000" b="1" dirty="0"/>
              <a:t>Kan ve doku preparatlarının incelenmesi</a:t>
            </a:r>
          </a:p>
          <a:p>
            <a:pPr lvl="1">
              <a:lnSpc>
                <a:spcPct val="150000"/>
              </a:lnSpc>
            </a:pPr>
            <a:r>
              <a:rPr lang="tr-TR" sz="2000" b="1" dirty="0" err="1"/>
              <a:t>Serolojik</a:t>
            </a:r>
            <a:r>
              <a:rPr lang="tr-TR" sz="2000" b="1" dirty="0"/>
              <a:t> testler</a:t>
            </a:r>
          </a:p>
          <a:p>
            <a:pPr lvl="1">
              <a:lnSpc>
                <a:spcPct val="150000"/>
              </a:lnSpc>
            </a:pPr>
            <a:r>
              <a:rPr lang="tr-TR" sz="2000" b="1" dirty="0"/>
              <a:t>Moleküler yöntemler</a:t>
            </a:r>
          </a:p>
          <a:p>
            <a:pPr>
              <a:lnSpc>
                <a:spcPct val="150000"/>
              </a:lnSpc>
            </a:pPr>
            <a:r>
              <a:rPr lang="tr-TR" sz="2400" b="1" dirty="0"/>
              <a:t>Tedavi</a:t>
            </a:r>
          </a:p>
          <a:p>
            <a:pPr lvl="1">
              <a:lnSpc>
                <a:spcPct val="150000"/>
              </a:lnSpc>
            </a:pPr>
            <a:r>
              <a:rPr lang="tr-TR" sz="2000" b="1" dirty="0"/>
              <a:t>Antibiyotikler</a:t>
            </a:r>
          </a:p>
          <a:p>
            <a:pPr>
              <a:lnSpc>
                <a:spcPct val="150000"/>
              </a:lnSpc>
            </a:pPr>
            <a:endParaRPr lang="tr-TR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Amöbiyaz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36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/>
              <a:t>Etken	</a:t>
            </a:r>
            <a:r>
              <a:rPr lang="tr-TR" sz="2400" b="1" i="1" dirty="0" err="1"/>
              <a:t>Entamoeba</a:t>
            </a:r>
            <a:r>
              <a:rPr lang="tr-TR" sz="2400" b="1" i="1" dirty="0"/>
              <a:t> </a:t>
            </a:r>
            <a:r>
              <a:rPr lang="tr-TR" sz="2400" b="1" i="1" dirty="0" err="1"/>
              <a:t>histolytica</a:t>
            </a:r>
            <a:endParaRPr lang="tr-TR" sz="2400" b="1" i="1" dirty="0"/>
          </a:p>
          <a:p>
            <a:pPr>
              <a:lnSpc>
                <a:spcPct val="150000"/>
              </a:lnSpc>
            </a:pPr>
            <a:r>
              <a:rPr lang="tr-TR" sz="2400" b="1" dirty="0"/>
              <a:t>Bulaş Yolları (Dışkıda çıkartılan kistlerin ağız yolu ile alınması)</a:t>
            </a:r>
          </a:p>
          <a:p>
            <a:pPr lvl="1">
              <a:lnSpc>
                <a:spcPct val="150000"/>
              </a:lnSpc>
            </a:pPr>
            <a:r>
              <a:rPr lang="tr-TR" sz="2000" b="1" dirty="0"/>
              <a:t>İnsandan insana direkt temas</a:t>
            </a:r>
          </a:p>
          <a:p>
            <a:pPr lvl="1">
              <a:lnSpc>
                <a:spcPct val="150000"/>
              </a:lnSpc>
            </a:pPr>
            <a:r>
              <a:rPr lang="tr-TR" sz="2000" b="1" dirty="0" err="1"/>
              <a:t>Kontamine</a:t>
            </a:r>
            <a:r>
              <a:rPr lang="tr-TR" sz="2000" b="1" dirty="0"/>
              <a:t> su ve gıdalar</a:t>
            </a:r>
          </a:p>
          <a:p>
            <a:pPr lvl="1">
              <a:lnSpc>
                <a:spcPct val="150000"/>
              </a:lnSpc>
            </a:pPr>
            <a:r>
              <a:rPr lang="tr-TR" sz="2000" b="1" dirty="0"/>
              <a:t>Kara sineklerin mekanik taşıması</a:t>
            </a:r>
          </a:p>
          <a:p>
            <a:pPr lvl="1">
              <a:lnSpc>
                <a:spcPct val="150000"/>
              </a:lnSpc>
              <a:buNone/>
            </a:pPr>
            <a:endParaRPr lang="tr-TR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www.msgpp.org/images/Toxoplasma_gond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3810000" cy="3810000"/>
          </a:xfrm>
          <a:prstGeom prst="rect">
            <a:avLst/>
          </a:prstGeom>
          <a:noFill/>
        </p:spPr>
      </p:pic>
      <p:pic>
        <p:nvPicPr>
          <p:cNvPr id="92164" name="Picture 4" descr="http://www.marvistavet.com/assets/images/Toxoplasm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77718" y="2099146"/>
            <a:ext cx="4105275" cy="2876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Leyşmaniyaz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924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/>
              <a:t>Etken	</a:t>
            </a:r>
            <a:r>
              <a:rPr lang="tr-TR" sz="2400" b="1" i="1" dirty="0" err="1"/>
              <a:t>Leishmania</a:t>
            </a:r>
            <a:r>
              <a:rPr lang="tr-TR" sz="2400" b="1" dirty="0"/>
              <a:t> türleri</a:t>
            </a:r>
          </a:p>
          <a:p>
            <a:pPr>
              <a:lnSpc>
                <a:spcPct val="150000"/>
              </a:lnSpc>
            </a:pPr>
            <a:r>
              <a:rPr lang="tr-TR" sz="2400" b="1" dirty="0"/>
              <a:t>Vektör	Dişi tatarcık, kum sinekleri</a:t>
            </a:r>
          </a:p>
          <a:p>
            <a:pPr>
              <a:lnSpc>
                <a:spcPct val="150000"/>
              </a:lnSpc>
            </a:pPr>
            <a:r>
              <a:rPr lang="tr-TR" sz="2400" b="1" dirty="0"/>
              <a:t>Bulaş yolları	</a:t>
            </a:r>
          </a:p>
          <a:p>
            <a:pPr lvl="1">
              <a:lnSpc>
                <a:spcPct val="150000"/>
              </a:lnSpc>
            </a:pPr>
            <a:r>
              <a:rPr lang="tr-TR" sz="2000" b="1" dirty="0"/>
              <a:t>Tatarcık, kum sineği sokması</a:t>
            </a:r>
          </a:p>
          <a:p>
            <a:pPr lvl="1">
              <a:lnSpc>
                <a:spcPct val="150000"/>
              </a:lnSpc>
            </a:pPr>
            <a:r>
              <a:rPr lang="tr-TR" sz="2000" b="1" dirty="0"/>
              <a:t>Kan nakli</a:t>
            </a:r>
          </a:p>
          <a:p>
            <a:pPr lvl="1">
              <a:lnSpc>
                <a:spcPct val="150000"/>
              </a:lnSpc>
            </a:pPr>
            <a:r>
              <a:rPr lang="tr-TR" sz="2000" b="1" dirty="0" err="1"/>
              <a:t>Transplasental</a:t>
            </a:r>
            <a:endParaRPr lang="tr-TR" sz="20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dpd.cdc.gov/dpdx/images/ParasiteImages/G-L/Leishmaniasis/Leishmania_LifeCyc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6667103" cy="5008965"/>
          </a:xfrm>
          <a:prstGeom prst="rect">
            <a:avLst/>
          </a:prstGeom>
          <a:noFill/>
        </p:spPr>
      </p:pic>
      <p:pic>
        <p:nvPicPr>
          <p:cNvPr id="5" name="Picture 2" descr="http://www.health-healths.com/wp-content/uploads/2011/08/Leishmaniasis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437112"/>
            <a:ext cx="3094899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Leyşmaniyaz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b="1" dirty="0"/>
              <a:t>Klinik</a:t>
            </a:r>
          </a:p>
          <a:p>
            <a:pPr lvl="1">
              <a:lnSpc>
                <a:spcPct val="150000"/>
              </a:lnSpc>
            </a:pPr>
            <a:r>
              <a:rPr lang="tr-TR" b="1" dirty="0"/>
              <a:t>İç organlar </a:t>
            </a:r>
            <a:r>
              <a:rPr lang="tr-TR" b="1" dirty="0" err="1"/>
              <a:t>leyşmaniyazı</a:t>
            </a:r>
            <a:r>
              <a:rPr lang="tr-TR" b="1" dirty="0"/>
              <a:t> (Kala Azar)</a:t>
            </a:r>
          </a:p>
          <a:p>
            <a:pPr lvl="2">
              <a:lnSpc>
                <a:spcPct val="150000"/>
              </a:lnSpc>
            </a:pPr>
            <a:r>
              <a:rPr lang="tr-TR" b="1" dirty="0"/>
              <a:t>Ateş, karaciğer-dalak büyüklüğü, lenf bezi büyümesi</a:t>
            </a:r>
          </a:p>
          <a:p>
            <a:pPr lvl="1">
              <a:lnSpc>
                <a:spcPct val="150000"/>
              </a:lnSpc>
            </a:pPr>
            <a:r>
              <a:rPr lang="tr-TR" b="1" dirty="0"/>
              <a:t>Deri </a:t>
            </a:r>
            <a:r>
              <a:rPr lang="tr-TR" b="1" dirty="0" err="1"/>
              <a:t>leyşmaniyazı</a:t>
            </a:r>
            <a:r>
              <a:rPr lang="tr-TR" b="1" dirty="0"/>
              <a:t> (Şark çıbanı)</a:t>
            </a:r>
          </a:p>
          <a:p>
            <a:pPr lvl="2">
              <a:lnSpc>
                <a:spcPct val="150000"/>
              </a:lnSpc>
            </a:pPr>
            <a:r>
              <a:rPr lang="tr-TR" b="1" dirty="0"/>
              <a:t>Ciltte kötü görünümlü yara</a:t>
            </a:r>
          </a:p>
          <a:p>
            <a:pPr lvl="2">
              <a:lnSpc>
                <a:spcPct val="150000"/>
              </a:lnSpc>
            </a:pPr>
            <a:r>
              <a:rPr lang="tr-TR" b="1" dirty="0"/>
              <a:t>İz bırakarak iyileşir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1C5F1E5-E36F-A251-02DD-968637A4A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3975864"/>
            <a:ext cx="5229941" cy="228955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49C900-CA58-F360-2006-89C1F924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ECACC1-36FA-53A9-D4AD-F65174871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Leishmania DNA (PCR) Testi | Labistanbul">
            <a:extLst>
              <a:ext uri="{FF2B5EF4-FFF2-40B4-BE49-F238E27FC236}">
                <a16:creationId xmlns:a16="http://schemas.microsoft.com/office/drawing/2014/main" id="{77C56E6D-C41D-7A29-6758-5819D26A6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" y="188640"/>
            <a:ext cx="857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who.int/leishmaniasis/Viscerial_Leishmaniasis_2hr.jpg">
            <a:extLst>
              <a:ext uri="{FF2B5EF4-FFF2-40B4-BE49-F238E27FC236}">
                <a16:creationId xmlns:a16="http://schemas.microsoft.com/office/drawing/2014/main" id="{2F43648A-56A6-A9FA-698E-962949CE9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998640"/>
            <a:ext cx="1633499" cy="2453995"/>
          </a:xfrm>
          <a:prstGeom prst="rect">
            <a:avLst/>
          </a:prstGeom>
          <a:noFill/>
        </p:spPr>
      </p:pic>
      <p:pic>
        <p:nvPicPr>
          <p:cNvPr id="7" name="Picture 4" descr="http://www.diyarbakirsoz.com/images/23530.jpg">
            <a:extLst>
              <a:ext uri="{FF2B5EF4-FFF2-40B4-BE49-F238E27FC236}">
                <a16:creationId xmlns:a16="http://schemas.microsoft.com/office/drawing/2014/main" id="{F09D5A80-6F97-D844-E494-7B4593C3F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824" y="3980997"/>
            <a:ext cx="2204785" cy="1651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211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2F89A0-2D4A-D1C4-7FF2-4FA12B83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78764CC-1BAD-77C8-915E-B3C9EF1E1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DNDi - NewsLetter">
            <a:extLst>
              <a:ext uri="{FF2B5EF4-FFF2-40B4-BE49-F238E27FC236}">
                <a16:creationId xmlns:a16="http://schemas.microsoft.com/office/drawing/2014/main" id="{735DC3AD-2DBB-702C-1CC8-712A772F9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6" y="404664"/>
            <a:ext cx="754380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0039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tr-TR" b="1" dirty="0" err="1"/>
              <a:t>Leyşmaniyaz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/>
              <a:t>Tanı</a:t>
            </a:r>
          </a:p>
          <a:p>
            <a:pPr lvl="1">
              <a:lnSpc>
                <a:spcPct val="150000"/>
              </a:lnSpc>
            </a:pPr>
            <a:r>
              <a:rPr lang="tr-TR" sz="2000" b="1" dirty="0"/>
              <a:t>Kemik iliği, lenf bezi, dalak </a:t>
            </a:r>
            <a:r>
              <a:rPr lang="tr-TR" sz="2000" b="1" dirty="0" err="1"/>
              <a:t>aspirasyon</a:t>
            </a:r>
            <a:r>
              <a:rPr lang="tr-TR" sz="2000" b="1" dirty="0"/>
              <a:t> materyalinin </a:t>
            </a:r>
            <a:r>
              <a:rPr lang="tr-TR" sz="2000" b="1" dirty="0" err="1"/>
              <a:t>mikroskopik</a:t>
            </a:r>
            <a:r>
              <a:rPr lang="tr-TR" sz="2000" b="1" dirty="0"/>
              <a:t> ve patolojik incelemesi</a:t>
            </a:r>
          </a:p>
          <a:p>
            <a:pPr lvl="1">
              <a:lnSpc>
                <a:spcPct val="150000"/>
              </a:lnSpc>
            </a:pPr>
            <a:r>
              <a:rPr lang="tr-TR" sz="2000" b="1" dirty="0"/>
              <a:t>Kültür</a:t>
            </a:r>
          </a:p>
          <a:p>
            <a:pPr lvl="1">
              <a:lnSpc>
                <a:spcPct val="150000"/>
              </a:lnSpc>
            </a:pPr>
            <a:r>
              <a:rPr lang="tr-TR" sz="2000" b="1" dirty="0"/>
              <a:t>Cilt testi </a:t>
            </a:r>
          </a:p>
          <a:p>
            <a:pPr>
              <a:lnSpc>
                <a:spcPct val="150000"/>
              </a:lnSpc>
            </a:pPr>
            <a:r>
              <a:rPr lang="tr-TR" sz="2400" b="1" dirty="0"/>
              <a:t>Tedavi</a:t>
            </a:r>
          </a:p>
          <a:p>
            <a:pPr lvl="1">
              <a:lnSpc>
                <a:spcPct val="150000"/>
              </a:lnSpc>
            </a:pPr>
            <a:r>
              <a:rPr lang="tr-TR" sz="2000" b="1" dirty="0"/>
              <a:t>Medikal</a:t>
            </a:r>
          </a:p>
        </p:txBody>
      </p:sp>
      <p:pic>
        <p:nvPicPr>
          <p:cNvPr id="11266" name="Picture 2" descr="Leishmania Amastigote Promastigote Leptomonad Form Stok Vektör (Telifsiz)  278972486 | Shutterstock">
            <a:extLst>
              <a:ext uri="{FF2B5EF4-FFF2-40B4-BE49-F238E27FC236}">
                <a16:creationId xmlns:a16="http://schemas.microsoft.com/office/drawing/2014/main" id="{022C1CAE-2972-E6C4-5C07-FC9BADE36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509" y="3717032"/>
            <a:ext cx="326995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www.health-healths.com/wp-content/uploads/2011/08/Leishmania-Genus-1.jpg"/>
          <p:cNvPicPr>
            <a:picLocks noChangeAspect="1" noChangeArrowheads="1"/>
          </p:cNvPicPr>
          <p:nvPr/>
        </p:nvPicPr>
        <p:blipFill>
          <a:blip r:embed="rId2" cstate="print"/>
          <a:srcRect l="11520" r="10721" b="7121"/>
          <a:stretch>
            <a:fillRect/>
          </a:stretch>
        </p:blipFill>
        <p:spPr bwMode="auto">
          <a:xfrm>
            <a:off x="1835696" y="1412776"/>
            <a:ext cx="5064004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/>
              <a:t>Genitoüriner</a:t>
            </a:r>
            <a:r>
              <a:rPr lang="tr-TR" sz="3600" b="1" dirty="0"/>
              <a:t> Sistem </a:t>
            </a:r>
            <a:r>
              <a:rPr lang="tr-TR" sz="3600" b="1" dirty="0" err="1"/>
              <a:t>Protozoonları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2484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800" b="1" dirty="0"/>
              <a:t>Etken: </a:t>
            </a:r>
            <a:r>
              <a:rPr lang="tr-TR" sz="1800" b="1" i="1" dirty="0" err="1"/>
              <a:t>Trichomonas</a:t>
            </a:r>
            <a:r>
              <a:rPr lang="tr-TR" sz="1800" b="1" i="1" dirty="0"/>
              <a:t> </a:t>
            </a:r>
            <a:r>
              <a:rPr lang="tr-TR" sz="1800" b="1" i="1" dirty="0" err="1"/>
              <a:t>vaginalis</a:t>
            </a:r>
            <a:r>
              <a:rPr lang="tr-TR" sz="1800" b="1" i="1" dirty="0"/>
              <a:t> </a:t>
            </a:r>
            <a:r>
              <a:rPr lang="tr-TR" sz="1800" b="1" dirty="0"/>
              <a:t>(</a:t>
            </a:r>
            <a:r>
              <a:rPr lang="tr-TR" sz="1800" b="1" dirty="0" err="1"/>
              <a:t>Trikomoniyaz</a:t>
            </a:r>
            <a:r>
              <a:rPr lang="tr-TR" sz="1800" b="1" dirty="0"/>
              <a:t>)</a:t>
            </a:r>
          </a:p>
          <a:p>
            <a:pPr>
              <a:lnSpc>
                <a:spcPct val="150000"/>
              </a:lnSpc>
            </a:pPr>
            <a:r>
              <a:rPr lang="tr-TR" sz="1800" b="1" dirty="0"/>
              <a:t>Bulaş yolları</a:t>
            </a:r>
          </a:p>
          <a:p>
            <a:pPr lvl="1">
              <a:lnSpc>
                <a:spcPct val="150000"/>
              </a:lnSpc>
            </a:pPr>
            <a:r>
              <a:rPr lang="tr-TR" sz="1600" b="1" dirty="0"/>
              <a:t>Cinsel ilişki</a:t>
            </a:r>
          </a:p>
          <a:p>
            <a:pPr lvl="1">
              <a:lnSpc>
                <a:spcPct val="150000"/>
              </a:lnSpc>
            </a:pPr>
            <a:r>
              <a:rPr lang="tr-TR" sz="1600" b="1" dirty="0"/>
              <a:t>Ortak kullanılan nemli/ıslak mayolar vb.</a:t>
            </a:r>
          </a:p>
          <a:p>
            <a:pPr>
              <a:lnSpc>
                <a:spcPct val="150000"/>
              </a:lnSpc>
            </a:pPr>
            <a:endParaRPr lang="tr-TR" sz="1800" b="1" dirty="0"/>
          </a:p>
          <a:p>
            <a:pPr>
              <a:lnSpc>
                <a:spcPct val="150000"/>
              </a:lnSpc>
            </a:pPr>
            <a:endParaRPr lang="tr-TR" sz="1800" b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936D2A5-8721-5B74-AD2A-C15EE8229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3140968"/>
            <a:ext cx="3369298" cy="248069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/>
              <a:t>Genitoüriner</a:t>
            </a:r>
            <a:r>
              <a:rPr lang="tr-TR" sz="3600" b="1" dirty="0"/>
              <a:t> Sistem </a:t>
            </a:r>
            <a:r>
              <a:rPr lang="tr-TR" sz="3600" b="1" dirty="0" err="1"/>
              <a:t>Protozoonları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204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/>
              <a:t>Klinik belirtiler</a:t>
            </a:r>
          </a:p>
          <a:p>
            <a:pPr lvl="1">
              <a:lnSpc>
                <a:spcPct val="150000"/>
              </a:lnSpc>
            </a:pPr>
            <a:r>
              <a:rPr lang="tr-TR" sz="2000" b="1" dirty="0" err="1"/>
              <a:t>Asemptomatik</a:t>
            </a:r>
            <a:endParaRPr lang="tr-TR" sz="2000" b="1" dirty="0"/>
          </a:p>
          <a:p>
            <a:pPr lvl="1">
              <a:lnSpc>
                <a:spcPct val="150000"/>
              </a:lnSpc>
            </a:pPr>
            <a:r>
              <a:rPr lang="tr-TR" sz="2000" b="1" dirty="0"/>
              <a:t>Köpüklü, sarı-yeşil renkli, kötü kokulu </a:t>
            </a:r>
            <a:r>
              <a:rPr lang="tr-TR" sz="2000" b="1" dirty="0" err="1"/>
              <a:t>vajinal</a:t>
            </a:r>
            <a:r>
              <a:rPr lang="tr-TR" sz="2000" b="1" dirty="0"/>
              <a:t> akıntı</a:t>
            </a:r>
          </a:p>
          <a:p>
            <a:pPr lvl="1">
              <a:lnSpc>
                <a:spcPct val="150000"/>
              </a:lnSpc>
            </a:pPr>
            <a:r>
              <a:rPr lang="tr-TR" sz="2000" b="1" dirty="0"/>
              <a:t>Yoğun kaşıntı, cinsel ilişkide ağrı</a:t>
            </a:r>
          </a:p>
          <a:p>
            <a:pPr lvl="1">
              <a:lnSpc>
                <a:spcPct val="150000"/>
              </a:lnSpc>
            </a:pPr>
            <a:r>
              <a:rPr lang="tr-TR" sz="2000" b="1" dirty="0"/>
              <a:t>Tedavi olmayan olgularda </a:t>
            </a:r>
            <a:r>
              <a:rPr lang="tr-TR" sz="2000" b="1" dirty="0" err="1"/>
              <a:t>infertilite</a:t>
            </a:r>
            <a:r>
              <a:rPr lang="tr-TR" sz="2000" b="1" dirty="0"/>
              <a:t> nedeni olabilir</a:t>
            </a:r>
          </a:p>
          <a:p>
            <a:pPr>
              <a:lnSpc>
                <a:spcPct val="150000"/>
              </a:lnSpc>
            </a:pPr>
            <a:endParaRPr lang="tr-TR" sz="2400" b="1" dirty="0"/>
          </a:p>
          <a:p>
            <a:pPr>
              <a:lnSpc>
                <a:spcPct val="150000"/>
              </a:lnSpc>
            </a:pP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99156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Amöbiyaz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/>
              <a:t>Klinik belirtiler</a:t>
            </a:r>
          </a:p>
          <a:p>
            <a:pPr lvl="1">
              <a:lnSpc>
                <a:spcPct val="150000"/>
              </a:lnSpc>
            </a:pPr>
            <a:r>
              <a:rPr lang="tr-TR" sz="2000" b="1" dirty="0"/>
              <a:t>Genellikle belirtisiz; </a:t>
            </a:r>
          </a:p>
          <a:p>
            <a:pPr lvl="1">
              <a:lnSpc>
                <a:spcPct val="150000"/>
              </a:lnSpc>
            </a:pPr>
            <a:r>
              <a:rPr lang="tr-TR" sz="2000" b="1" dirty="0"/>
              <a:t>En şiddetli şekli: kanlı-mukuslu ishal (dizanteri)</a:t>
            </a:r>
          </a:p>
          <a:p>
            <a:pPr lvl="1">
              <a:lnSpc>
                <a:spcPct val="150000"/>
              </a:lnSpc>
            </a:pPr>
            <a:r>
              <a:rPr lang="tr-TR" sz="2000" b="1" dirty="0"/>
              <a:t>Bağırsak ülser ve </a:t>
            </a:r>
            <a:r>
              <a:rPr lang="tr-TR" sz="2000" b="1" dirty="0" err="1"/>
              <a:t>abseleri</a:t>
            </a:r>
            <a:endParaRPr lang="tr-TR" sz="2000" b="1" dirty="0"/>
          </a:p>
          <a:p>
            <a:pPr lvl="1">
              <a:lnSpc>
                <a:spcPct val="150000"/>
              </a:lnSpc>
            </a:pPr>
            <a:r>
              <a:rPr lang="tr-TR" sz="2000" b="1" dirty="0"/>
              <a:t>Bağırsak dışı tutulum</a:t>
            </a:r>
          </a:p>
          <a:p>
            <a:pPr lvl="2">
              <a:lnSpc>
                <a:spcPct val="150000"/>
              </a:lnSpc>
            </a:pPr>
            <a:r>
              <a:rPr lang="tr-TR" sz="1600" b="1" dirty="0"/>
              <a:t>Karaciğer </a:t>
            </a:r>
            <a:r>
              <a:rPr lang="tr-TR" sz="1600" b="1" dirty="0" err="1"/>
              <a:t>absesi</a:t>
            </a:r>
            <a:endParaRPr lang="tr-TR" sz="1600" b="1" dirty="0"/>
          </a:p>
          <a:p>
            <a:pPr lvl="2">
              <a:lnSpc>
                <a:spcPct val="150000"/>
              </a:lnSpc>
            </a:pPr>
            <a:r>
              <a:rPr lang="tr-TR" sz="1600" b="1" dirty="0"/>
              <a:t>Akciğer tutulumu</a:t>
            </a:r>
          </a:p>
          <a:p>
            <a:pPr lvl="2">
              <a:lnSpc>
                <a:spcPct val="150000"/>
              </a:lnSpc>
            </a:pPr>
            <a:r>
              <a:rPr lang="tr-TR" sz="1600" b="1" dirty="0"/>
              <a:t>Diğer organ tutulumları</a:t>
            </a:r>
          </a:p>
          <a:p>
            <a:pPr lvl="1">
              <a:lnSpc>
                <a:spcPct val="150000"/>
              </a:lnSpc>
              <a:buNone/>
            </a:pPr>
            <a:endParaRPr lang="tr-TR" b="1" dirty="0"/>
          </a:p>
        </p:txBody>
      </p:sp>
      <p:pic>
        <p:nvPicPr>
          <p:cNvPr id="4" name="Picture 2" descr="Amebiyazis (Amipli Dizanteri) Nedir? Entamoeba histolytica Enfeksiyonu  Nasıl Tedavi Edilir? - Evrim Ağacı">
            <a:extLst>
              <a:ext uri="{FF2B5EF4-FFF2-40B4-BE49-F238E27FC236}">
                <a16:creationId xmlns:a16="http://schemas.microsoft.com/office/drawing/2014/main" id="{2C2F271A-93E4-0876-C458-58BE6E64B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5184576" cy="273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523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Trikomoniyaz</a:t>
            </a:r>
            <a:r>
              <a:rPr lang="tr-TR" b="1" dirty="0"/>
              <a:t>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/>
              <a:t>Tanı</a:t>
            </a:r>
          </a:p>
          <a:p>
            <a:pPr lvl="1">
              <a:lnSpc>
                <a:spcPct val="150000"/>
              </a:lnSpc>
            </a:pPr>
            <a:r>
              <a:rPr lang="tr-TR" sz="2000" b="1" dirty="0" err="1"/>
              <a:t>Vajinal</a:t>
            </a:r>
            <a:r>
              <a:rPr lang="tr-TR" sz="2000" b="1" dirty="0"/>
              <a:t> akıntı, idrar örneklerinin </a:t>
            </a:r>
            <a:r>
              <a:rPr lang="tr-TR" sz="2000" b="1" dirty="0" err="1"/>
              <a:t>mikroskopik</a:t>
            </a:r>
            <a:r>
              <a:rPr lang="tr-TR" sz="2000" b="1" dirty="0"/>
              <a:t> incelemesi</a:t>
            </a:r>
          </a:p>
          <a:p>
            <a:pPr lvl="1">
              <a:lnSpc>
                <a:spcPct val="150000"/>
              </a:lnSpc>
            </a:pPr>
            <a:r>
              <a:rPr lang="tr-TR" sz="2000" b="1" dirty="0"/>
              <a:t>Kültür</a:t>
            </a:r>
          </a:p>
          <a:p>
            <a:pPr lvl="1">
              <a:lnSpc>
                <a:spcPct val="150000"/>
              </a:lnSpc>
            </a:pPr>
            <a:r>
              <a:rPr lang="tr-TR" sz="2000" b="1" dirty="0"/>
              <a:t>Moleküler yöntemler</a:t>
            </a:r>
          </a:p>
          <a:p>
            <a:pPr>
              <a:lnSpc>
                <a:spcPct val="150000"/>
              </a:lnSpc>
            </a:pPr>
            <a:r>
              <a:rPr lang="tr-TR" sz="2400" b="1" dirty="0"/>
              <a:t>Tedavi</a:t>
            </a:r>
          </a:p>
          <a:p>
            <a:pPr lvl="1">
              <a:lnSpc>
                <a:spcPct val="150000"/>
              </a:lnSpc>
            </a:pPr>
            <a:r>
              <a:rPr lang="tr-TR" sz="2000" b="1" dirty="0" err="1"/>
              <a:t>Metronidazol</a:t>
            </a:r>
            <a:r>
              <a:rPr lang="tr-TR" sz="2000" b="1" dirty="0"/>
              <a:t> </a:t>
            </a:r>
          </a:p>
          <a:p>
            <a:pPr lvl="1">
              <a:lnSpc>
                <a:spcPct val="150000"/>
              </a:lnSpc>
            </a:pPr>
            <a:r>
              <a:rPr lang="tr-TR" sz="2000" b="1" dirty="0"/>
              <a:t>Eş tedavisi!</a:t>
            </a:r>
            <a:endParaRPr lang="tr-TR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pd.cdc.gov/dpdx/images/ParasiteImages/A-F/Amebiasis/Amebiasis_LifeCyc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696744" cy="6489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Amöbiyaz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/>
              <a:t>Tanı</a:t>
            </a:r>
          </a:p>
          <a:p>
            <a:pPr lvl="1">
              <a:lnSpc>
                <a:spcPct val="150000"/>
              </a:lnSpc>
            </a:pPr>
            <a:r>
              <a:rPr lang="tr-TR" sz="2000" b="1" dirty="0"/>
              <a:t>Dışkının </a:t>
            </a:r>
            <a:r>
              <a:rPr lang="tr-TR" sz="2000" b="1" dirty="0" err="1"/>
              <a:t>mikroskopik</a:t>
            </a:r>
            <a:r>
              <a:rPr lang="tr-TR" sz="2000" b="1" dirty="0"/>
              <a:t> incelemesi</a:t>
            </a:r>
          </a:p>
          <a:p>
            <a:pPr lvl="1">
              <a:lnSpc>
                <a:spcPct val="150000"/>
              </a:lnSpc>
            </a:pPr>
            <a:r>
              <a:rPr lang="tr-TR" sz="2000" b="1" dirty="0" err="1"/>
              <a:t>Seroloji</a:t>
            </a:r>
            <a:endParaRPr lang="tr-TR" sz="2000" b="1" dirty="0"/>
          </a:p>
          <a:p>
            <a:pPr lvl="1">
              <a:lnSpc>
                <a:spcPct val="150000"/>
              </a:lnSpc>
            </a:pPr>
            <a:r>
              <a:rPr lang="tr-TR" sz="2000" b="1" dirty="0"/>
              <a:t>Moleküler yöntemler</a:t>
            </a:r>
          </a:p>
          <a:p>
            <a:pPr>
              <a:lnSpc>
                <a:spcPct val="150000"/>
              </a:lnSpc>
            </a:pPr>
            <a:r>
              <a:rPr lang="tr-TR" sz="2400" b="1" dirty="0"/>
              <a:t>Tedavi</a:t>
            </a:r>
          </a:p>
          <a:p>
            <a:pPr lvl="1">
              <a:lnSpc>
                <a:spcPct val="150000"/>
              </a:lnSpc>
            </a:pPr>
            <a:r>
              <a:rPr lang="tr-TR" sz="2000" b="1" dirty="0" err="1"/>
              <a:t>Metronidazol</a:t>
            </a:r>
            <a:r>
              <a:rPr lang="tr-TR" sz="2000" b="1" dirty="0"/>
              <a:t> vb.</a:t>
            </a:r>
          </a:p>
          <a:p>
            <a:pPr lvl="1">
              <a:lnSpc>
                <a:spcPct val="150000"/>
              </a:lnSpc>
            </a:pPr>
            <a:r>
              <a:rPr lang="tr-TR" sz="2000" b="1" dirty="0"/>
              <a:t>Cerrahi (bağırsak dışı </a:t>
            </a:r>
            <a:r>
              <a:rPr lang="tr-TR" sz="2000" b="1" dirty="0" err="1"/>
              <a:t>abse</a:t>
            </a:r>
            <a:r>
              <a:rPr lang="tr-TR" sz="2000" b="1" dirty="0"/>
              <a:t> tedavisi)</a:t>
            </a:r>
          </a:p>
          <a:p>
            <a:pPr lvl="1">
              <a:lnSpc>
                <a:spcPct val="150000"/>
              </a:lnSpc>
              <a:buNone/>
            </a:pPr>
            <a:endParaRPr lang="tr-TR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www.atlas-protozoa.com/it/gallery/HIST/Imm72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861048"/>
            <a:ext cx="4048125" cy="2695576"/>
          </a:xfrm>
          <a:prstGeom prst="rect">
            <a:avLst/>
          </a:prstGeom>
          <a:noFill/>
        </p:spPr>
      </p:pic>
      <p:pic>
        <p:nvPicPr>
          <p:cNvPr id="84998" name="Picture 6" descr="http://dpd.cdc.gov/dpdx/images/ParasiteImages/A-F/Amebiasis/E_histo/E_histodispar_2x2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71500"/>
            <a:ext cx="2857500" cy="2857500"/>
          </a:xfrm>
          <a:prstGeom prst="rect">
            <a:avLst/>
          </a:prstGeom>
          <a:noFill/>
        </p:spPr>
      </p:pic>
      <p:pic>
        <p:nvPicPr>
          <p:cNvPr id="85000" name="Picture 8" descr="http://www.uvm.edu/cmb/research_photo/435-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1440" y="571500"/>
            <a:ext cx="2728712" cy="2865473"/>
          </a:xfrm>
          <a:prstGeom prst="rect">
            <a:avLst/>
          </a:prstGeom>
          <a:noFill/>
        </p:spPr>
      </p:pic>
      <p:pic>
        <p:nvPicPr>
          <p:cNvPr id="4098" name="Picture 2" descr="Entamoeba histolytica - Wikipedia">
            <a:extLst>
              <a:ext uri="{FF2B5EF4-FFF2-40B4-BE49-F238E27FC236}">
                <a16:creationId xmlns:a16="http://schemas.microsoft.com/office/drawing/2014/main" id="{5A5C82C0-7399-6B41-06E4-7BF25B9D0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88" y="516760"/>
            <a:ext cx="3005967" cy="294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ntamoeba Histolytica Life Cycle: Stages, Life Forms &amp; Diseases">
            <a:extLst>
              <a:ext uri="{FF2B5EF4-FFF2-40B4-BE49-F238E27FC236}">
                <a16:creationId xmlns:a16="http://schemas.microsoft.com/office/drawing/2014/main" id="{C8B2CA26-E483-810C-23D8-AE57D4C1F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0" y="3789040"/>
            <a:ext cx="3593394" cy="243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Serbest Yaşayan Amipler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737360"/>
            <a:ext cx="8424936" cy="4787983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tr-TR" b="1" dirty="0"/>
              <a:t>Bağışıklığı baskılanmış konaklar risk grubu</a:t>
            </a:r>
          </a:p>
          <a:p>
            <a:pPr>
              <a:lnSpc>
                <a:spcPct val="170000"/>
              </a:lnSpc>
            </a:pPr>
            <a:r>
              <a:rPr lang="tr-TR" b="1" dirty="0"/>
              <a:t>Toz-toprak-sulardan; havuzlardan, doğal/yapay göllerden, kaplıcalardan, sulama kanallarından vb. bulaşır</a:t>
            </a:r>
          </a:p>
          <a:p>
            <a:pPr>
              <a:lnSpc>
                <a:spcPct val="170000"/>
              </a:lnSpc>
            </a:pPr>
            <a:r>
              <a:rPr lang="tr-TR" b="1" dirty="0"/>
              <a:t>Burundan/gözden girer</a:t>
            </a:r>
          </a:p>
          <a:p>
            <a:pPr>
              <a:lnSpc>
                <a:spcPct val="170000"/>
              </a:lnSpc>
            </a:pPr>
            <a:r>
              <a:rPr lang="tr-TR" b="1" dirty="0" err="1"/>
              <a:t>Meningoansefalit</a:t>
            </a:r>
            <a:r>
              <a:rPr lang="tr-TR" b="1" dirty="0"/>
              <a:t> (şiddetli baş ağrısı, ateş, menenjit belirtileri)</a:t>
            </a:r>
          </a:p>
          <a:p>
            <a:pPr lvl="1">
              <a:lnSpc>
                <a:spcPct val="170000"/>
              </a:lnSpc>
            </a:pPr>
            <a:r>
              <a:rPr lang="tr-TR" b="1" dirty="0"/>
              <a:t>medikal</a:t>
            </a:r>
          </a:p>
          <a:p>
            <a:pPr>
              <a:lnSpc>
                <a:spcPct val="170000"/>
              </a:lnSpc>
            </a:pPr>
            <a:r>
              <a:rPr lang="tr-TR" b="1" dirty="0" err="1"/>
              <a:t>Keratit</a:t>
            </a:r>
            <a:r>
              <a:rPr lang="tr-TR" b="1" dirty="0"/>
              <a:t> </a:t>
            </a:r>
            <a:r>
              <a:rPr lang="tr-TR" b="1" dirty="0">
                <a:sym typeface="Symbol"/>
              </a:rPr>
              <a:t> Körlük (bağışıklığı baskılanmamışlarda da)</a:t>
            </a:r>
          </a:p>
          <a:p>
            <a:pPr lvl="1">
              <a:lnSpc>
                <a:spcPct val="170000"/>
              </a:lnSpc>
            </a:pPr>
            <a:r>
              <a:rPr lang="tr-TR" b="1" dirty="0">
                <a:sym typeface="Symbol"/>
              </a:rPr>
              <a:t>Tedavi: Medikal</a:t>
            </a:r>
            <a:endParaRPr lang="tr-TR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Serbest Yaşayan Amipler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737360"/>
            <a:ext cx="8424936" cy="478798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Acanthamoeba</a:t>
            </a:r>
            <a:r>
              <a:rPr lang="tr-T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spp</a:t>
            </a:r>
            <a:r>
              <a:rPr lang="tr-T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tr-T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Naegleria</a:t>
            </a:r>
            <a:r>
              <a:rPr lang="tr-T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fowleri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Balamuthia</a:t>
            </a:r>
            <a:r>
              <a:rPr lang="tr-T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mandrillaris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tr-T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Sappinia</a:t>
            </a:r>
            <a:r>
              <a:rPr lang="tr-T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Acanthamoeba</a:t>
            </a:r>
            <a:r>
              <a:rPr lang="tr-T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sp. yaşam döngüsü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Hem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trofozoit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hem de kistler alınır; ancak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trofozoitler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enfektiftir. </a:t>
            </a:r>
            <a:endParaRPr lang="tr-TR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Vücuda gözden, burundan (alt solunum yollarına doğru) veya bütünlüğü bozulmuş deriden girer.</a:t>
            </a:r>
            <a:r>
              <a:rPr lang="tr-T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Acanthamoeba</a:t>
            </a:r>
            <a:r>
              <a:rPr lang="tr-T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spp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sağlıklı insanlarda, özellikle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kontakt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lens kullanıcılarında ciddi keratitlere neden olur.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Klinik (</a:t>
            </a:r>
            <a:r>
              <a:rPr lang="tr-T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tr-TR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canthamoeba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İmmunkompromize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hastalarda enfeksiyona neden olur.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İmmunosupresif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tedavi, geniş spektrumlu antibiyotiklerle tedavi,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diabetes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mellitus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çeşitli kanserler,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malnutrisyon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gebelik, AIDS ve kronik alkolizm bu etkenin enfeksiyonuna eğilimi arttırmaktadır.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Cerrahi travma, yanık ve radyasyon tedavisi,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İmmun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yetmezliği olanlarda;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hematojen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yolla merkezi sinir sistemine gelerek granülomatöz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amibik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ensefalit (GAE), yaygın hastalık veya deri lezyonlarına yol açmaktadır. 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Tanısı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Kornea kazıntı materyalinden direkt mikroskopi, boyama sonrası mikroskopi ile dokuda kist ve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trofozoitleri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bulunabilir. Herpes keratitinden ayrılması gerekli;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herpes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keratitinde ağrı bu kadar şiddetli değildir ve o tabloda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büllöz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lezyonlar vardır. Kültürü (bakteri ile birlikte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agar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plağında inkübe edilir=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ksenik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kültür) yapılırsa, tanıda duyarlı sonuçlar alınabilir. Bir diğer laboratuvar tanı yöntemi de moleküler yöntemlerdir. 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07327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941</TotalTime>
  <Words>1124</Words>
  <Application>Microsoft Office PowerPoint</Application>
  <PresentationFormat>Ekran Gösterisi (4:3)</PresentationFormat>
  <Paragraphs>184</Paragraphs>
  <Slides>40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Symbol</vt:lpstr>
      <vt:lpstr>Times New Roman</vt:lpstr>
      <vt:lpstr>Geçmişe bakış</vt:lpstr>
      <vt:lpstr>PROTOZOON ENFEKSİYONLARI</vt:lpstr>
      <vt:lpstr>Sindirim Sistemi Protozoonları</vt:lpstr>
      <vt:lpstr>Amöbiyaz</vt:lpstr>
      <vt:lpstr>Amöbiyaz</vt:lpstr>
      <vt:lpstr>PowerPoint Sunusu</vt:lpstr>
      <vt:lpstr>Amöbiyaz</vt:lpstr>
      <vt:lpstr>PowerPoint Sunusu</vt:lpstr>
      <vt:lpstr>Serbest Yaşayan Amipler</vt:lpstr>
      <vt:lpstr>Serbest Yaşayan Amipler</vt:lpstr>
      <vt:lpstr>Serbest Yaşayan Amipler</vt:lpstr>
      <vt:lpstr>Giardiyaz</vt:lpstr>
      <vt:lpstr>Giardiyaz</vt:lpstr>
      <vt:lpstr>PowerPoint Sunusu</vt:lpstr>
      <vt:lpstr>Giardiyaz</vt:lpstr>
      <vt:lpstr>PowerPoint Sunusu</vt:lpstr>
      <vt:lpstr>Kan ve Doku Protozoonları</vt:lpstr>
      <vt:lpstr>Sıtma</vt:lpstr>
      <vt:lpstr>Sıtma</vt:lpstr>
      <vt:lpstr>PowerPoint Sunusu</vt:lpstr>
      <vt:lpstr>Sıtma</vt:lpstr>
      <vt:lpstr>Sıtma</vt:lpstr>
      <vt:lpstr>PowerPoint Sunusu</vt:lpstr>
      <vt:lpstr>Toksoplazmoz</vt:lpstr>
      <vt:lpstr>PowerPoint Sunusu</vt:lpstr>
      <vt:lpstr>PowerPoint Sunusu</vt:lpstr>
      <vt:lpstr>PowerPoint Sunusu</vt:lpstr>
      <vt:lpstr>Toksoplazmoz</vt:lpstr>
      <vt:lpstr>PowerPoint Sunusu</vt:lpstr>
      <vt:lpstr>Toksoplazmoz</vt:lpstr>
      <vt:lpstr>PowerPoint Sunusu</vt:lpstr>
      <vt:lpstr>Leyşmaniyaz</vt:lpstr>
      <vt:lpstr>PowerPoint Sunusu</vt:lpstr>
      <vt:lpstr>Leyşmaniyaz</vt:lpstr>
      <vt:lpstr>PowerPoint Sunusu</vt:lpstr>
      <vt:lpstr>PowerPoint Sunusu</vt:lpstr>
      <vt:lpstr>Leyşmaniyaz</vt:lpstr>
      <vt:lpstr>PowerPoint Sunusu</vt:lpstr>
      <vt:lpstr>Genitoüriner Sistem Protozoonları</vt:lpstr>
      <vt:lpstr>Genitoüriner Sistem Protozoonları</vt:lpstr>
      <vt:lpstr>Trikomoniyaz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Tıbbi Önemi Olan Parazitler</dc:title>
  <dc:creator>user</dc:creator>
  <cp:lastModifiedBy>Duygu Öcal</cp:lastModifiedBy>
  <cp:revision>43</cp:revision>
  <dcterms:created xsi:type="dcterms:W3CDTF">2011-12-10T12:58:07Z</dcterms:created>
  <dcterms:modified xsi:type="dcterms:W3CDTF">2024-01-14T20:20:40Z</dcterms:modified>
</cp:coreProperties>
</file>