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6" r:id="rId4"/>
    <p:sldId id="267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C13BD4-7A64-484D-9CDC-FC6EAFE25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7A76AE2-3E4E-4EF2-8C08-62A727B1A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1A1742-4891-48AB-AC6E-C2ECF767C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9F9B-1D03-4F05-BDAE-8662C940D85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EDD9F5F-350B-4B39-8659-8AD8C0D62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940860F-F805-4CFA-93D9-81A42B958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9DD5-726F-498E-A6EF-0FA42E985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836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D221CE-E5D3-48AE-BF82-F0DE5088B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0DB4FAA-E3D7-472F-AF48-58570CA0D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B173D1-3755-46F1-A428-DF4AB1169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9F9B-1D03-4F05-BDAE-8662C940D85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3BDBBFD-E948-4228-A0CB-20FC50BD6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29EB7F-90BF-48FB-8A5B-4F799F9D5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9DD5-726F-498E-A6EF-0FA42E985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F63EA3A-9593-4155-9E4D-FD64A51A20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B574F6F-8683-48C5-8E5F-8B867E10CD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FEE7E49-1E0E-4748-BB4E-77379CE1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9F9B-1D03-4F05-BDAE-8662C940D85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BF5C3D4-1C90-4A14-8766-792DAB935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A40141-A1CD-4EFF-AE47-A30DD36D6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9DD5-726F-498E-A6EF-0FA42E985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576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AFB817-489F-4C0D-B090-DA6D50009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8E6FC7-5305-4AD6-BB87-1B5F597F9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FFFFF04-E67C-40F2-BB88-8C2A3F841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9F9B-1D03-4F05-BDAE-8662C940D85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0D7AB0B-FF6B-452E-8212-973E2DD42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D6B04A-8C8E-4720-BF88-32F5C6883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9DD5-726F-498E-A6EF-0FA42E985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849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4652AB-BAE2-47D6-920A-8AD26986E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05C600F-6A36-4ABD-87FC-A0C7B184A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FAA86B4-3770-4C33-A15E-3EA089135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9F9B-1D03-4F05-BDAE-8662C940D85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D2C4E3-31F9-4857-B89B-AC6556921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C18E3C-99E0-4602-BB50-42749E85E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9DD5-726F-498E-A6EF-0FA42E985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5334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D76196-778E-410C-8C75-12FFD44F5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F08A6F-E580-4405-95CD-7DB54D9820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1A52C65-3C43-4487-BC05-43506721B3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5CB5BE0-AC9E-469E-807E-2BDF0F168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9F9B-1D03-4F05-BDAE-8662C940D85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45FCD04-7591-45C3-BD5A-7438FF400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E4EDCA5-27D8-4B35-BCE0-1F128A756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9DD5-726F-498E-A6EF-0FA42E985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580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6976C5-1B07-46A5-B521-AE640D588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FAA1729-6B55-4163-9F05-490403988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196AC96-FC85-4844-9B34-64970EAD41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CA77FCC-870C-4824-B8A8-469C2C017B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83EBCDD-E6F3-4C4C-AE22-1510060DEE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0638561-27B9-47DC-BFBD-D27AA6E9E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9F9B-1D03-4F05-BDAE-8662C940D85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4EA934FD-173E-4D97-AB35-F992C1C7E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E1BE66C-5678-47DF-8D77-25D0F9A19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9DD5-726F-498E-A6EF-0FA42E985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764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57D334-2E9C-4AF1-9E34-09ED3C413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B9F4751-899F-4C8F-A7A1-01507CB79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9F9B-1D03-4F05-BDAE-8662C940D85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8188C1C-318E-4A08-B6BA-7E0BC93D9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E398AED-A002-41F2-A0ED-ACA17E866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9DD5-726F-498E-A6EF-0FA42E985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851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4B23614-EE35-4BEE-AD9C-B49FBADCF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9F9B-1D03-4F05-BDAE-8662C940D85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EC2F133-30AF-45B5-96FB-744B0B5E1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46743F1-B680-4D5E-85FA-D1C62A5A6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9DD5-726F-498E-A6EF-0FA42E985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61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B5C24C-F0FC-4397-BB55-852AD4F96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53C777-4F2C-4B7C-9A07-41401CF14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1EB6425-124F-4DB4-92FE-921EAD9B1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B5BF12E-4E6A-4771-AEEB-CAE5E1D4E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9F9B-1D03-4F05-BDAE-8662C940D85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BA18322-50E0-4011-9838-3B688DE51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B7D07EE-5388-4B9F-9031-F50CA9FA7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9DD5-726F-498E-A6EF-0FA42E985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524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B185EC-F0B1-41BE-AF98-509B34524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FE078DA-8B55-4A60-9424-6130246468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F926EAC-FF71-4A53-A701-710F54632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3DEE81B-BC25-442D-BE27-803ECC5AF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9F9B-1D03-4F05-BDAE-8662C940D85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30C35DC-7DCB-4EB7-9D78-82037C3F9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6F3F5FB-98CC-4D6A-9610-79D7CBF04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49DD5-726F-498E-A6EF-0FA42E985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644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4A28A00-3085-45F2-BC73-21AA469AE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CA05DD8-D73F-42D5-8EA7-D05189F39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7A67B6-5C42-4EA3-A47A-B6E66B96E1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C9F9B-1D03-4F05-BDAE-8662C940D85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A90CAD-1C83-4FA7-8F09-20FFA8C354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C751DE-2A71-432D-948E-5652B95066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49DD5-726F-498E-A6EF-0FA42E985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398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0D26D5-7DE3-4F90-92B1-485DDFAC7B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Bilimsel Süreç Becerileri </a:t>
            </a:r>
            <a:br>
              <a:rPr lang="tr-TR" b="1" dirty="0"/>
            </a:br>
            <a:r>
              <a:rPr lang="tr-TR" b="1" dirty="0"/>
              <a:t>Temel Beceriler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C86861D-A933-4ADE-A1D4-2102D09F8D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4464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Deneysel Becerileri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683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00B0F0"/>
                </a:solidFill>
              </a:rPr>
              <a:t>Değişkenleri Tanımlama ve Kontrol Etme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sz="3200" dirty="0"/>
              <a:t>Bağımsız Değişken: Bağımlı değişken üzerinde etki etmesi beklenen ve araştırmacının isteğine göre değiştirilebilen değişken türüdür.</a:t>
            </a:r>
          </a:p>
          <a:p>
            <a:pPr>
              <a:lnSpc>
                <a:spcPct val="80000"/>
              </a:lnSpc>
            </a:pPr>
            <a:r>
              <a:rPr lang="tr-TR" sz="3200" dirty="0"/>
              <a:t>Bağımlı Değişken: Bağımsız değişken veya değişkenlerin etkilediği değişkendir.</a:t>
            </a:r>
          </a:p>
          <a:p>
            <a:pPr>
              <a:lnSpc>
                <a:spcPct val="80000"/>
              </a:lnSpc>
            </a:pPr>
            <a:r>
              <a:rPr lang="tr-TR" sz="3200" dirty="0"/>
              <a:t>Kontrol Değişkeni: Bağımlı değişken üzerine etki etmesi istenmeyen araştırma sürecinde değişimi engellenerek sabit tutulan değişkendir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65640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00B0F0"/>
                </a:solidFill>
              </a:rPr>
              <a:t>Hipotez Kurma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Hipotezler, araştırma sürecinde elde edilen verilerin yorumlanmasında ihtiyaç duyulan ilave verilerin neler olduğu hakkında ve hangi veriler üzerine odaklanılması gerektiği konusunda bilim adamlarına rehberlik ederler.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661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92150" lvl="1" indent="-347663"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zh-CN" sz="4000" dirty="0">
                <a:solidFill>
                  <a:srgbClr val="00B0F0"/>
                </a:solidFill>
                <a:latin typeface="+mn-lt"/>
                <a:ea typeface="Arial" charset="0"/>
                <a:cs typeface="Arial" charset="0"/>
              </a:rPr>
              <a:t>Verileri kaydetme ve yorumlama</a:t>
            </a:r>
            <a:br>
              <a:rPr lang="tr-TR" altLang="zh-CN" sz="4000" dirty="0">
                <a:solidFill>
                  <a:srgbClr val="00B0F0"/>
                </a:solidFill>
                <a:latin typeface="+mn-lt"/>
                <a:ea typeface="Arial" charset="0"/>
                <a:cs typeface="Arial" charset="0"/>
              </a:rPr>
            </a:br>
            <a:endParaRPr lang="en-US" sz="40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Hipotezler doğrultusunda toplanan verilerin bilgisayar ve hesap makinesi gibi araçlarla görsel formlara (grafik, tablo) dönüştürülmesi verileri yorumlamayı kolaylaştırır. </a:t>
            </a:r>
          </a:p>
          <a:p>
            <a:r>
              <a:rPr lang="tr-TR" sz="3600" dirty="0"/>
              <a:t>Karar alma süreci ise temel anlamda araştırmada kurulan hipotezlere bağlıdır. 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84829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65708"/>
            <a:ext cx="8229600" cy="964075"/>
          </a:xfrm>
        </p:spPr>
        <p:txBody>
          <a:bodyPr>
            <a:noAutofit/>
          </a:bodyPr>
          <a:lstStyle/>
          <a:p>
            <a:pPr marL="692150" lvl="1" indent="-347663"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zh-CN" sz="3600" dirty="0">
                <a:solidFill>
                  <a:srgbClr val="00B0F0"/>
                </a:solidFill>
                <a:latin typeface="+mn-lt"/>
                <a:ea typeface="Arial" charset="0"/>
                <a:cs typeface="Arial" charset="0"/>
              </a:rPr>
              <a:t>Deney yapma</a:t>
            </a:r>
            <a:br>
              <a:rPr lang="tr-TR" altLang="zh-CN" sz="3600" dirty="0">
                <a:solidFill>
                  <a:srgbClr val="00B0F0"/>
                </a:solidFill>
                <a:latin typeface="+mn-lt"/>
                <a:ea typeface="Arial" charset="0"/>
                <a:cs typeface="Arial" charset="0"/>
              </a:rPr>
            </a:br>
            <a:endParaRPr lang="en-US" sz="36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rgbClr val="003366"/>
                </a:solidFill>
                <a:cs typeface="Times New Roman" charset="0"/>
              </a:rPr>
              <a:t>Deney</a:t>
            </a:r>
            <a:r>
              <a:rPr lang="tr-TR" sz="4000" dirty="0">
                <a:solidFill>
                  <a:srgbClr val="003366"/>
                </a:solidFill>
              </a:rPr>
              <a:t>i tasarlayıp uygulayarak, gözlem yapma, </a:t>
            </a:r>
            <a:r>
              <a:rPr lang="tr-TR" sz="4000" dirty="0">
                <a:solidFill>
                  <a:srgbClr val="003366"/>
                </a:solidFill>
                <a:cs typeface="Times New Roman" charset="0"/>
              </a:rPr>
              <a:t>değişkenleri değiştirme ve kontrol etme</a:t>
            </a:r>
            <a:r>
              <a:rPr lang="tr-TR" sz="4000" dirty="0">
                <a:solidFill>
                  <a:srgbClr val="003366"/>
                </a:solidFill>
              </a:rPr>
              <a:t>,</a:t>
            </a:r>
            <a:r>
              <a:rPr lang="tr-TR" sz="4000" dirty="0">
                <a:solidFill>
                  <a:srgbClr val="003366"/>
                </a:solidFill>
                <a:cs typeface="Times New Roman" charset="0"/>
              </a:rPr>
              <a:t> </a:t>
            </a:r>
            <a:r>
              <a:rPr lang="tr-TR" sz="4000" dirty="0">
                <a:solidFill>
                  <a:srgbClr val="003366"/>
                </a:solidFill>
              </a:rPr>
              <a:t>verileri elde etme </a:t>
            </a:r>
            <a:r>
              <a:rPr lang="tr-TR" sz="4000" dirty="0">
                <a:solidFill>
                  <a:srgbClr val="003366"/>
                </a:solidFill>
                <a:cs typeface="Times New Roman" charset="0"/>
              </a:rPr>
              <a:t>sürecidir</a:t>
            </a:r>
            <a:r>
              <a:rPr lang="tr-TR" sz="4000" dirty="0"/>
              <a:t>.</a:t>
            </a:r>
          </a:p>
          <a:p>
            <a:r>
              <a:rPr lang="tr-TR" sz="4000" dirty="0"/>
              <a:t>Öğrencilerin bütün bilimsel süreç becerilerini uygulamalarını gerektiren deney tasarlama ve yapma, araştırma sürecinin en geniş bölümünü oluşturur.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73992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1037"/>
            <a:ext cx="8229600" cy="479277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EE1E08"/>
                </a:solidFill>
                <a:cs typeface="Times New Roman" charset="0"/>
              </a:rPr>
              <a:t>MODEL OLUŞTURMA</a:t>
            </a:r>
            <a:br>
              <a:rPr lang="tr-TR" b="1" dirty="0">
                <a:solidFill>
                  <a:srgbClr val="EE1E08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solidFill>
                  <a:srgbClr val="003366"/>
                </a:solidFill>
                <a:cs typeface="Times New Roman" charset="0"/>
              </a:rPr>
              <a:t>Bu süreç, bilgileri ya da verileri grafik</a:t>
            </a:r>
            <a:r>
              <a:rPr lang="tr-TR" sz="3600" dirty="0">
                <a:solidFill>
                  <a:srgbClr val="003366"/>
                </a:solidFill>
              </a:rPr>
              <a:t>,</a:t>
            </a:r>
            <a:r>
              <a:rPr lang="tr-TR" sz="3600" dirty="0">
                <a:solidFill>
                  <a:srgbClr val="003366"/>
                </a:solidFill>
                <a:cs typeface="Times New Roman" charset="0"/>
              </a:rPr>
              <a:t> şekil veya çoklu </a:t>
            </a:r>
            <a:r>
              <a:rPr lang="tr-TR" sz="3600" dirty="0">
                <a:solidFill>
                  <a:srgbClr val="003366"/>
                </a:solidFill>
              </a:rPr>
              <a:t>görsel </a:t>
            </a:r>
            <a:r>
              <a:rPr lang="tr-TR" sz="3600" dirty="0">
                <a:solidFill>
                  <a:srgbClr val="003366"/>
                </a:solidFill>
                <a:cs typeface="Times New Roman" charset="0"/>
              </a:rPr>
              <a:t>sunumlar yoluyla göstermeyi içerir. Aynı olay için bile bir modelin oluşturulabildiği çeşitli yollar vardır. Bir buz küpünün erimesi grafikle, şekille, üç boyutlu </a:t>
            </a:r>
            <a:r>
              <a:rPr lang="tr-TR" sz="3600" dirty="0">
                <a:solidFill>
                  <a:srgbClr val="003366"/>
                </a:solidFill>
              </a:rPr>
              <a:t>modelle</a:t>
            </a:r>
            <a:r>
              <a:rPr lang="tr-TR" sz="3600" dirty="0">
                <a:solidFill>
                  <a:srgbClr val="003366"/>
                </a:solidFill>
                <a:cs typeface="Times New Roman" charset="0"/>
              </a:rPr>
              <a:t>, görüntü kaydıyla, çizelgeyle, fotoğrafla veya çizimle gösterilebilir</a:t>
            </a:r>
            <a:r>
              <a:rPr lang="tr-TR" sz="3600" dirty="0">
                <a:solidFill>
                  <a:srgbClr val="003366"/>
                </a:solidFill>
              </a:rPr>
              <a:t> </a:t>
            </a:r>
            <a:r>
              <a:rPr lang="tr-TR" sz="3600" dirty="0">
                <a:solidFill>
                  <a:srgbClr val="000066"/>
                </a:solidFill>
              </a:rPr>
              <a:t>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80423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25" y="491319"/>
            <a:ext cx="10331356" cy="5759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91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217</Words>
  <Application>Microsoft Office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Bilimsel Süreç Becerileri  Temel Beceriler</vt:lpstr>
      <vt:lpstr>Deneysel Becerileri</vt:lpstr>
      <vt:lpstr>Değişkenleri Tanımlama ve Kontrol Etme</vt:lpstr>
      <vt:lpstr>Hipotez Kurma</vt:lpstr>
      <vt:lpstr>Verileri kaydetme ve yorumlama </vt:lpstr>
      <vt:lpstr>Deney yapma </vt:lpstr>
      <vt:lpstr>MODEL OLUŞTURMA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Bilimsel Süreç Becerileri  Temel Beceriler</dc:title>
  <dc:creator>Eren CEYLAN</dc:creator>
  <cp:lastModifiedBy>Eren CEYLAN</cp:lastModifiedBy>
  <cp:revision>1</cp:revision>
  <dcterms:created xsi:type="dcterms:W3CDTF">2020-04-06T14:16:26Z</dcterms:created>
  <dcterms:modified xsi:type="dcterms:W3CDTF">2020-04-06T14:19:16Z</dcterms:modified>
</cp:coreProperties>
</file>