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0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447801"/>
            <a:ext cx="6619244" cy="3329581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4777380"/>
            <a:ext cx="6619244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25.05.2018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0002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4800587"/>
            <a:ext cx="6619243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685800"/>
            <a:ext cx="6619244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536732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25.05.2018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269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447800"/>
            <a:ext cx="6619244" cy="1981200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6619244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25.05.2018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7706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447800"/>
            <a:ext cx="5999486" cy="232337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3771174"/>
            <a:ext cx="5459737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lvl="0" indent="0">
              <a:buNone/>
            </a:pPr>
            <a:r>
              <a:rPr lang="tr-TR" dirty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4350657"/>
            <a:ext cx="6619244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25.05.2018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721" y="971253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2613787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10281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124201"/>
            <a:ext cx="6619245" cy="165318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25.05.2018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9206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98120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66700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981200"/>
            <a:ext cx="220218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66700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981200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66700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25.05.2018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23608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4250949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2209800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4827212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4250949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2209800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4827211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4250949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2209800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4827209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25.05.2018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93515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25.05.2018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85240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430214"/>
            <a:ext cx="1314451" cy="5826125"/>
          </a:xfrm>
        </p:spPr>
        <p:txBody>
          <a:bodyPr vert="eaVert" anchor="b" anchorCtr="0"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887414"/>
            <a:ext cx="5567362" cy="5368924"/>
          </a:xfrm>
        </p:spPr>
        <p:txBody>
          <a:bodyPr vert="eaVert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25.05.2018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0193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25.05.2018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4437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861734"/>
            <a:ext cx="6619243" cy="1915647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25.05.2018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4079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2060576"/>
            <a:ext cx="3297254" cy="4195763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2056093"/>
            <a:ext cx="3297256" cy="4200245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25.05.2018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5470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25.05.2018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3545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25.05.2018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667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25.05.2018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3760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447800"/>
            <a:ext cx="2550798" cy="144780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447800"/>
            <a:ext cx="3896998" cy="4572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3129281"/>
            <a:ext cx="2550797" cy="289559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25.05.2018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6305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854192"/>
            <a:ext cx="3819680" cy="1574808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1143000"/>
            <a:ext cx="24003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3813734" cy="13716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25.05.2018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8100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6"/>
            <a:ext cx="302775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8"/>
            <a:ext cx="1141809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1"/>
            <a:ext cx="1202540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452718"/>
            <a:ext cx="7053542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2052919"/>
            <a:ext cx="6709906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2072480-10DA-4FB4-BEAE-2A1DEA90F248}" type="datetimeFigureOut">
              <a:rPr lang="tr-TR" smtClean="0"/>
              <a:t>25.05.2018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95730"/>
            <a:ext cx="62864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63692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28442" y="1060801"/>
            <a:ext cx="9104968" cy="2087581"/>
          </a:xfrm>
        </p:spPr>
        <p:txBody>
          <a:bodyPr/>
          <a:lstStyle/>
          <a:p>
            <a:r>
              <a:rPr lang="tr-TR" sz="5400" b="1" u="sng" dirty="0">
                <a:latin typeface="Constantia"/>
                <a:cs typeface="Calibri"/>
              </a:rPr>
              <a:t>A.Ü. GAMA MYO.  Elektrik ve Enerji Bölümü</a:t>
            </a:r>
            <a:r>
              <a:rPr lang="tr-TR" sz="5400" b="1" dirty="0">
                <a:latin typeface="Constantia"/>
                <a:cs typeface="Calibri"/>
              </a:rPr>
              <a:t> </a:t>
            </a:r>
            <a:endParaRPr lang="tr-TR" sz="5400">
              <a:latin typeface="Constantia"/>
              <a:cs typeface="Calibri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51442" y="3517379"/>
            <a:ext cx="6620968" cy="86142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z="4000" b="1" dirty="0"/>
              <a:t>Enerji kaynakları ve dönüştürme sistemleri </a:t>
            </a:r>
          </a:p>
          <a:p>
            <a:r>
              <a:rPr lang="tr-TR" sz="4000" b="1" dirty="0"/>
              <a:t>6. hafta </a:t>
            </a:r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xmlns="" id="{EC12C194-2704-4948-8A3C-041E817AE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970774" cy="970774"/>
          </a:xfrm>
          <a:prstGeom prst="rect">
            <a:avLst/>
          </a:prstGeom>
        </p:spPr>
      </p:pic>
      <p:pic>
        <p:nvPicPr>
          <p:cNvPr id="6" name="Resim 6">
            <a:extLst>
              <a:ext uri="{FF2B5EF4-FFF2-40B4-BE49-F238E27FC236}">
                <a16:creationId xmlns:a16="http://schemas.microsoft.com/office/drawing/2014/main" xmlns="" id="{92C851BB-007E-4DAC-8FE5-F51CA7D41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0535" y="4012"/>
            <a:ext cx="1039452" cy="105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731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967D6860-D8CF-494E-8BDB-EE3408044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JEOTERMAL ENERJİ </a:t>
            </a:r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55AD73F-73ED-4D66-AD5C-0616EEF07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126" y="1449070"/>
            <a:ext cx="8880887" cy="524502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Gelişen teknolojiye bağlı olarak , çift ayrım ve ikili çevrim sistemleri ile orta sıcaklıktaki jeotermal kaynaklardan da ticari anlamda elektrik üretilebilmektedir. Çift ayrım çevrimine göre işletilen sistemlerde , akışkan iki aşamada ve iki ayrı </a:t>
            </a:r>
            <a:r>
              <a:rPr lang="tr-TR" dirty="0" err="1"/>
              <a:t>separatörde</a:t>
            </a:r>
            <a:r>
              <a:rPr lang="tr-TR" dirty="0"/>
              <a:t> buharlaştırılarak türbine gönderilir. Santralin verimi , tek ayrım çevrimine göre işletilen sistemlere kıyasla % 15-20 oranlarda daha yüksektir. Birim </a:t>
            </a:r>
            <a:r>
              <a:rPr lang="tr-TR" dirty="0" err="1"/>
              <a:t>kWh</a:t>
            </a:r>
            <a:r>
              <a:rPr lang="tr-TR" dirty="0"/>
              <a:t> enerji üretimi başına maliyet % 10-20 oranında daha düşüktür. </a:t>
            </a:r>
          </a:p>
          <a:p>
            <a:pPr>
              <a:spcBef>
                <a:spcPts val="100"/>
              </a:spcBef>
              <a:buClr>
                <a:srgbClr val="8AD0D6"/>
              </a:buClr>
            </a:pPr>
            <a:r>
              <a:rPr lang="tr-TR" dirty="0"/>
              <a:t>Jeotermal kaynaklardan ekonomik olarak elektrik üretebilmek için aşağıdaki koşulların sağlanması gerekir. </a:t>
            </a:r>
          </a:p>
          <a:p>
            <a:pPr>
              <a:spcBef>
                <a:spcPts val="100"/>
              </a:spcBef>
              <a:buClr>
                <a:srgbClr val="8AD0D6"/>
              </a:buClr>
            </a:pPr>
            <a:r>
              <a:rPr lang="tr-TR" dirty="0"/>
              <a:t>Jeotermal akışkanın sıcaklığı yüksek ( &gt;150 C ) olmalıdır. </a:t>
            </a:r>
          </a:p>
          <a:p>
            <a:pPr>
              <a:spcBef>
                <a:spcPts val="100"/>
              </a:spcBef>
              <a:buClr>
                <a:srgbClr val="8AD0D6"/>
              </a:buClr>
            </a:pPr>
            <a:r>
              <a:rPr lang="tr-TR" dirty="0"/>
              <a:t>Kaynak ekonomik olarak ulaşılabilir derinlikte (&lt;3 km ) olmalıdır. </a:t>
            </a:r>
          </a:p>
          <a:p>
            <a:pPr>
              <a:spcBef>
                <a:spcPts val="100"/>
              </a:spcBef>
              <a:buClr>
                <a:srgbClr val="8AD0D6"/>
              </a:buClr>
            </a:pPr>
            <a:r>
              <a:rPr lang="tr-TR" dirty="0"/>
              <a:t>Kaynak hacmi yeterli (&gt;5 km küp ) olmalıdır .</a:t>
            </a:r>
          </a:p>
          <a:p>
            <a:pPr>
              <a:spcBef>
                <a:spcPts val="100"/>
              </a:spcBef>
              <a:buClr>
                <a:srgbClr val="8AD0D6"/>
              </a:buClr>
            </a:pPr>
            <a:r>
              <a:rPr lang="tr-TR" smtClean="0"/>
              <a:t>Jeotermal </a:t>
            </a:r>
            <a:r>
              <a:rPr lang="tr-TR" dirty="0"/>
              <a:t>kuyuda yeterli miktarda akışkan </a:t>
            </a:r>
            <a:r>
              <a:rPr lang="tr-TR" dirty="0" err="1"/>
              <a:t>üretilebilmedilir</a:t>
            </a:r>
            <a:r>
              <a:rPr lang="tr-TR" dirty="0"/>
              <a:t>.</a:t>
            </a:r>
          </a:p>
          <a:p>
            <a:pPr>
              <a:spcBef>
                <a:spcPts val="100"/>
              </a:spcBef>
              <a:buClr>
                <a:srgbClr val="8AD0D6"/>
              </a:buClr>
            </a:pPr>
            <a:r>
              <a:rPr lang="tr-TR" dirty="0"/>
              <a:t>Yeterli kalınlıkta örtü tabakası bulunmalıdır .</a:t>
            </a:r>
          </a:p>
          <a:p>
            <a:pPr>
              <a:spcBef>
                <a:spcPts val="100"/>
              </a:spcBef>
              <a:buClr>
                <a:srgbClr val="8AD0D6"/>
              </a:buClr>
            </a:pPr>
            <a:r>
              <a:rPr lang="tr-TR" dirty="0"/>
              <a:t>Jeotermal kaynak </a:t>
            </a:r>
            <a:r>
              <a:rPr lang="tr-TR" dirty="0" err="1"/>
              <a:t>meteorik</a:t>
            </a:r>
            <a:r>
              <a:rPr lang="tr-TR" dirty="0"/>
              <a:t> sularla </a:t>
            </a:r>
            <a:r>
              <a:rPr lang="tr-TR" dirty="0" err="1"/>
              <a:t>beslenmedilir</a:t>
            </a:r>
            <a:r>
              <a:rPr lang="tr-TR" dirty="0"/>
              <a:t>.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1EA565AA-DC23-4547-BAAC-8FDC80682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990396" cy="990396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4D7A7B8D-640A-4496-A3F0-3C6EF8827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590" y="4012"/>
            <a:ext cx="990396" cy="99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523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xmlns="" id="{3F5FFABA-AADD-4BC9-9EBD-181EEA0E12F9}"/>
              </a:ext>
            </a:extLst>
          </p:cNvPr>
          <p:cNvSpPr>
            <a:spLocks noGrp="1"/>
          </p:cNvSpPr>
          <p:nvPr/>
        </p:nvSpPr>
        <p:spPr>
          <a:xfrm>
            <a:off x="741438" y="2302066"/>
            <a:ext cx="7592935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b="1" dirty="0"/>
              <a:t>KAYNAKÇA </a:t>
            </a:r>
            <a:br>
              <a:rPr lang="tr-TR" b="1" dirty="0"/>
            </a:br>
            <a:r>
              <a:rPr lang="tr-TR" sz="2500" b="1" dirty="0"/>
              <a:t>ÖZTÜRK,HÜSEYİN.YENİLENEBİLİR ENERJİ KAYNAKLARI . İSTANBUL/BİRSEN YAYINEVİ - 2013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D4F397B4-CF90-4EF2-8CDB-C21588D16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990396" cy="990396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BFEF1C6D-9694-405D-B73B-A1866EF535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590" y="4012"/>
            <a:ext cx="990396" cy="99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394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2F6BE525-9B8A-4917-8E91-DE09C36A9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0584" y="803718"/>
            <a:ext cx="7053542" cy="1400530"/>
          </a:xfrm>
        </p:spPr>
        <p:txBody>
          <a:bodyPr/>
          <a:lstStyle/>
          <a:p>
            <a:r>
              <a:rPr lang="tr-TR" sz="5400" b="1" u="sng" dirty="0"/>
              <a:t>İÇİNDEKİLER</a:t>
            </a:r>
            <a:r>
              <a:rPr lang="tr-TR" sz="5400" b="1" dirty="0"/>
              <a:t> </a:t>
            </a:r>
            <a:endParaRPr lang="tr-TR" sz="5400" b="1" u="sng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9C3AAD9-16C4-4F65-AD18-497463E20D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734" y="2911672"/>
            <a:ext cx="8212618" cy="140627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4000" b="1" dirty="0"/>
              <a:t>JEOTERMAL ENERJİ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2F78D471-441C-446D-9B91-F3B38BA7A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990396" cy="990396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7D6B9EA4-79EB-4BAF-BC2F-221A13DDD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591" y="4012"/>
            <a:ext cx="990396" cy="99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336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20006D1-A2BE-4EF8-BF02-D788BBCA3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JEOTERMAL ENERJİ </a:t>
            </a:r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60C11F0B-2C31-466F-9410-948E7BC03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371" y="1621598"/>
            <a:ext cx="8809000" cy="494310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tr-TR" dirty="0"/>
              <a:t>Jeotermal enerji kısaca yer ısısı olup, yer kabuğunun çeşitli derinliklerinde birikmiş basınç altındaki sıcak su , buhar , gaz veya sıcak kuru kayaçların içerdiği ısı enerjisi olarak tanımlanır. Ayrıca , herhangi bir akışkan içermemesine rağmen , bazı teknik yöntemlerle çok derinlerdeki ısısından yararlanılan sıcak kuru kayaç teknolojisi de jeotermal enerji olarak nitelendirilir. </a:t>
            </a:r>
          </a:p>
          <a:p>
            <a:pPr>
              <a:buClr>
                <a:srgbClr val="8AD0D6"/>
              </a:buClr>
            </a:pPr>
            <a:r>
              <a:rPr lang="tr-TR" dirty="0"/>
              <a:t>Yenilebilir bir enerji kaynağı olan jeotermal enerjinin ülkemiz açısından diğer enerji kaynaklarına olan üstünlükleri aşağıdaki gibi sıralanabilir . </a:t>
            </a:r>
          </a:p>
          <a:p>
            <a:pPr>
              <a:buClr>
                <a:srgbClr val="8AD0D6"/>
              </a:buClr>
            </a:pPr>
            <a:r>
              <a:rPr lang="tr-TR" dirty="0"/>
              <a:t>Yerli kaynaklarımızdan olan jeotermal enerjinin , yurdumuzun içinde bulunduğu enerji açığını karşılamasında ve petrole olan bağımlılığın azaltılması için , öncelikle değerlendirilmesi gerekir. </a:t>
            </a:r>
          </a:p>
          <a:p>
            <a:pPr>
              <a:buClr>
                <a:srgbClr val="8AD0D6"/>
              </a:buClr>
            </a:pPr>
            <a:r>
              <a:rPr lang="tr-TR" dirty="0"/>
              <a:t>Jeotermal enerji : hidrolik , güneş ,rüzgar vb. Enerjiler gibi tükenmez enerji kaynaklarındandır. Bu nedenle , </a:t>
            </a:r>
            <a:r>
              <a:rPr lang="tr-TR" dirty="0" err="1"/>
              <a:t>tükenilirlikleri</a:t>
            </a:r>
            <a:r>
              <a:rPr lang="tr-TR" dirty="0"/>
              <a:t> kesin olan kömür, petrol , doğal gaz, gibi </a:t>
            </a:r>
            <a:r>
              <a:rPr lang="tr-TR" dirty="0" err="1"/>
              <a:t>enerj</a:t>
            </a:r>
            <a:r>
              <a:rPr lang="tr-TR" dirty="0"/>
              <a:t>, kaynaklarına oranla uzun ömürlü ve tükenmez bir enerji kaynağıdır.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D1C1CBB9-8664-49E2-BE02-BD1459CB5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990396" cy="990396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856C7F74-4803-4879-B83A-182D684C78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590" y="4012"/>
            <a:ext cx="990396" cy="99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814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7AD1F82-70C8-4012-B79A-C3B1F4B0A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JEOTERMAL ENERJİ</a:t>
            </a:r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3DFA4FF-1641-4B29-B942-F40C88F6FE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61" y="1477825"/>
            <a:ext cx="8967151" cy="518751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tr-TR" dirty="0"/>
              <a:t>Uzun dönemde oluşabilecek iklim değişiklerinden etkilenmez </a:t>
            </a:r>
          </a:p>
          <a:p>
            <a:pPr>
              <a:buClr>
                <a:srgbClr val="8AD0D6"/>
              </a:buClr>
            </a:pPr>
            <a:r>
              <a:rPr lang="tr-TR" dirty="0"/>
              <a:t>Jeotermal enerjinin maliyeti , gerek elektrik gerekse ısıtma yönünden diğer kaynaklardan üretilen enerjiye kıyasla % 50-80 daha ucuzdur . </a:t>
            </a:r>
          </a:p>
          <a:p>
            <a:pPr>
              <a:buClr>
                <a:srgbClr val="8AD0D6"/>
              </a:buClr>
            </a:pPr>
            <a:r>
              <a:rPr lang="tr-TR" dirty="0"/>
              <a:t>Fiyatı doğalgazla kömürlü termik santrallerle rekabet edebilecek kadar düşüktür. Fosil yakıtların fiyat dalgalanmalarından etkilenmez. </a:t>
            </a:r>
          </a:p>
          <a:p>
            <a:pPr>
              <a:buClr>
                <a:srgbClr val="8AD0D6"/>
              </a:buClr>
            </a:pPr>
            <a:r>
              <a:rPr lang="tr-TR" dirty="0"/>
              <a:t>Fosil veya nükleer kaynaklı enerji üretimlerine göre , genellikle kabul edilebilir sınırlar içerisinde kalacak düzeyde çevre sorunlarına sebep olur . Bu nedenle çevresel etki değerlendirmesi için önemli bir kaynaktır. </a:t>
            </a:r>
          </a:p>
          <a:p>
            <a:pPr>
              <a:buClr>
                <a:srgbClr val="8AD0D6"/>
              </a:buClr>
            </a:pPr>
            <a:r>
              <a:rPr lang="tr-TR" dirty="0"/>
              <a:t>Özellikle elektrik dışı uygulamalarda , yerli teknoloji kolay geliştirilebilir. </a:t>
            </a:r>
          </a:p>
          <a:p>
            <a:pPr>
              <a:buClr>
                <a:srgbClr val="8AD0D6"/>
              </a:buClr>
            </a:pPr>
            <a:r>
              <a:rPr lang="tr-TR" dirty="0"/>
              <a:t>Ülkemizde jeotermal kaynakların dağılımı, genellikle enerji ihtiyacımızın niteliğine uymaktadır. Genellikle elektrik açığının fazla olduğu Batı ve Kuzeybatı Anadolu'da ise ısıtmaya uygun düşük </a:t>
            </a:r>
            <a:r>
              <a:rPr lang="tr-TR" dirty="0" err="1"/>
              <a:t>entalpili</a:t>
            </a:r>
            <a:r>
              <a:rPr lang="tr-TR" dirty="0"/>
              <a:t> kaynaklar bulunmaktadır.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C9DA995E-6E1D-4332-B293-1701DD26A4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990396" cy="990396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BCD663C8-FFD7-44D5-A90E-B196F271B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590" y="4012"/>
            <a:ext cx="990396" cy="99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880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A54CE12-023A-4E25-86FA-CA0DDFC03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JEOTERMAL ENERJİ </a:t>
            </a:r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B8BF466-632A-491E-BFC7-7490BC664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35" y="1405938"/>
            <a:ext cx="8880887" cy="528816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Arama sondajları , üretim için kullanılabildiğinden uygulamaya geçiş süresi kısadır. </a:t>
            </a:r>
          </a:p>
          <a:p>
            <a:pPr>
              <a:buClr>
                <a:srgbClr val="8AD0D6"/>
              </a:buClr>
            </a:pPr>
            <a:r>
              <a:rPr lang="tr-TR" dirty="0"/>
              <a:t>Jeotermal santrallerden sürekli olarak güç üretilebilir. Küçük santraller halinde (5-10MW) kurulmaya ve geliştirilmeye uygundur. 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b="1" dirty="0"/>
              <a:t>Jeotermal Sistem çeşitleri </a:t>
            </a:r>
          </a:p>
          <a:p>
            <a:pPr marL="0" indent="0">
              <a:buNone/>
            </a:pPr>
            <a:r>
              <a:rPr lang="tr-TR" dirty="0"/>
              <a:t>Jeotermal bir sistem; çok değişken jeolojik , fiziksel ve kimyasal özelliklerin birleşimine bağlı olarak oluşur. Jeotermal sistemi oluşturan bileşenler arasında , sadece ısıtıcı kaynak doğaldır. Diğerleri sisteme sonradan eklenebilir. Örneğin , elektrik üretiminde kullanılan akışkan faz , su ve buhar olarak ikiye ayrıldıktan sonra atık hale gelen su , tekrar yeraltına enjekte edilerek yeniden kullanıma sunulabilir. Sıcak kuru sayaç projelerinde ise , sıvı ile birlikte rezervuarda yapaydır . Açılan sondaj kuyuları vasıtasıyla , yüksek basınçlı soğuk su , sıcak geçirimsiz kayaçlara pompa ile basılmakta ve hidrolik çatlatma yapılarak , yapay rezervuar oluşturulmaktadır.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3F29C471-2235-45F3-9E42-8B7ADC679A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990396" cy="990396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07AD14B1-F828-417C-93E4-0CE5F7C26A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590" y="4012"/>
            <a:ext cx="990396" cy="99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809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DE9F835-08C4-4E4C-B0C6-F4EC917FD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JEOTERMAL ENERJİ</a:t>
            </a:r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0BD02250-3F10-4D98-B283-72D80C4FE9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371" y="1679108"/>
            <a:ext cx="8924019" cy="508687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Bu rezervuarda açılan ikinci bir kuyu vasıtasıyla ısınan su , pompa ile çekilir ve ısısından faydalanılır. Sonuç olarak , soğuk suyun enjekte edildiği ve hidrolik çatlatma için kullanılan kuyu, hidrolik çatlatma yapılan rezervuar ve ısınan suyun rezervuardan çekildiği ikinci bir kuyu , bu sistemi oluşturur.</a:t>
            </a:r>
          </a:p>
          <a:p>
            <a:pPr>
              <a:buClr>
                <a:srgbClr val="8AD0D6"/>
              </a:buClr>
            </a:pPr>
            <a:r>
              <a:rPr lang="tr-TR" dirty="0"/>
              <a:t>Beş tür jeotermal sistem bulunmaktadır.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dirty="0"/>
              <a:t>1) Genç volkanik </a:t>
            </a:r>
            <a:r>
              <a:rPr lang="tr-TR" dirty="0" err="1"/>
              <a:t>sokulumlarla</a:t>
            </a:r>
            <a:r>
              <a:rPr lang="tr-TR" dirty="0"/>
              <a:t> bağlantılı </a:t>
            </a:r>
            <a:r>
              <a:rPr lang="tr-TR" dirty="0" err="1"/>
              <a:t>hidrotermal</a:t>
            </a:r>
            <a:r>
              <a:rPr lang="tr-TR" dirty="0"/>
              <a:t> taşınım sistemleri </a:t>
            </a:r>
          </a:p>
          <a:p>
            <a:pPr marL="0" indent="0">
              <a:buNone/>
            </a:pPr>
            <a:r>
              <a:rPr lang="tr-TR" dirty="0"/>
              <a:t>2) Çatlak ( fay) kontrollü sistemler </a:t>
            </a:r>
          </a:p>
          <a:p>
            <a:pPr marL="0" indent="0">
              <a:buNone/>
            </a:pPr>
            <a:r>
              <a:rPr lang="tr-TR" dirty="0"/>
              <a:t>3) İletkenliği düşük katmanların altında gizlenen </a:t>
            </a:r>
            <a:r>
              <a:rPr lang="tr-TR" dirty="0" err="1"/>
              <a:t>radyojenik</a:t>
            </a:r>
            <a:r>
              <a:rPr lang="tr-TR" dirty="0"/>
              <a:t> sistemler </a:t>
            </a:r>
          </a:p>
          <a:p>
            <a:pPr marL="0" indent="0">
              <a:buNone/>
            </a:pPr>
            <a:r>
              <a:rPr lang="tr-TR" dirty="0"/>
              <a:t>4) Yer </a:t>
            </a:r>
            <a:r>
              <a:rPr lang="tr-TR" dirty="0" err="1"/>
              <a:t>başınçlı</a:t>
            </a:r>
            <a:r>
              <a:rPr lang="tr-TR" dirty="0"/>
              <a:t> jeotermal sistemler </a:t>
            </a:r>
          </a:p>
          <a:p>
            <a:pPr marL="0" indent="0">
              <a:buNone/>
            </a:pPr>
            <a:r>
              <a:rPr lang="tr-TR" dirty="0"/>
              <a:t>5) Derin bölgesel </a:t>
            </a:r>
            <a:r>
              <a:rPr lang="tr-TR" dirty="0" err="1"/>
              <a:t>akiferler</a:t>
            </a:r>
            <a:r>
              <a:rPr lang="tr-TR" dirty="0"/>
              <a:t>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DB16E257-BEE9-4ED4-BEE3-B91E52B94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990396" cy="990396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1CB980FF-EB07-41C3-B71D-425E67094B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590" y="4012"/>
            <a:ext cx="990396" cy="99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455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49FDF4E9-7074-495F-B2D4-BB7802FDB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JEOTERMAL ENERJİ </a:t>
            </a:r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ED1F1457-D045-45AD-A0A0-9FDE65F55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012" y="1477825"/>
            <a:ext cx="8794622" cy="521627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b="1" dirty="0"/>
              <a:t>Jeotermal Enerji Üretimi 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dirty="0"/>
              <a:t>Jeotermal enerji çoğunlukla yerkabuğundaki kayaçlarda bulunur. Bunla birlikte ; kayaçlardaki çatlakları , gözenekleri dolduran su , su buharı veya diğer akışkanlar da jeotermal enerji içerebilir. Bu yayılmış enerjiyi , kullanılabilir hale getirmek için önce büyük hacimlerdeki kayaç kütlelerinden toplamak ve daha sonra bir boşaltım noktasına taşımak gereklidir. Yerkabuğunun en üst birkaç kilometrelik bölümünde , neredeyse bütün kayaçlarda bulunan su , enerjiyi toplamak ve almak için bir mekanizma oluşturulmasını sağlar .</a:t>
            </a:r>
          </a:p>
          <a:p>
            <a:pPr marL="0" indent="0">
              <a:buNone/>
            </a:pPr>
            <a:r>
              <a:rPr lang="tr-TR" dirty="0"/>
              <a:t>Jeotermal suyu ve sahip olduğu ısı enerjisini ekonomik olarak elde edebilmek için , suyun içinden geçtiği kayaçların çok miktarda su içermeleri ve geçirgenliklerinin fazla olması gerekir. Kayacın su depolayabilme kapasitesi depolama katsayısı ile tanımlanır . </a:t>
            </a:r>
          </a:p>
          <a:p>
            <a:pPr marL="0" indent="0">
              <a:buNone/>
            </a:pPr>
            <a:endParaRPr lang="tr-TR" dirty="0"/>
          </a:p>
          <a:p>
            <a:pPr>
              <a:buClr>
                <a:srgbClr val="8AD0D6"/>
              </a:buClr>
            </a:pPr>
            <a:endParaRPr lang="tr-TR" b="1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5463F09A-88CB-4599-B611-3E9D121CF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990396" cy="990396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948DB8F1-090F-4B51-899A-5E17AB6518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590" y="4012"/>
            <a:ext cx="990396" cy="99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508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977221B-F2DC-4EF5-B967-658575A18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263" y="912793"/>
            <a:ext cx="7053542" cy="1400530"/>
          </a:xfrm>
        </p:spPr>
        <p:txBody>
          <a:bodyPr/>
          <a:lstStyle/>
          <a:p>
            <a:pPr algn="ctr"/>
            <a:r>
              <a:rPr lang="tr-TR" b="1" dirty="0"/>
              <a:t>JEOTERMAL ENERJİ </a:t>
            </a:r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CEA85268-FB34-4786-B09B-3ADDC669A9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616" y="1866013"/>
            <a:ext cx="9039037" cy="534566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tr-TR" dirty="0"/>
              <a:t>Kayacın suyu geçirgenlik özelliği ise hidrolik iletkenlik veya geçirgenlik olarak tanımlanır.</a:t>
            </a:r>
            <a:endParaRPr lang="en-US" dirty="0"/>
          </a:p>
          <a:p>
            <a:pPr marL="0" indent="0">
              <a:buNone/>
            </a:pPr>
            <a:r>
              <a:rPr lang="tr-TR" dirty="0"/>
              <a:t>Çatlaklı kuvars , kireçtaşı , kırılmış volkanik kayalar , serbest kum ve çakıl yüksek depolama katsayısına ve yüksek hidrolik geçirgenliğe sahiptirler . </a:t>
            </a:r>
          </a:p>
          <a:p>
            <a:pPr marL="0" indent="0">
              <a:buNone/>
            </a:pPr>
            <a:r>
              <a:rPr lang="tr-TR" dirty="0"/>
              <a:t>Bu yapılar genellikle büyük miktarlarda su üretimine olanak sağlarlar . Yüksek hidrolik iletkenliğe sahip ve kalınlığı fazla olan kayaçlara, geçirgenliği yüksek kayaçlar denir.</a:t>
            </a:r>
          </a:p>
          <a:p>
            <a:pPr marL="0" indent="0">
              <a:buNone/>
            </a:pPr>
            <a:r>
              <a:rPr lang="tr-TR" dirty="0"/>
              <a:t> Geçirgenliği yüksek kayaçlar , ana fikirleri (geçirgen kayalar veya gözenekli ortamlar ) ve en üretken jeotermal rezervuarları oluştururlar. Uzun süreli enerji üretimi için , bu </a:t>
            </a:r>
            <a:r>
              <a:rPr lang="tr-TR" dirty="0" err="1"/>
              <a:t>akiferlerin</a:t>
            </a:r>
            <a:r>
              <a:rPr lang="tr-TR" dirty="0"/>
              <a:t> geniş alanlara yayılması ve su besleme sahasına hidrolik olarak bağlanması gerekir.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9614498D-210B-4A48-9479-94FE344C01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990396" cy="990396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FB4BE820-D230-42B6-99D9-24BE262A69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590" y="4012"/>
            <a:ext cx="990396" cy="99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920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24AC3951-0CE0-4921-99F3-37FB204F6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18" y="294567"/>
            <a:ext cx="7053542" cy="1400530"/>
          </a:xfrm>
        </p:spPr>
        <p:txBody>
          <a:bodyPr/>
          <a:lstStyle/>
          <a:p>
            <a:pPr algn="ctr"/>
            <a:r>
              <a:rPr lang="tr-TR" b="1" dirty="0"/>
              <a:t>JEOTERMAL ENERJİ </a:t>
            </a:r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9CB6D945-EA7C-47EA-BB15-48FFE4DAA4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67" y="1046505"/>
            <a:ext cx="8722736" cy="56619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b="1" dirty="0"/>
              <a:t>Jeotermal Enerjiden Elektrik Üretimi 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dirty="0"/>
              <a:t>Jeotermal enerjiden ticari olarak elektrik üretimi , 250 kW gücünde yerleşik kapasite ile ,1913 yılında İtalya -</a:t>
            </a:r>
            <a:r>
              <a:rPr lang="tr-TR" dirty="0" err="1"/>
              <a:t>Larderello'da</a:t>
            </a:r>
            <a:r>
              <a:rPr lang="tr-TR" dirty="0"/>
              <a:t> başlamıştır. Sıcaklığı 100-200 C arasında olan jeotermal akışkanlar , </a:t>
            </a:r>
            <a:r>
              <a:rPr lang="tr-TR" dirty="0" err="1"/>
              <a:t>doğymuş</a:t>
            </a:r>
            <a:r>
              <a:rPr lang="tr-TR" dirty="0"/>
              <a:t> buhar durumunda olup , 150 C üzerindeki jeotermal kaynaklardan elektrik üretilebilir. Yüksek sıcaklıktaki jeotermal kaynakların (&gt;150 C ) en önemli kullanım alanı elektrik üretimidir. Gerekli araştırmaları yapılmış olan jeotermal sahada açılan kuyulardan üretilen akışkan, </a:t>
            </a:r>
            <a:r>
              <a:rPr lang="tr-TR" dirty="0" err="1"/>
              <a:t>seperatörlerde</a:t>
            </a:r>
            <a:r>
              <a:rPr lang="tr-TR" dirty="0"/>
              <a:t> buhar ve su olarak ayrıştırılır. Daha sonra , buhar türbinlerinde jeneratör aracılığı ile elektrik üretilir.</a:t>
            </a:r>
          </a:p>
          <a:p>
            <a:pPr marL="0" indent="0">
              <a:buNone/>
            </a:pPr>
            <a:r>
              <a:rPr lang="tr-TR" dirty="0"/>
              <a:t>Çıkarılan jeotermal akışkanların durumuna bağlı olarak elektrik üretmek için farklı çevrimler kullanılır. Belirli bir jeotermal kaynaktan elektrik üretimi için , en uygun çevrimin seçimi , ayrıntılı termodinamik ve ekonomik incelemelere bağlı olarak yapılabilir. Jeotermal sistemler , buhar etkin ve su etkin sistemler olmak üzere ikiye ayrılır. Santral kurulmasında , sahanın durumu da dikkate alınarak , en ekonomik ve verimli teknolojinin seçilmesi gerekir.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2F8FB161-9205-41B5-9379-4C58F5EABC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990396" cy="990396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DD070205-2340-419C-8824-AC299D3E36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590" y="4012"/>
            <a:ext cx="990396" cy="99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078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241</Words>
  <Application>Microsoft Office PowerPoint</Application>
  <PresentationFormat>Ekran Gösterisi (4:3)</PresentationFormat>
  <Paragraphs>53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Constantia</vt:lpstr>
      <vt:lpstr>Wingdings 3</vt:lpstr>
      <vt:lpstr>İyon</vt:lpstr>
      <vt:lpstr>A.Ü. GAMA MYO.  Elektrik ve Enerji Bölümü </vt:lpstr>
      <vt:lpstr>İÇİNDEKİLER </vt:lpstr>
      <vt:lpstr>JEOTERMAL ENERJİ </vt:lpstr>
      <vt:lpstr>JEOTERMAL ENERJİ</vt:lpstr>
      <vt:lpstr>JEOTERMAL ENERJİ </vt:lpstr>
      <vt:lpstr>JEOTERMAL ENERJİ</vt:lpstr>
      <vt:lpstr>JEOTERMAL ENERJİ </vt:lpstr>
      <vt:lpstr>JEOTERMAL ENERJİ </vt:lpstr>
      <vt:lpstr>JEOTERMAL ENERJİ </vt:lpstr>
      <vt:lpstr>JEOTERMAL ENERJİ 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A.Ü. GAMA MYO.  Elektrik ve Enerji Bölümü </dc:title>
  <dc:creator/>
  <cp:lastModifiedBy/>
  <cp:revision>4</cp:revision>
  <dcterms:created xsi:type="dcterms:W3CDTF">2012-08-15T22:53:30Z</dcterms:created>
  <dcterms:modified xsi:type="dcterms:W3CDTF">2018-05-25T10:37:46Z</dcterms:modified>
</cp:coreProperties>
</file>