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3544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44489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5080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27901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827140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297199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03936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58486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97009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2842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1935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51081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66600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0380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51028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3977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107701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Mirastan Feragat Sözleşmeleri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116B1-1E34-B040-B405-A8C63F66E05F}"/>
              </a:ext>
            </a:extLst>
          </p:cNvPr>
          <p:cNvSpPr>
            <a:spLocks noGrp="1"/>
          </p:cNvSpPr>
          <p:nvPr>
            <p:ph type="title"/>
          </p:nvPr>
        </p:nvSpPr>
        <p:spPr/>
        <p:txBody>
          <a:bodyPr/>
          <a:lstStyle/>
          <a:p>
            <a:r>
              <a:rPr lang="tr-TR" dirty="0" smtClean="0"/>
              <a:t>Mirastan Feragat Sözleşmeleri</a:t>
            </a:r>
            <a:endParaRPr lang="tr-TR" dirty="0"/>
          </a:p>
        </p:txBody>
      </p:sp>
      <p:sp>
        <p:nvSpPr>
          <p:cNvPr id="3" name="İçerik Yer Tutucusu 2">
            <a:extLst>
              <a:ext uri="{FF2B5EF4-FFF2-40B4-BE49-F238E27FC236}">
                <a16:creationId xmlns:a16="http://schemas.microsoft.com/office/drawing/2014/main" id="{3ADC105C-D5CF-3343-9507-CC2FC46AEF43}"/>
              </a:ext>
            </a:extLst>
          </p:cNvPr>
          <p:cNvSpPr>
            <a:spLocks noGrp="1"/>
          </p:cNvSpPr>
          <p:nvPr>
            <p:ph idx="1"/>
          </p:nvPr>
        </p:nvSpPr>
        <p:spPr/>
        <p:txBody>
          <a:bodyPr/>
          <a:lstStyle/>
          <a:p>
            <a:r>
              <a:rPr lang="tr-TR" dirty="0"/>
              <a:t>Mirastan feragat sözleşmeleri, </a:t>
            </a:r>
            <a:r>
              <a:rPr lang="tr-TR" dirty="0" err="1"/>
              <a:t>mirasbırakan</a:t>
            </a:r>
            <a:r>
              <a:rPr lang="tr-TR" dirty="0"/>
              <a:t> ile mirasçı arasında yapılan, mirasçının miras hakkından vazgeçmesine ilişkin sözleşmedir.</a:t>
            </a:r>
          </a:p>
          <a:p>
            <a:r>
              <a:rPr lang="tr-TR" dirty="0"/>
              <a:t>Mirasçı açısından </a:t>
            </a:r>
            <a:r>
              <a:rPr lang="tr-TR" dirty="0" err="1"/>
              <a:t>sağlararası</a:t>
            </a:r>
            <a:r>
              <a:rPr lang="tr-TR" dirty="0"/>
              <a:t> işlemdir, </a:t>
            </a:r>
            <a:r>
              <a:rPr lang="tr-TR" dirty="0" err="1"/>
              <a:t>mirasbırakan</a:t>
            </a:r>
            <a:r>
              <a:rPr lang="tr-TR" dirty="0"/>
              <a:t> açısından ölüme bağlı işlemdir.</a:t>
            </a:r>
          </a:p>
          <a:p>
            <a:r>
              <a:rPr lang="tr-TR" dirty="0"/>
              <a:t>Resmi vasiyetname şeklinde yapılması gerekmektedir.</a:t>
            </a:r>
          </a:p>
        </p:txBody>
      </p:sp>
    </p:spTree>
    <p:extLst>
      <p:ext uri="{BB962C8B-B14F-4D97-AF65-F5344CB8AC3E}">
        <p14:creationId xmlns:p14="http://schemas.microsoft.com/office/powerpoint/2010/main" val="4040398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116B1-1E34-B040-B405-A8C63F66E05F}"/>
              </a:ext>
            </a:extLst>
          </p:cNvPr>
          <p:cNvSpPr>
            <a:spLocks noGrp="1"/>
          </p:cNvSpPr>
          <p:nvPr>
            <p:ph type="title"/>
          </p:nvPr>
        </p:nvSpPr>
        <p:spPr/>
        <p:txBody>
          <a:bodyPr/>
          <a:lstStyle/>
          <a:p>
            <a:r>
              <a:rPr lang="tr-TR" dirty="0" smtClean="0"/>
              <a:t>Mirastan Feragat Sözleşmeleri</a:t>
            </a:r>
            <a:endParaRPr lang="tr-TR" dirty="0"/>
          </a:p>
        </p:txBody>
      </p:sp>
      <p:sp>
        <p:nvSpPr>
          <p:cNvPr id="3" name="İçerik Yer Tutucusu 2">
            <a:extLst>
              <a:ext uri="{FF2B5EF4-FFF2-40B4-BE49-F238E27FC236}">
                <a16:creationId xmlns:a16="http://schemas.microsoft.com/office/drawing/2014/main" id="{3ADC105C-D5CF-3343-9507-CC2FC46AEF43}"/>
              </a:ext>
            </a:extLst>
          </p:cNvPr>
          <p:cNvSpPr>
            <a:spLocks noGrp="1"/>
          </p:cNvSpPr>
          <p:nvPr>
            <p:ph idx="1"/>
          </p:nvPr>
        </p:nvSpPr>
        <p:spPr/>
        <p:txBody>
          <a:bodyPr/>
          <a:lstStyle/>
          <a:p>
            <a:r>
              <a:rPr lang="tr-TR" dirty="0"/>
              <a:t>Mirastan feragat sözleşmeleri tek taraflı ya da iki taraflı yapılabilir:</a:t>
            </a:r>
          </a:p>
          <a:p>
            <a:r>
              <a:rPr lang="tr-TR" dirty="0"/>
              <a:t>I. İki taraflı mirastan feragat sözleşmeleri: bu sözleşmelerde her iki taraf da karşılıklı olarak miras haklarından vazgeçmektedirler.</a:t>
            </a:r>
          </a:p>
          <a:p>
            <a:r>
              <a:rPr lang="tr-TR" dirty="0"/>
              <a:t>II. Tek taraflı miras sözleşmeleri: bu sözleşmelerde bir taraf </a:t>
            </a:r>
            <a:r>
              <a:rPr lang="tr-TR" dirty="0" err="1"/>
              <a:t>mirasbırakandır</a:t>
            </a:r>
            <a:r>
              <a:rPr lang="tr-TR" dirty="0"/>
              <a:t>, öteki taraf ise feragat edendir.</a:t>
            </a:r>
          </a:p>
          <a:p>
            <a:endParaRPr lang="tr-TR" dirty="0"/>
          </a:p>
        </p:txBody>
      </p:sp>
    </p:spTree>
    <p:extLst>
      <p:ext uri="{BB962C8B-B14F-4D97-AF65-F5344CB8AC3E}">
        <p14:creationId xmlns:p14="http://schemas.microsoft.com/office/powerpoint/2010/main" val="2752784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116B1-1E34-B040-B405-A8C63F66E05F}"/>
              </a:ext>
            </a:extLst>
          </p:cNvPr>
          <p:cNvSpPr>
            <a:spLocks noGrp="1"/>
          </p:cNvSpPr>
          <p:nvPr>
            <p:ph type="title"/>
          </p:nvPr>
        </p:nvSpPr>
        <p:spPr/>
        <p:txBody>
          <a:bodyPr/>
          <a:lstStyle/>
          <a:p>
            <a:r>
              <a:rPr lang="tr-TR" dirty="0" smtClean="0"/>
              <a:t>Mirastan Feragat Sözleşmeleri</a:t>
            </a:r>
            <a:endParaRPr lang="tr-TR" dirty="0"/>
          </a:p>
        </p:txBody>
      </p:sp>
      <p:sp>
        <p:nvSpPr>
          <p:cNvPr id="3" name="İçerik Yer Tutucusu 2">
            <a:extLst>
              <a:ext uri="{FF2B5EF4-FFF2-40B4-BE49-F238E27FC236}">
                <a16:creationId xmlns:a16="http://schemas.microsoft.com/office/drawing/2014/main" id="{3ADC105C-D5CF-3343-9507-CC2FC46AEF43}"/>
              </a:ext>
            </a:extLst>
          </p:cNvPr>
          <p:cNvSpPr>
            <a:spLocks noGrp="1"/>
          </p:cNvSpPr>
          <p:nvPr>
            <p:ph idx="1"/>
          </p:nvPr>
        </p:nvSpPr>
        <p:spPr/>
        <p:txBody>
          <a:bodyPr/>
          <a:lstStyle/>
          <a:p>
            <a:r>
              <a:rPr lang="tr-TR" dirty="0"/>
              <a:t>Mirastan feragat sözleşmeleri ivazlı ve ivazsız olarak da yapılabilirler.</a:t>
            </a:r>
          </a:p>
          <a:p>
            <a:r>
              <a:rPr lang="tr-TR" dirty="0"/>
              <a:t>İvazlı </a:t>
            </a:r>
            <a:r>
              <a:rPr lang="tr-TR" dirty="0" err="1"/>
              <a:t>fegarat</a:t>
            </a:r>
            <a:r>
              <a:rPr lang="tr-TR" dirty="0"/>
              <a:t> sözleşmelerinde mirasçı miras hakkından ivaz karşılığında vazgeçmektedir. Doktrinde kabul edilen görüşe göre burada bir feragat sözleşmesi bir de borç doğuran sözleşme olarak birbirinden ayrı sözleşmeler yoktur. </a:t>
            </a:r>
          </a:p>
          <a:p>
            <a:r>
              <a:rPr lang="tr-TR" dirty="0"/>
              <a:t>Eğer bu türden sözleşmeler üçüncü kişilerle yapılırlarsa, mirastan feragat sözleşmeleri değil, miras hakkının temliki sözleşmeleri olurlar. </a:t>
            </a:r>
          </a:p>
        </p:txBody>
      </p:sp>
    </p:spTree>
    <p:extLst>
      <p:ext uri="{BB962C8B-B14F-4D97-AF65-F5344CB8AC3E}">
        <p14:creationId xmlns:p14="http://schemas.microsoft.com/office/powerpoint/2010/main" val="2700626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116B1-1E34-B040-B405-A8C63F66E05F}"/>
              </a:ext>
            </a:extLst>
          </p:cNvPr>
          <p:cNvSpPr>
            <a:spLocks noGrp="1"/>
          </p:cNvSpPr>
          <p:nvPr>
            <p:ph type="title"/>
          </p:nvPr>
        </p:nvSpPr>
        <p:spPr/>
        <p:txBody>
          <a:bodyPr/>
          <a:lstStyle/>
          <a:p>
            <a:r>
              <a:rPr lang="tr-TR" dirty="0" smtClean="0"/>
              <a:t>Mirastan Feragat Sözleşmeleri</a:t>
            </a:r>
            <a:endParaRPr lang="tr-TR" dirty="0"/>
          </a:p>
        </p:txBody>
      </p:sp>
      <p:sp>
        <p:nvSpPr>
          <p:cNvPr id="3" name="İçerik Yer Tutucusu 2">
            <a:extLst>
              <a:ext uri="{FF2B5EF4-FFF2-40B4-BE49-F238E27FC236}">
                <a16:creationId xmlns:a16="http://schemas.microsoft.com/office/drawing/2014/main" id="{3ADC105C-D5CF-3343-9507-CC2FC46AEF43}"/>
              </a:ext>
            </a:extLst>
          </p:cNvPr>
          <p:cNvSpPr>
            <a:spLocks noGrp="1"/>
          </p:cNvSpPr>
          <p:nvPr>
            <p:ph idx="1"/>
          </p:nvPr>
        </p:nvSpPr>
        <p:spPr/>
        <p:txBody>
          <a:bodyPr/>
          <a:lstStyle/>
          <a:p>
            <a:r>
              <a:rPr lang="tr-TR" dirty="0"/>
              <a:t>Mirastan feragat sözleşmeleri ivazsız olarak da yapılabilirler. </a:t>
            </a:r>
          </a:p>
          <a:p>
            <a:r>
              <a:rPr lang="tr-TR" dirty="0"/>
              <a:t>Mirastan feragat sözleşmesinin tarafları </a:t>
            </a:r>
            <a:r>
              <a:rPr lang="tr-TR" dirty="0" err="1"/>
              <a:t>mirasbırakan</a:t>
            </a:r>
            <a:r>
              <a:rPr lang="tr-TR" dirty="0"/>
              <a:t> ile saklı paylı mirasçıdır. Saklı paylı olmayan mirasçılar ile </a:t>
            </a:r>
            <a:r>
              <a:rPr lang="tr-TR" dirty="0" err="1"/>
              <a:t>mirasbırakan</a:t>
            </a:r>
            <a:r>
              <a:rPr lang="tr-TR" dirty="0"/>
              <a:t> arasında yapılmasında da bir engel bulunmamaktadır.</a:t>
            </a:r>
          </a:p>
          <a:p>
            <a:r>
              <a:rPr lang="tr-TR" dirty="0"/>
              <a:t>Mirastan feragat sözleşmesi, mirasın reddinden ve mirasçılar arasındaki sözleşmelerden farklı özellikler arz eder. </a:t>
            </a:r>
          </a:p>
        </p:txBody>
      </p:sp>
    </p:spTree>
    <p:extLst>
      <p:ext uri="{BB962C8B-B14F-4D97-AF65-F5344CB8AC3E}">
        <p14:creationId xmlns:p14="http://schemas.microsoft.com/office/powerpoint/2010/main" val="146476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116B1-1E34-B040-B405-A8C63F66E05F}"/>
              </a:ext>
            </a:extLst>
          </p:cNvPr>
          <p:cNvSpPr>
            <a:spLocks noGrp="1"/>
          </p:cNvSpPr>
          <p:nvPr>
            <p:ph type="title"/>
          </p:nvPr>
        </p:nvSpPr>
        <p:spPr/>
        <p:txBody>
          <a:bodyPr/>
          <a:lstStyle/>
          <a:p>
            <a:r>
              <a:rPr lang="tr-TR" dirty="0" smtClean="0"/>
              <a:t>Mirastan Feragat Sözleşmeleri</a:t>
            </a:r>
            <a:endParaRPr lang="tr-TR" dirty="0"/>
          </a:p>
        </p:txBody>
      </p:sp>
      <p:sp>
        <p:nvSpPr>
          <p:cNvPr id="3" name="İçerik Yer Tutucusu 2">
            <a:extLst>
              <a:ext uri="{FF2B5EF4-FFF2-40B4-BE49-F238E27FC236}">
                <a16:creationId xmlns:a16="http://schemas.microsoft.com/office/drawing/2014/main" id="{3ADC105C-D5CF-3343-9507-CC2FC46AEF43}"/>
              </a:ext>
            </a:extLst>
          </p:cNvPr>
          <p:cNvSpPr>
            <a:spLocks noGrp="1"/>
          </p:cNvSpPr>
          <p:nvPr>
            <p:ph idx="1"/>
          </p:nvPr>
        </p:nvSpPr>
        <p:spPr/>
        <p:txBody>
          <a:bodyPr/>
          <a:lstStyle/>
          <a:p>
            <a:r>
              <a:rPr lang="tr-TR" b="1" dirty="0"/>
              <a:t>Mirastan feragat sözleşmesinin hükümleri:</a:t>
            </a:r>
          </a:p>
          <a:p>
            <a:r>
              <a:rPr lang="tr-TR" dirty="0"/>
              <a:t>Feragatin asıl sonucu, müstakbel mirasçının, beklenen hakkı olan miras hakkını kaybetmesidir.</a:t>
            </a:r>
          </a:p>
          <a:p>
            <a:r>
              <a:rPr lang="tr-TR" dirty="0"/>
              <a:t>Kısmi feragat mümkündür. </a:t>
            </a:r>
            <a:r>
              <a:rPr lang="tr-TR" b="1" dirty="0"/>
              <a:t> </a:t>
            </a:r>
          </a:p>
        </p:txBody>
      </p:sp>
    </p:spTree>
    <p:extLst>
      <p:ext uri="{BB962C8B-B14F-4D97-AF65-F5344CB8AC3E}">
        <p14:creationId xmlns:p14="http://schemas.microsoft.com/office/powerpoint/2010/main" val="3671614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116B1-1E34-B040-B405-A8C63F66E05F}"/>
              </a:ext>
            </a:extLst>
          </p:cNvPr>
          <p:cNvSpPr>
            <a:spLocks noGrp="1"/>
          </p:cNvSpPr>
          <p:nvPr>
            <p:ph type="title"/>
          </p:nvPr>
        </p:nvSpPr>
        <p:spPr/>
        <p:txBody>
          <a:bodyPr/>
          <a:lstStyle/>
          <a:p>
            <a:r>
              <a:rPr lang="tr-TR" dirty="0" smtClean="0"/>
              <a:t>Mirastan Feragat Sözleşmeleri</a:t>
            </a:r>
            <a:endParaRPr lang="tr-TR" dirty="0"/>
          </a:p>
        </p:txBody>
      </p:sp>
      <p:sp>
        <p:nvSpPr>
          <p:cNvPr id="3" name="İçerik Yer Tutucusu 2">
            <a:extLst>
              <a:ext uri="{FF2B5EF4-FFF2-40B4-BE49-F238E27FC236}">
                <a16:creationId xmlns:a16="http://schemas.microsoft.com/office/drawing/2014/main" id="{3ADC105C-D5CF-3343-9507-CC2FC46AEF43}"/>
              </a:ext>
            </a:extLst>
          </p:cNvPr>
          <p:cNvSpPr>
            <a:spLocks noGrp="1"/>
          </p:cNvSpPr>
          <p:nvPr>
            <p:ph idx="1"/>
          </p:nvPr>
        </p:nvSpPr>
        <p:spPr/>
        <p:txBody>
          <a:bodyPr>
            <a:normAutofit/>
          </a:bodyPr>
          <a:lstStyle/>
          <a:p>
            <a:r>
              <a:rPr lang="tr-TR" b="1" dirty="0"/>
              <a:t>Feragatin feragat edenin altsoyuna etkileri:</a:t>
            </a:r>
            <a:endParaRPr lang="tr-TR" dirty="0"/>
          </a:p>
          <a:p>
            <a:r>
              <a:rPr lang="tr-TR" dirty="0"/>
              <a:t>Bu konu İsviçre ve Türk hukuklarında farklı ele alınmıştır. İsviçre hukukundaki düzenlemeye göre, aksi kararlaştırılmadıkça, feragat, feragat edenin altsoyunu etkiler.</a:t>
            </a:r>
          </a:p>
          <a:p>
            <a:r>
              <a:rPr lang="tr-TR" dirty="0"/>
              <a:t>Türk hukukunda ise konu feragatin ivazlı olup olmadığına göre farklı çözümlenmiştir. Eğer feragat ivazlı ise, aksi kararlaştırılmadıkça feragat, feragat edenin altsoyunu etkiler. Eğer feragat ivazsız ise, feragat, feragat edenin altsoyunu etkilemez. Doktrinde bu hususun aksinin kararlaştırılıp kararlaştırılamayacağına ilişkin görüş ayrılığı bulunmaktadır. Kimi yazarlar bu durumun aksinin kararlaştırılabileceğini savunularken, kimisi bunun mümkün olmadığını savunmaktadırlar.</a:t>
            </a:r>
          </a:p>
        </p:txBody>
      </p:sp>
    </p:spTree>
    <p:extLst>
      <p:ext uri="{BB962C8B-B14F-4D97-AF65-F5344CB8AC3E}">
        <p14:creationId xmlns:p14="http://schemas.microsoft.com/office/powerpoint/2010/main" val="2015340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116B1-1E34-B040-B405-A8C63F66E05F}"/>
              </a:ext>
            </a:extLst>
          </p:cNvPr>
          <p:cNvSpPr>
            <a:spLocks noGrp="1"/>
          </p:cNvSpPr>
          <p:nvPr>
            <p:ph type="title"/>
          </p:nvPr>
        </p:nvSpPr>
        <p:spPr/>
        <p:txBody>
          <a:bodyPr/>
          <a:lstStyle/>
          <a:p>
            <a:r>
              <a:rPr lang="tr-TR" smtClean="0"/>
              <a:t>Mirastan Feragat Sözleşmeleri</a:t>
            </a:r>
            <a:endParaRPr lang="tr-TR" dirty="0"/>
          </a:p>
        </p:txBody>
      </p:sp>
      <p:sp>
        <p:nvSpPr>
          <p:cNvPr id="3" name="İçerik Yer Tutucusu 2">
            <a:extLst>
              <a:ext uri="{FF2B5EF4-FFF2-40B4-BE49-F238E27FC236}">
                <a16:creationId xmlns:a16="http://schemas.microsoft.com/office/drawing/2014/main" id="{3ADC105C-D5CF-3343-9507-CC2FC46AEF43}"/>
              </a:ext>
            </a:extLst>
          </p:cNvPr>
          <p:cNvSpPr>
            <a:spLocks noGrp="1"/>
          </p:cNvSpPr>
          <p:nvPr>
            <p:ph idx="1"/>
          </p:nvPr>
        </p:nvSpPr>
        <p:spPr/>
        <p:txBody>
          <a:bodyPr/>
          <a:lstStyle/>
          <a:p>
            <a:r>
              <a:rPr lang="tr-TR" dirty="0"/>
              <a:t>Feragatin, feragat edenin altsoyuna etkili olması veya bunun altsoyunun bulunmaması halinde, buna ait miras payı kime ait olacaktır? Burada ikili ayrıma gitmek gerekir.</a:t>
            </a:r>
          </a:p>
          <a:p>
            <a:r>
              <a:rPr lang="tr-TR" dirty="0"/>
              <a:t>I. Feragat açık olarak gösterilen kişi veya kişiler lehine yapılmışsa, burada bozucu şarta bağlı bir feragat sözleşmesi bulunmaktadır. Belirtilen kişiler mirasçı olamazlarsa, feragat hükümsüz olur.</a:t>
            </a:r>
          </a:p>
          <a:p>
            <a:r>
              <a:rPr lang="tr-TR" dirty="0"/>
              <a:t>II. Feragat sözleşmesi belli kişiler lehine yapılmamışsa, feragat en yakın ortak kökün lehine yapılmış sayılır. Bunlar da mirasçı olamazlarsa bir sebeple, feragat hükümsüz olur.</a:t>
            </a:r>
          </a:p>
        </p:txBody>
      </p:sp>
    </p:spTree>
    <p:extLst>
      <p:ext uri="{BB962C8B-B14F-4D97-AF65-F5344CB8AC3E}">
        <p14:creationId xmlns:p14="http://schemas.microsoft.com/office/powerpoint/2010/main" val="12667631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TotalTime>
  <Words>418</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Miras Hukuku</vt:lpstr>
      <vt:lpstr>Mirastan Feragat Sözleşmeleri</vt:lpstr>
      <vt:lpstr>Mirastan Feragat Sözleşmeleri</vt:lpstr>
      <vt:lpstr>Mirastan Feragat Sözleşmeleri</vt:lpstr>
      <vt:lpstr>Mirastan Feragat Sözleşmeleri</vt:lpstr>
      <vt:lpstr>Mirastan Feragat Sözleşmeleri</vt:lpstr>
      <vt:lpstr>Mirastan Feragat Sözleşmeleri</vt:lpstr>
      <vt:lpstr>Mirastan Feragat Sözleşmeleri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22</cp:revision>
  <dcterms:created xsi:type="dcterms:W3CDTF">2020-07-01T13:53:34Z</dcterms:created>
  <dcterms:modified xsi:type="dcterms:W3CDTF">2021-03-26T13:07:21Z</dcterms:modified>
</cp:coreProperties>
</file>