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67" r:id="rId4"/>
    <p:sldId id="258" r:id="rId5"/>
    <p:sldId id="259" r:id="rId6"/>
    <p:sldId id="270" r:id="rId7"/>
    <p:sldId id="268" r:id="rId8"/>
    <p:sldId id="260" r:id="rId9"/>
    <p:sldId id="261" r:id="rId10"/>
    <p:sldId id="280" r:id="rId11"/>
    <p:sldId id="272" r:id="rId12"/>
    <p:sldId id="294" r:id="rId13"/>
    <p:sldId id="262" r:id="rId14"/>
    <p:sldId id="273" r:id="rId15"/>
    <p:sldId id="263" r:id="rId16"/>
    <p:sldId id="277" r:id="rId17"/>
    <p:sldId id="265" r:id="rId18"/>
    <p:sldId id="257" r:id="rId19"/>
    <p:sldId id="281" r:id="rId20"/>
    <p:sldId id="282" r:id="rId21"/>
    <p:sldId id="285" r:id="rId22"/>
    <p:sldId id="283" r:id="rId23"/>
    <p:sldId id="286" r:id="rId24"/>
    <p:sldId id="291" r:id="rId25"/>
    <p:sldId id="289" r:id="rId26"/>
    <p:sldId id="287" r:id="rId27"/>
    <p:sldId id="292" r:id="rId28"/>
    <p:sldId id="293" r:id="rId29"/>
    <p:sldId id="295" r:id="rId30"/>
    <p:sldId id="29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  <a:endParaRPr lang="en-GB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GB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F7BAF-2030-4903-94AF-6969BFE230AB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35D8E-9671-42B2-9199-6DE2C0AFB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99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GB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GB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F7BAF-2030-4903-94AF-6969BFE230AB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35D8E-9671-42B2-9199-6DE2C0AFB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933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GB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GB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F7BAF-2030-4903-94AF-6969BFE230AB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35D8E-9671-42B2-9199-6DE2C0AFB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33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GB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GB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F7BAF-2030-4903-94AF-6969BFE230AB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35D8E-9671-42B2-9199-6DE2C0AFB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935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  <a:endParaRPr lang="en-GB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F7BAF-2030-4903-94AF-6969BFE230AB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35D8E-9671-42B2-9199-6DE2C0AFB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724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GB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GB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GB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F7BAF-2030-4903-94AF-6969BFE230AB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35D8E-9671-42B2-9199-6DE2C0AFB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229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GB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GB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GB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F7BAF-2030-4903-94AF-6969BFE230AB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35D8E-9671-42B2-9199-6DE2C0AFB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786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GB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F7BAF-2030-4903-94AF-6969BFE230AB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35D8E-9671-42B2-9199-6DE2C0AFB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22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F7BAF-2030-4903-94AF-6969BFE230AB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35D8E-9671-42B2-9199-6DE2C0AFB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4636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  <a:endParaRPr lang="en-GB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GB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F7BAF-2030-4903-94AF-6969BFE230AB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35D8E-9671-42B2-9199-6DE2C0AFB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263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  <a:endParaRPr lang="en-GB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F7BAF-2030-4903-94AF-6969BFE230AB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35D8E-9671-42B2-9199-6DE2C0AFB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9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  <a:endParaRPr lang="en-GB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GB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F7BAF-2030-4903-94AF-6969BFE230AB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35D8E-9671-42B2-9199-6DE2C0AFB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5184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tr.wikipedia.org/wiki/Akdeniz_B%C3%B6lgesi" TargetMode="External"/><Relationship Id="rId3" Type="http://schemas.openxmlformats.org/officeDocument/2006/relationships/hyperlink" Target="https://tr.wikipedia.org/wiki/Konya_Kapal%C4%B1_Havzas%C4%B1" TargetMode="External"/><Relationship Id="rId7" Type="http://schemas.openxmlformats.org/officeDocument/2006/relationships/hyperlink" Target="https://tr.wikipedia.org/wiki/%C4%B0%C3%A7_Anadolu_B%C3%B6lgesi" TargetMode="External"/><Relationship Id="rId12" Type="http://schemas.openxmlformats.org/officeDocument/2006/relationships/image" Target="../media/image5.png"/><Relationship Id="rId2" Type="http://schemas.openxmlformats.org/officeDocument/2006/relationships/hyperlink" Target="https://tr.wikipedia.org/wiki/Sakarya_Havzas%C4%B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r.wikipedia.org/wiki/Kapal%C4%B1_havza" TargetMode="External"/><Relationship Id="rId11" Type="http://schemas.openxmlformats.org/officeDocument/2006/relationships/hyperlink" Target="https://tr.wikipedia.org/wiki/Afyon_ili" TargetMode="External"/><Relationship Id="rId5" Type="http://schemas.openxmlformats.org/officeDocument/2006/relationships/hyperlink" Target="https://tr.wikipedia.org/w/index.php?title=B%C3%BCy%C3%BCk_Menderes_Havzas%C4%B1&amp;action=edit&amp;redlink=1" TargetMode="External"/><Relationship Id="rId10" Type="http://schemas.openxmlformats.org/officeDocument/2006/relationships/hyperlink" Target="https://tr.wikipedia.org/wiki/Konya" TargetMode="External"/><Relationship Id="rId4" Type="http://schemas.openxmlformats.org/officeDocument/2006/relationships/hyperlink" Target="https://tr.wikipedia.org/w/index.php?title=Antalya_Havzas%C4%B1&amp;action=edit&amp;redlink=1" TargetMode="External"/><Relationship Id="rId9" Type="http://schemas.openxmlformats.org/officeDocument/2006/relationships/hyperlink" Target="https://tr.wikipedia.org/wiki/Ege_B%C3%B6lgesi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tr.wikipedia.org/w/index.php?title=T%C3%BCrkmen_Da%C4%9Flar%C4%B1&amp;action=edit&amp;redlink=1" TargetMode="External"/><Relationship Id="rId7" Type="http://schemas.openxmlformats.org/officeDocument/2006/relationships/hyperlink" Target="https://tr.wikipedia.org/wiki/Akar%C3%A7ay_Nehri" TargetMode="External"/><Relationship Id="rId2" Type="http://schemas.openxmlformats.org/officeDocument/2006/relationships/hyperlink" Target="https://tr.wikipedia.org/wiki/Sultan_Da%C4%9Flar%C4%B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tr.wikipedia.org/wiki/Ah%C4%B1r_Da%C4%9F%C4%B1" TargetMode="External"/><Relationship Id="rId4" Type="http://schemas.openxmlformats.org/officeDocument/2006/relationships/hyperlink" Target="https://tr.wikipedia.org/wiki/Emir_Da%C4%9F%C4%B1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tr.wikipedia.org/wiki/Akar%C3%A7ay_Havzas%C4%B1" TargetMode="External"/><Relationship Id="rId2" Type="http://schemas.openxmlformats.org/officeDocument/2006/relationships/hyperlink" Target="https://tr.wikipedia.org/wiki/Kapal%C4%B1_havz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tr.wikipedia.org/wiki/Karaman" TargetMode="External"/><Relationship Id="rId13" Type="http://schemas.openxmlformats.org/officeDocument/2006/relationships/image" Target="../media/image13.png"/><Relationship Id="rId3" Type="http://schemas.openxmlformats.org/officeDocument/2006/relationships/hyperlink" Target="https://tr.wikipedia.org/wiki/Isparta" TargetMode="External"/><Relationship Id="rId7" Type="http://schemas.openxmlformats.org/officeDocument/2006/relationships/hyperlink" Target="https://tr.wikipedia.org/wiki/Nev%C5%9Fehir" TargetMode="External"/><Relationship Id="rId12" Type="http://schemas.openxmlformats.org/officeDocument/2006/relationships/hyperlink" Target="https://tr.wikipedia.org/w/index.php?title=Ere%C4%9Fli_Ovas%C4%B1&amp;action=edit&amp;redlink=1" TargetMode="External"/><Relationship Id="rId2" Type="http://schemas.openxmlformats.org/officeDocument/2006/relationships/hyperlink" Target="https://tr.wikipedia.org/wiki/Kony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r.wikipedia.org/wiki/Aksaray" TargetMode="External"/><Relationship Id="rId11" Type="http://schemas.openxmlformats.org/officeDocument/2006/relationships/hyperlink" Target="https://tr.wikipedia.org/wiki/Konya_Ovas%C4%B1" TargetMode="External"/><Relationship Id="rId5" Type="http://schemas.openxmlformats.org/officeDocument/2006/relationships/hyperlink" Target="https://tr.wikipedia.org/wiki/Ankara" TargetMode="External"/><Relationship Id="rId10" Type="http://schemas.openxmlformats.org/officeDocument/2006/relationships/hyperlink" Target="https://tr.wikipedia.org/wiki/Mersin" TargetMode="External"/><Relationship Id="rId4" Type="http://schemas.openxmlformats.org/officeDocument/2006/relationships/hyperlink" Target="https://tr.wikipedia.org/wiki/Ni%C4%9Fde" TargetMode="External"/><Relationship Id="rId9" Type="http://schemas.openxmlformats.org/officeDocument/2006/relationships/hyperlink" Target="https://tr.wikipedia.org/wiki/Antalya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tr.wikipedia.org/wiki/Karacada%C4%9F_(Konya)" TargetMode="External"/><Relationship Id="rId3" Type="http://schemas.openxmlformats.org/officeDocument/2006/relationships/hyperlink" Target="https://tr.wikipedia.org/wiki/Plato" TargetMode="External"/><Relationship Id="rId7" Type="http://schemas.openxmlformats.org/officeDocument/2006/relationships/hyperlink" Target="https://tr.wikipedia.org/wiki/Aydos_Da%C4%9F%C4%B1" TargetMode="External"/><Relationship Id="rId12" Type="http://schemas.openxmlformats.org/officeDocument/2006/relationships/image" Target="../media/image14.png"/><Relationship Id="rId2" Type="http://schemas.openxmlformats.org/officeDocument/2006/relationships/hyperlink" Target="https://tr.wikipedia.org/wiki/Ov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r.wikipedia.org/wiki/Geyik_Da%C4%9Flar%C4%B1" TargetMode="External"/><Relationship Id="rId11" Type="http://schemas.openxmlformats.org/officeDocument/2006/relationships/hyperlink" Target="https://tr.wikipedia.org/w/index.php?title=Cihanbeyli_Platosu&amp;action=edit&amp;redlink=1" TargetMode="External"/><Relationship Id="rId5" Type="http://schemas.openxmlformats.org/officeDocument/2006/relationships/hyperlink" Target="https://tr.wikipedia.org/wiki/Bolkar_Da%C4%9Flar%C4%B1" TargetMode="External"/><Relationship Id="rId10" Type="http://schemas.openxmlformats.org/officeDocument/2006/relationships/hyperlink" Target="https://tr.wikipedia.org/wiki/Obruk_Platosu" TargetMode="External"/><Relationship Id="rId4" Type="http://schemas.openxmlformats.org/officeDocument/2006/relationships/hyperlink" Target="https://tr.wikipedia.org/wiki/Sultan_Da%C4%9Flar%C4%B1" TargetMode="External"/><Relationship Id="rId9" Type="http://schemas.openxmlformats.org/officeDocument/2006/relationships/hyperlink" Target="https://tr.wikipedia.org/wiki/Tuz_G%C3%B6l%C3%BC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tr.wikipedia.org/wiki/Karap%C4%B1nar" TargetMode="External"/><Relationship Id="rId2" Type="http://schemas.openxmlformats.org/officeDocument/2006/relationships/hyperlink" Target="https://tr.wikipedia.org/wiki/Akdeniz_iklimi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r.wikipedia.org/wiki/K%C4%B1rkikindi_ya%C4%9F%C4%B1%C5%9Flar%C4%B1" TargetMode="External"/><Relationship Id="rId4" Type="http://schemas.openxmlformats.org/officeDocument/2006/relationships/hyperlink" Target="https://tr.wikipedia.org/wiki/Konveksiyonel_ya%C4%9F%C4%B1%C5%9F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tr.wikipedia.org/wiki/Meyil_Obru%C4%9Fu" TargetMode="External"/><Relationship Id="rId3" Type="http://schemas.openxmlformats.org/officeDocument/2006/relationships/hyperlink" Target="https://tr.wikipedia.org/wiki/Ac%C4%B1g%C3%B6l_maar%C4%B1" TargetMode="External"/><Relationship Id="rId7" Type="http://schemas.openxmlformats.org/officeDocument/2006/relationships/hyperlink" Target="https://tr.wikipedia.org/wiki/Timra%C5%9F_G%C3%B6l%C3%BC" TargetMode="External"/><Relationship Id="rId2" Type="http://schemas.openxmlformats.org/officeDocument/2006/relationships/hyperlink" Target="https://tr.wikipedia.org/wiki/Meke_G%C3%B6l%C3%BC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r.wikipedia.org/wiki/%C3%87%C4%B1ral%C4%B1_Obru%C4%9Fu" TargetMode="External"/><Relationship Id="rId11" Type="http://schemas.openxmlformats.org/officeDocument/2006/relationships/hyperlink" Target="https://tr.wikipedia.org/wiki/Ramsar_S%C3%B6zle%C5%9Fmesi" TargetMode="External"/><Relationship Id="rId5" Type="http://schemas.openxmlformats.org/officeDocument/2006/relationships/hyperlink" Target="https://tr.wikipedia.org/wiki/K%C4%B1z%C3%B6ren_G%C3%B6l%C3%BC" TargetMode="External"/><Relationship Id="rId10" Type="http://schemas.openxmlformats.org/officeDocument/2006/relationships/hyperlink" Target="https://tr.wikipedia.org/wiki/Bey%C5%9Fehir_G%C3%B6l%C3%BC_Mill%C3%AE_Park%C4%B1" TargetMode="External"/><Relationship Id="rId4" Type="http://schemas.openxmlformats.org/officeDocument/2006/relationships/hyperlink" Target="https://tr.wikipedia.org/wiki/Obruk" TargetMode="External"/><Relationship Id="rId9" Type="http://schemas.openxmlformats.org/officeDocument/2006/relationships/hyperlink" Target="https://tr.wikipedia.org/wiki/K%C4%B1z%C4%B1lda%C4%9F_Milli_Park%C4%B1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tr.wikipedia.org/wiki/Antropojen_bozk%C4%B1r" TargetMode="External"/><Relationship Id="rId2" Type="http://schemas.openxmlformats.org/officeDocument/2006/relationships/hyperlink" Target="https://tr.wikipedia.org/wiki/Bozk%C4%B1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679269" y="952546"/>
            <a:ext cx="10685417" cy="2387600"/>
          </a:xfrm>
        </p:spPr>
        <p:txBody>
          <a:bodyPr>
            <a:normAutofit fontScale="90000"/>
          </a:bodyPr>
          <a:lstStyle/>
          <a:p>
            <a:pPr marL="457200" indent="-457200"/>
            <a:r>
              <a:rPr lang="tr-TR" altLang="en-US" sz="4400" dirty="0">
                <a:latin typeface="Arial" panose="020B0604020202020204" pitchFamily="34" charset="0"/>
                <a:cs typeface="Calibri" panose="020F0502020204030204" pitchFamily="34" charset="0"/>
              </a:rPr>
              <a:t>Burdur Gölü Kapalı Havzası (10)</a:t>
            </a:r>
            <a:br>
              <a:rPr lang="tr-TR" altLang="en-US" sz="4400" dirty="0">
                <a:latin typeface="Arial" panose="020B0604020202020204" pitchFamily="34" charset="0"/>
                <a:cs typeface="Calibri" panose="020F0502020204030204" pitchFamily="34" charset="0"/>
              </a:rPr>
            </a:br>
            <a:r>
              <a:rPr lang="tr-TR" altLang="en-US" sz="4400" dirty="0">
                <a:latin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tr-TR" altLang="en-US" sz="4400" dirty="0" err="1">
                <a:latin typeface="Arial" panose="020B0604020202020204" pitchFamily="34" charset="0"/>
                <a:cs typeface="Calibri" panose="020F0502020204030204" pitchFamily="34" charset="0"/>
              </a:rPr>
              <a:t>Akarçay</a:t>
            </a:r>
            <a:r>
              <a:rPr lang="tr-TR" altLang="en-US" sz="4400" dirty="0">
                <a:latin typeface="Arial" panose="020B0604020202020204" pitchFamily="34" charset="0"/>
                <a:cs typeface="Calibri" panose="020F0502020204030204" pitchFamily="34" charset="0"/>
              </a:rPr>
              <a:t> (Afyon Suları Kapalı Havzası) (11)</a:t>
            </a:r>
            <a:br>
              <a:rPr lang="tr-TR" altLang="en-US" sz="4400" dirty="0">
                <a:latin typeface="Arial" panose="020B0604020202020204" pitchFamily="34" charset="0"/>
                <a:cs typeface="Calibri" panose="020F0502020204030204" pitchFamily="34" charset="0"/>
              </a:rPr>
            </a:br>
            <a:r>
              <a:rPr lang="tr-TR" altLang="en-US" sz="4400" dirty="0">
                <a:latin typeface="Arial" panose="020B0604020202020204" pitchFamily="34" charset="0"/>
                <a:cs typeface="Calibri" panose="020F0502020204030204" pitchFamily="34" charset="0"/>
              </a:rPr>
              <a:t> Konya (Orta Anadolu) Kapalı Havzası(12)</a:t>
            </a:r>
            <a:endParaRPr lang="en-GB" sz="4400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470991" y="3957666"/>
            <a:ext cx="9144000" cy="1273628"/>
          </a:xfrm>
        </p:spPr>
        <p:txBody>
          <a:bodyPr/>
          <a:lstStyle/>
          <a:p>
            <a:r>
              <a:rPr lang="tr-TR" altLang="tr-TR" dirty="0"/>
              <a:t>TÜRKİYE TOPRAKLARI VE SULARI</a:t>
            </a:r>
            <a:br>
              <a:rPr lang="tr-TR" altLang="tr-TR" dirty="0"/>
            </a:br>
            <a:r>
              <a:rPr lang="en-GB" altLang="en-US" dirty="0"/>
              <a:t>THUS1006</a:t>
            </a:r>
            <a:endParaRPr lang="en-GB" dirty="0"/>
          </a:p>
        </p:txBody>
      </p:sp>
      <p:sp>
        <p:nvSpPr>
          <p:cNvPr id="4" name="2 Alt Başlık"/>
          <p:cNvSpPr txBox="1">
            <a:spLocks/>
          </p:cNvSpPr>
          <p:nvPr/>
        </p:nvSpPr>
        <p:spPr>
          <a:xfrm>
            <a:off x="1524000" y="5368834"/>
            <a:ext cx="9144000" cy="125739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altLang="tr-TR" dirty="0" err="1"/>
              <a:t>Prof.Dr</a:t>
            </a:r>
            <a:r>
              <a:rPr lang="tr-TR" altLang="tr-TR" dirty="0"/>
              <a:t>. Hasan Sabri Öztürk</a:t>
            </a:r>
          </a:p>
          <a:p>
            <a:r>
              <a:rPr lang="tr-TR" altLang="tr-TR" dirty="0"/>
              <a:t>hozturk@agri.ankara.edu.tr</a:t>
            </a:r>
          </a:p>
          <a:p>
            <a:r>
              <a:rPr lang="tr-TR" altLang="tr-TR" dirty="0"/>
              <a:t>2023-2024</a:t>
            </a:r>
          </a:p>
          <a:p>
            <a:endParaRPr lang="tr-TR" altLang="tr-TR" dirty="0"/>
          </a:p>
          <a:p>
            <a:endParaRPr lang="tr-TR" altLang="tr-TR" dirty="0"/>
          </a:p>
        </p:txBody>
      </p:sp>
    </p:spTree>
    <p:extLst>
      <p:ext uri="{BB962C8B-B14F-4D97-AF65-F5344CB8AC3E}">
        <p14:creationId xmlns:p14="http://schemas.microsoft.com/office/powerpoint/2010/main" val="2277408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174355"/>
            <a:ext cx="10515600" cy="1325563"/>
          </a:xfrm>
        </p:spPr>
        <p:txBody>
          <a:bodyPr/>
          <a:lstStyle/>
          <a:p>
            <a:r>
              <a:rPr lang="en-GB" dirty="0" err="1"/>
              <a:t>Akarçay</a:t>
            </a:r>
            <a:r>
              <a:rPr lang="en-GB" dirty="0"/>
              <a:t> </a:t>
            </a:r>
            <a:r>
              <a:rPr lang="tr-TR" dirty="0"/>
              <a:t> (</a:t>
            </a:r>
            <a:r>
              <a:rPr lang="tr-TR" altLang="en-US" dirty="0">
                <a:cs typeface="Calibri" panose="020F0502020204030204" pitchFamily="34" charset="0"/>
              </a:rPr>
              <a:t>Afyon Suları) Kapalı Havzası (11)</a:t>
            </a:r>
            <a:endParaRPr lang="en-GB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81949" y="1499918"/>
            <a:ext cx="10771851" cy="3215773"/>
          </a:xfrm>
        </p:spPr>
        <p:txBody>
          <a:bodyPr/>
          <a:lstStyle/>
          <a:p>
            <a:r>
              <a:rPr lang="en-GB" dirty="0" err="1"/>
              <a:t>Havza</a:t>
            </a:r>
            <a:r>
              <a:rPr lang="en-GB" dirty="0"/>
              <a:t> </a:t>
            </a:r>
            <a:r>
              <a:rPr lang="en-GB" dirty="0" err="1"/>
              <a:t>toplam</a:t>
            </a:r>
            <a:r>
              <a:rPr lang="en-GB" dirty="0"/>
              <a:t> </a:t>
            </a:r>
            <a:r>
              <a:rPr lang="en-GB" dirty="0" err="1"/>
              <a:t>olarak</a:t>
            </a:r>
            <a:r>
              <a:rPr lang="en-GB" dirty="0"/>
              <a:t> 795.448 ha </a:t>
            </a:r>
            <a:r>
              <a:rPr lang="en-GB" dirty="0" err="1"/>
              <a:t>alanı</a:t>
            </a:r>
            <a:r>
              <a:rPr lang="en-GB" dirty="0"/>
              <a:t> </a:t>
            </a:r>
            <a:r>
              <a:rPr lang="en-GB" dirty="0" err="1"/>
              <a:t>kaplamakta</a:t>
            </a:r>
            <a:r>
              <a:rPr lang="en-GB" dirty="0"/>
              <a:t> </a:t>
            </a:r>
            <a:r>
              <a:rPr lang="en-GB" dirty="0" err="1"/>
              <a:t>olup</a:t>
            </a:r>
            <a:r>
              <a:rPr lang="en-GB" dirty="0"/>
              <a:t> (SYGM, 2013), </a:t>
            </a:r>
            <a:r>
              <a:rPr lang="en-GB" dirty="0" err="1"/>
              <a:t>Türkiye</a:t>
            </a:r>
            <a:r>
              <a:rPr lang="en-GB" dirty="0"/>
              <a:t> </a:t>
            </a:r>
            <a:r>
              <a:rPr lang="en-GB" dirty="0" err="1"/>
              <a:t>genel</a:t>
            </a:r>
            <a:r>
              <a:rPr lang="en-GB" dirty="0"/>
              <a:t> </a:t>
            </a:r>
            <a:r>
              <a:rPr lang="en-GB" dirty="0" err="1"/>
              <a:t>yüzölçümünün</a:t>
            </a:r>
            <a:r>
              <a:rPr lang="en-GB" dirty="0"/>
              <a:t> %1’ini </a:t>
            </a:r>
            <a:r>
              <a:rPr lang="en-GB" dirty="0" err="1"/>
              <a:t>teşkil</a:t>
            </a:r>
            <a:r>
              <a:rPr lang="en-GB" dirty="0"/>
              <a:t> </a:t>
            </a:r>
            <a:r>
              <a:rPr lang="en-GB" dirty="0" err="1"/>
              <a:t>etmektedir</a:t>
            </a:r>
            <a:r>
              <a:rPr lang="en-GB" dirty="0"/>
              <a:t>. 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8244" y="2311400"/>
            <a:ext cx="6303930" cy="4206081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581949" y="5577822"/>
            <a:ext cx="51787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Şekil</a:t>
            </a:r>
            <a:r>
              <a:rPr lang="en-GB" dirty="0"/>
              <a:t> 26: </a:t>
            </a:r>
            <a:r>
              <a:rPr lang="en-GB" dirty="0" err="1"/>
              <a:t>Akarçay</a:t>
            </a:r>
            <a:r>
              <a:rPr lang="en-GB" dirty="0"/>
              <a:t> </a:t>
            </a:r>
            <a:r>
              <a:rPr lang="en-GB" dirty="0" err="1"/>
              <a:t>Havzası</a:t>
            </a:r>
            <a:r>
              <a:rPr lang="en-GB" dirty="0"/>
              <a:t> </a:t>
            </a:r>
            <a:r>
              <a:rPr lang="en-GB" dirty="0" err="1"/>
              <a:t>İdari</a:t>
            </a:r>
            <a:r>
              <a:rPr lang="en-GB" dirty="0"/>
              <a:t> </a:t>
            </a:r>
            <a:r>
              <a:rPr lang="en-GB" dirty="0" err="1"/>
              <a:t>Sınırlar</a:t>
            </a:r>
            <a:r>
              <a:rPr lang="tr-TR" dirty="0"/>
              <a:t> </a:t>
            </a:r>
          </a:p>
          <a:p>
            <a:r>
              <a:rPr lang="tr-TR" dirty="0"/>
              <a:t>Kaynak:</a:t>
            </a:r>
            <a:r>
              <a:rPr lang="en-GB" dirty="0" err="1"/>
              <a:t>Tarım</a:t>
            </a:r>
            <a:r>
              <a:rPr lang="en-GB" dirty="0"/>
              <a:t> </a:t>
            </a:r>
            <a:r>
              <a:rPr lang="en-GB" dirty="0" err="1"/>
              <a:t>ve</a:t>
            </a:r>
            <a:r>
              <a:rPr lang="en-GB" dirty="0"/>
              <a:t> </a:t>
            </a:r>
            <a:r>
              <a:rPr lang="en-GB" dirty="0" err="1"/>
              <a:t>Orman</a:t>
            </a:r>
            <a:r>
              <a:rPr lang="en-GB" dirty="0"/>
              <a:t> </a:t>
            </a:r>
            <a:r>
              <a:rPr lang="en-GB" dirty="0" err="1"/>
              <a:t>Bakanlığı</a:t>
            </a:r>
            <a:r>
              <a:rPr lang="tr-TR" dirty="0"/>
              <a:t>,</a:t>
            </a:r>
            <a:r>
              <a:rPr lang="en-GB" dirty="0"/>
              <a:t>Su  </a:t>
            </a:r>
            <a:r>
              <a:rPr lang="en-GB" dirty="0" err="1"/>
              <a:t>Yönetimi</a:t>
            </a:r>
            <a:r>
              <a:rPr lang="en-GB" dirty="0"/>
              <a:t>  </a:t>
            </a:r>
            <a:r>
              <a:rPr lang="en-GB" dirty="0" err="1"/>
              <a:t>Genel</a:t>
            </a:r>
            <a:r>
              <a:rPr lang="en-GB" dirty="0"/>
              <a:t>  </a:t>
            </a:r>
            <a:r>
              <a:rPr lang="en-GB" dirty="0" err="1"/>
              <a:t>Müdürlüğü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1765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304417" cy="752474"/>
          </a:xfrm>
        </p:spPr>
        <p:txBody>
          <a:bodyPr>
            <a:normAutofit/>
          </a:bodyPr>
          <a:lstStyle/>
          <a:p>
            <a:r>
              <a:rPr lang="en-GB" dirty="0" err="1">
                <a:latin typeface="+mn-lt"/>
              </a:rPr>
              <a:t>Akarçay</a:t>
            </a:r>
            <a:r>
              <a:rPr lang="en-GB" dirty="0">
                <a:latin typeface="+mn-lt"/>
              </a:rPr>
              <a:t> </a:t>
            </a:r>
            <a:r>
              <a:rPr lang="tr-TR" dirty="0">
                <a:latin typeface="+mn-lt"/>
              </a:rPr>
              <a:t> (</a:t>
            </a:r>
            <a:r>
              <a:rPr lang="tr-TR" altLang="en-US" dirty="0">
                <a:latin typeface="+mn-lt"/>
                <a:cs typeface="Calibri" panose="020F0502020204030204" pitchFamily="34" charset="0"/>
              </a:rPr>
              <a:t>Afyon Suları) Kapalı Havzası</a:t>
            </a:r>
            <a:endParaRPr lang="en-GB" dirty="0">
              <a:latin typeface="+mn-lt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199" y="1295400"/>
            <a:ext cx="11194869" cy="4881563"/>
          </a:xfrm>
        </p:spPr>
        <p:txBody>
          <a:bodyPr>
            <a:noAutofit/>
          </a:bodyPr>
          <a:lstStyle/>
          <a:p>
            <a:r>
              <a:rPr lang="en-GB" sz="2400" b="1" dirty="0" err="1"/>
              <a:t>Akarçay</a:t>
            </a:r>
            <a:r>
              <a:rPr lang="en-GB" sz="2400" b="1" dirty="0"/>
              <a:t> </a:t>
            </a:r>
            <a:r>
              <a:rPr lang="en-GB" sz="2400" b="1" dirty="0" err="1"/>
              <a:t>Havzası</a:t>
            </a:r>
            <a:r>
              <a:rPr lang="en-GB" sz="2400" dirty="0"/>
              <a:t>, </a:t>
            </a:r>
            <a:r>
              <a:rPr lang="tr-TR" sz="2400" dirty="0" err="1"/>
              <a:t>ku</a:t>
            </a:r>
            <a:r>
              <a:rPr lang="en-GB" sz="2400" dirty="0" err="1"/>
              <a:t>zeybatı-güneydoğu</a:t>
            </a:r>
            <a:r>
              <a:rPr lang="en-GB" sz="2400" dirty="0"/>
              <a:t> </a:t>
            </a:r>
            <a:r>
              <a:rPr lang="en-GB" sz="2400" dirty="0" err="1"/>
              <a:t>yönünde</a:t>
            </a:r>
            <a:r>
              <a:rPr lang="en-GB" sz="2400" dirty="0"/>
              <a:t> </a:t>
            </a:r>
            <a:r>
              <a:rPr lang="en-GB" sz="2400" dirty="0" err="1"/>
              <a:t>ortalama</a:t>
            </a:r>
            <a:r>
              <a:rPr lang="en-GB" sz="2400" dirty="0"/>
              <a:t> 130 kilometre </a:t>
            </a:r>
            <a:r>
              <a:rPr lang="en-GB" sz="2400" dirty="0" err="1"/>
              <a:t>uzunlukta</a:t>
            </a:r>
            <a:r>
              <a:rPr lang="en-GB" sz="2400" dirty="0"/>
              <a:t> </a:t>
            </a:r>
            <a:r>
              <a:rPr lang="en-GB" sz="2400" dirty="0" err="1"/>
              <a:t>ve</a:t>
            </a:r>
            <a:r>
              <a:rPr lang="en-GB" sz="2400" dirty="0"/>
              <a:t> 20 kilometre </a:t>
            </a:r>
            <a:r>
              <a:rPr lang="en-GB" sz="2400" dirty="0" err="1"/>
              <a:t>genişlikte</a:t>
            </a:r>
            <a:r>
              <a:rPr lang="en-GB" sz="2400" dirty="0"/>
              <a:t> </a:t>
            </a:r>
            <a:r>
              <a:rPr lang="en-GB" sz="2400" dirty="0" err="1"/>
              <a:t>olan</a:t>
            </a:r>
            <a:r>
              <a:rPr lang="en-GB" sz="2400" dirty="0"/>
              <a:t> </a:t>
            </a:r>
            <a:r>
              <a:rPr lang="en-GB" sz="2400" dirty="0" err="1"/>
              <a:t>bir</a:t>
            </a:r>
            <a:r>
              <a:rPr lang="en-GB" sz="2400" dirty="0"/>
              <a:t> </a:t>
            </a:r>
            <a:r>
              <a:rPr lang="en-GB" sz="2400" dirty="0" err="1"/>
              <a:t>çöküntü</a:t>
            </a:r>
            <a:r>
              <a:rPr lang="en-GB" sz="2400" dirty="0"/>
              <a:t> </a:t>
            </a:r>
            <a:r>
              <a:rPr lang="en-GB" sz="2400" dirty="0" err="1"/>
              <a:t>havzasıdır</a:t>
            </a:r>
            <a:r>
              <a:rPr lang="en-GB" sz="2400" dirty="0"/>
              <a:t>. </a:t>
            </a:r>
            <a:r>
              <a:rPr lang="en-GB" sz="2400" dirty="0" err="1"/>
              <a:t>Kuzey</a:t>
            </a:r>
            <a:r>
              <a:rPr lang="en-GB" sz="2400" dirty="0"/>
              <a:t> </a:t>
            </a:r>
            <a:r>
              <a:rPr lang="en-GB" sz="2400" dirty="0" err="1"/>
              <a:t>ve</a:t>
            </a:r>
            <a:r>
              <a:rPr lang="en-GB" sz="2400" dirty="0"/>
              <a:t> </a:t>
            </a:r>
            <a:r>
              <a:rPr lang="en-GB" sz="2400" dirty="0" err="1"/>
              <a:t>doğusunda</a:t>
            </a:r>
            <a:r>
              <a:rPr lang="en-GB" sz="2400" dirty="0"/>
              <a:t> </a:t>
            </a:r>
            <a:r>
              <a:rPr lang="en-GB" sz="2400" dirty="0" err="1">
                <a:hlinkClick r:id="rId2" tooltip="Sakarya Havzası"/>
              </a:rPr>
              <a:t>Sakarya</a:t>
            </a:r>
            <a:r>
              <a:rPr lang="en-GB" sz="2400" dirty="0">
                <a:hlinkClick r:id="rId2" tooltip="Sakarya Havzası"/>
              </a:rPr>
              <a:t> </a:t>
            </a:r>
            <a:r>
              <a:rPr lang="en-GB" sz="2400" dirty="0" err="1">
                <a:hlinkClick r:id="rId2" tooltip="Sakarya Havzası"/>
              </a:rPr>
              <a:t>Havzası</a:t>
            </a:r>
            <a:r>
              <a:rPr lang="en-GB" sz="2400" dirty="0"/>
              <a:t>, </a:t>
            </a:r>
            <a:r>
              <a:rPr lang="en-GB" sz="2400" dirty="0" err="1"/>
              <a:t>güneyinde</a:t>
            </a:r>
            <a:r>
              <a:rPr lang="en-GB" sz="2400" dirty="0"/>
              <a:t> </a:t>
            </a:r>
            <a:r>
              <a:rPr lang="en-GB" sz="2400" dirty="0">
                <a:hlinkClick r:id="rId3" tooltip="Konya Kapalı Havzası"/>
              </a:rPr>
              <a:t>Konya </a:t>
            </a:r>
            <a:r>
              <a:rPr lang="en-GB" sz="2400" dirty="0" err="1">
                <a:hlinkClick r:id="rId3" tooltip="Konya Kapalı Havzası"/>
              </a:rPr>
              <a:t>Kapalı</a:t>
            </a:r>
            <a:r>
              <a:rPr lang="en-GB" sz="2400" dirty="0">
                <a:hlinkClick r:id="rId3" tooltip="Konya Kapalı Havzası"/>
              </a:rPr>
              <a:t> </a:t>
            </a:r>
            <a:r>
              <a:rPr lang="en-GB" sz="2400" dirty="0" err="1">
                <a:hlinkClick r:id="rId3" tooltip="Konya Kapalı Havzası"/>
              </a:rPr>
              <a:t>Havzası</a:t>
            </a:r>
            <a:r>
              <a:rPr lang="en-GB" sz="2400" dirty="0"/>
              <a:t> </a:t>
            </a:r>
            <a:r>
              <a:rPr lang="en-GB" sz="2400" dirty="0" err="1"/>
              <a:t>ve</a:t>
            </a:r>
            <a:r>
              <a:rPr lang="en-GB" sz="2400" dirty="0"/>
              <a:t> </a:t>
            </a:r>
            <a:r>
              <a:rPr lang="en-GB" sz="2400" dirty="0">
                <a:hlinkClick r:id="rId4" tooltip="Antalya Havzası (sayfa mevcut değil)"/>
              </a:rPr>
              <a:t>Antalya </a:t>
            </a:r>
            <a:r>
              <a:rPr lang="en-GB" sz="2400" dirty="0" err="1">
                <a:hlinkClick r:id="rId4" tooltip="Antalya Havzası (sayfa mevcut değil)"/>
              </a:rPr>
              <a:t>Havzası</a:t>
            </a:r>
            <a:r>
              <a:rPr lang="en-GB" sz="2400" dirty="0"/>
              <a:t>, </a:t>
            </a:r>
            <a:r>
              <a:rPr lang="en-GB" sz="2400" dirty="0" err="1"/>
              <a:t>batı</a:t>
            </a:r>
            <a:r>
              <a:rPr lang="en-GB" sz="2400" dirty="0"/>
              <a:t> </a:t>
            </a:r>
            <a:r>
              <a:rPr lang="en-GB" sz="2400" dirty="0" err="1"/>
              <a:t>ve</a:t>
            </a:r>
            <a:r>
              <a:rPr lang="tr-TR" sz="2400" dirty="0"/>
              <a:t> </a:t>
            </a:r>
            <a:r>
              <a:rPr lang="en-GB" sz="2400" dirty="0" err="1"/>
              <a:t>güneybatısında</a:t>
            </a:r>
            <a:r>
              <a:rPr lang="en-GB" sz="2400" dirty="0"/>
              <a:t> </a:t>
            </a:r>
            <a:r>
              <a:rPr lang="en-GB" sz="2400" dirty="0" err="1">
                <a:hlinkClick r:id="rId5" tooltip="Büyük Menderes Havzası (sayfa mevcut değil)"/>
              </a:rPr>
              <a:t>Büyük</a:t>
            </a:r>
            <a:r>
              <a:rPr lang="en-GB" sz="2400" dirty="0">
                <a:hlinkClick r:id="rId5" tooltip="Büyük Menderes Havzası (sayfa mevcut değil)"/>
              </a:rPr>
              <a:t> Menderes </a:t>
            </a:r>
            <a:r>
              <a:rPr lang="en-GB" sz="2400" dirty="0" err="1">
                <a:hlinkClick r:id="rId5" tooltip="Büyük Menderes Havzası (sayfa mevcut değil)"/>
              </a:rPr>
              <a:t>Havzası</a:t>
            </a:r>
            <a:r>
              <a:rPr lang="en-GB" sz="2400" dirty="0"/>
              <a:t> </a:t>
            </a:r>
            <a:r>
              <a:rPr lang="en-GB" sz="2400" dirty="0" err="1"/>
              <a:t>ile</a:t>
            </a:r>
            <a:r>
              <a:rPr lang="en-GB" sz="2400" dirty="0"/>
              <a:t> </a:t>
            </a:r>
            <a:r>
              <a:rPr lang="en-GB" sz="2400" dirty="0" err="1"/>
              <a:t>çevrilidir</a:t>
            </a:r>
            <a:r>
              <a:rPr lang="en-GB" sz="2400" dirty="0"/>
              <a:t>.</a:t>
            </a:r>
          </a:p>
          <a:p>
            <a:r>
              <a:rPr lang="en-GB" sz="2400" dirty="0" err="1">
                <a:hlinkClick r:id="rId6" tooltip="Kapalı havza"/>
              </a:rPr>
              <a:t>Kapalı</a:t>
            </a:r>
            <a:r>
              <a:rPr lang="en-GB" sz="2400" dirty="0">
                <a:hlinkClick r:id="rId6" tooltip="Kapalı havza"/>
              </a:rPr>
              <a:t> </a:t>
            </a:r>
            <a:r>
              <a:rPr lang="en-GB" sz="2400" dirty="0" err="1">
                <a:hlinkClick r:id="rId6" tooltip="Kapalı havza"/>
              </a:rPr>
              <a:t>havza</a:t>
            </a:r>
            <a:r>
              <a:rPr lang="en-GB" sz="2400" dirty="0"/>
              <a:t> </a:t>
            </a:r>
            <a:r>
              <a:rPr lang="en-GB" sz="2400" dirty="0" err="1"/>
              <a:t>özelliğine</a:t>
            </a:r>
            <a:r>
              <a:rPr lang="en-GB" sz="2400" dirty="0"/>
              <a:t> </a:t>
            </a:r>
            <a:r>
              <a:rPr lang="en-GB" sz="2400" dirty="0" err="1"/>
              <a:t>sahip</a:t>
            </a:r>
            <a:r>
              <a:rPr lang="en-GB" sz="2400" dirty="0"/>
              <a:t> </a:t>
            </a:r>
            <a:r>
              <a:rPr lang="en-GB" sz="2400" dirty="0" err="1"/>
              <a:t>Akarçay</a:t>
            </a:r>
            <a:r>
              <a:rPr lang="en-GB" sz="2400" dirty="0"/>
              <a:t> </a:t>
            </a:r>
            <a:r>
              <a:rPr lang="en-GB" sz="2400" dirty="0" err="1"/>
              <a:t>Havzası</a:t>
            </a:r>
            <a:r>
              <a:rPr lang="en-GB" sz="2400" dirty="0"/>
              <a:t>, </a:t>
            </a:r>
            <a:r>
              <a:rPr lang="en-GB" sz="2400" dirty="0" err="1">
                <a:hlinkClick r:id="rId7" tooltip="İç Anadolu Bölgesi"/>
              </a:rPr>
              <a:t>İç</a:t>
            </a:r>
            <a:r>
              <a:rPr lang="en-GB" sz="2400" dirty="0">
                <a:hlinkClick r:id="rId7" tooltip="İç Anadolu Bölgesi"/>
              </a:rPr>
              <a:t> </a:t>
            </a:r>
            <a:r>
              <a:rPr lang="en-GB" sz="2400" dirty="0" err="1">
                <a:hlinkClick r:id="rId7" tooltip="İç Anadolu Bölgesi"/>
              </a:rPr>
              <a:t>Anadolu</a:t>
            </a:r>
            <a:r>
              <a:rPr lang="en-GB" sz="2400" dirty="0"/>
              <a:t>, </a:t>
            </a:r>
            <a:r>
              <a:rPr lang="en-GB" sz="2400" dirty="0" err="1">
                <a:hlinkClick r:id="rId8" tooltip="Akdeniz Bölgesi"/>
              </a:rPr>
              <a:t>Akdeniz</a:t>
            </a:r>
            <a:r>
              <a:rPr lang="en-GB" sz="2400" dirty="0"/>
              <a:t> </a:t>
            </a:r>
            <a:r>
              <a:rPr lang="en-GB" sz="2400" dirty="0" err="1"/>
              <a:t>ve</a:t>
            </a:r>
            <a:r>
              <a:rPr lang="en-GB" sz="2400" dirty="0"/>
              <a:t> </a:t>
            </a:r>
            <a:r>
              <a:rPr lang="en-GB" sz="2400" dirty="0" err="1">
                <a:hlinkClick r:id="rId9" tooltip="Ege Bölgesi"/>
              </a:rPr>
              <a:t>Ege</a:t>
            </a:r>
            <a:r>
              <a:rPr lang="en-GB" sz="2400" dirty="0"/>
              <a:t> </a:t>
            </a:r>
            <a:r>
              <a:rPr lang="en-GB" sz="2400" dirty="0" err="1"/>
              <a:t>bölgeleri</a:t>
            </a:r>
            <a:r>
              <a:rPr lang="en-GB" sz="2400" dirty="0"/>
              <a:t> </a:t>
            </a:r>
            <a:r>
              <a:rPr lang="en-GB" sz="2400" dirty="0" err="1"/>
              <a:t>kesişim</a:t>
            </a:r>
            <a:r>
              <a:rPr lang="en-GB" sz="2400" dirty="0"/>
              <a:t> </a:t>
            </a:r>
            <a:r>
              <a:rPr lang="en-GB" sz="2400" dirty="0" err="1"/>
              <a:t>alanındadır</a:t>
            </a:r>
            <a:r>
              <a:rPr lang="en-GB" sz="2400" dirty="0"/>
              <a:t>. </a:t>
            </a:r>
            <a:r>
              <a:rPr lang="en-GB" sz="2400" dirty="0" err="1"/>
              <a:t>Doğu</a:t>
            </a:r>
            <a:r>
              <a:rPr lang="en-GB" sz="2400" dirty="0"/>
              <a:t> </a:t>
            </a:r>
            <a:r>
              <a:rPr lang="en-GB" sz="2400" dirty="0" err="1"/>
              <a:t>kısımları</a:t>
            </a:r>
            <a:r>
              <a:rPr lang="en-GB" sz="2400" dirty="0"/>
              <a:t> </a:t>
            </a:r>
            <a:r>
              <a:rPr lang="en-GB" sz="2400" dirty="0">
                <a:hlinkClick r:id="rId10" tooltip="Konya"/>
              </a:rPr>
              <a:t>Konya</a:t>
            </a:r>
            <a:r>
              <a:rPr lang="en-GB" sz="2400" dirty="0"/>
              <a:t> </a:t>
            </a:r>
            <a:r>
              <a:rPr lang="en-GB" sz="2400" dirty="0" err="1"/>
              <a:t>sınırlarında</a:t>
            </a:r>
            <a:r>
              <a:rPr lang="en-GB" sz="2400" dirty="0"/>
              <a:t> </a:t>
            </a:r>
            <a:r>
              <a:rPr lang="en-GB" sz="2400" dirty="0" err="1"/>
              <a:t>bulunsa</a:t>
            </a:r>
            <a:r>
              <a:rPr lang="en-GB" sz="2400" dirty="0"/>
              <a:t> da </a:t>
            </a:r>
            <a:r>
              <a:rPr lang="en-GB" sz="2400" dirty="0" err="1"/>
              <a:t>büyük</a:t>
            </a:r>
            <a:r>
              <a:rPr lang="en-GB" sz="2400" dirty="0"/>
              <a:t> </a:t>
            </a:r>
            <a:r>
              <a:rPr lang="en-GB" sz="2400" dirty="0" err="1"/>
              <a:t>bölümü</a:t>
            </a:r>
            <a:r>
              <a:rPr lang="en-GB" sz="2400" dirty="0"/>
              <a:t> </a:t>
            </a:r>
            <a:r>
              <a:rPr lang="en-GB" sz="2400" dirty="0" err="1">
                <a:hlinkClick r:id="rId11" tooltip="Afyon ili"/>
              </a:rPr>
              <a:t>Afyon</a:t>
            </a:r>
            <a:r>
              <a:rPr lang="en-GB" sz="2400" dirty="0">
                <a:hlinkClick r:id="rId11" tooltip="Afyon ili"/>
              </a:rPr>
              <a:t> </a:t>
            </a:r>
            <a:r>
              <a:rPr lang="en-GB" sz="2400" dirty="0" err="1">
                <a:hlinkClick r:id="rId11" tooltip="Afyon ili"/>
              </a:rPr>
              <a:t>ili</a:t>
            </a:r>
            <a:r>
              <a:rPr lang="en-GB" sz="2400" dirty="0"/>
              <a:t> </a:t>
            </a:r>
            <a:r>
              <a:rPr lang="en-GB" sz="2400" dirty="0" err="1"/>
              <a:t>sınırlarında</a:t>
            </a:r>
            <a:r>
              <a:rPr lang="en-GB" sz="2400" dirty="0"/>
              <a:t> </a:t>
            </a:r>
            <a:r>
              <a:rPr lang="en-GB" sz="2400" dirty="0" err="1"/>
              <a:t>yer</a:t>
            </a:r>
            <a:r>
              <a:rPr lang="en-GB" sz="2400" dirty="0"/>
              <a:t> </a:t>
            </a:r>
            <a:r>
              <a:rPr lang="en-GB" sz="2400" dirty="0" err="1"/>
              <a:t>alır</a:t>
            </a:r>
            <a:r>
              <a:rPr lang="en-GB" sz="2400" dirty="0"/>
              <a:t>.</a:t>
            </a:r>
          </a:p>
          <a:p>
            <a:endParaRPr lang="en-GB" sz="24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55043" y="3530600"/>
            <a:ext cx="6297025" cy="3284495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838200" y="5799431"/>
            <a:ext cx="3793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Şekil</a:t>
            </a:r>
            <a:r>
              <a:rPr lang="en-GB" dirty="0"/>
              <a:t> 13.1 </a:t>
            </a:r>
            <a:r>
              <a:rPr lang="en-GB" dirty="0" err="1"/>
              <a:t>Akarçay</a:t>
            </a:r>
            <a:r>
              <a:rPr lang="en-GB" dirty="0"/>
              <a:t> </a:t>
            </a:r>
            <a:r>
              <a:rPr lang="en-GB" dirty="0" err="1"/>
              <a:t>Havzası’nın</a:t>
            </a:r>
            <a:r>
              <a:rPr lang="en-GB" dirty="0"/>
              <a:t> </a:t>
            </a:r>
            <a:r>
              <a:rPr lang="en-GB" dirty="0" err="1"/>
              <a:t>Konumu</a:t>
            </a:r>
            <a:endParaRPr lang="en-GB" dirty="0"/>
          </a:p>
        </p:txBody>
      </p:sp>
      <p:sp>
        <p:nvSpPr>
          <p:cNvPr id="6" name="Dikdörtgen 5"/>
          <p:cNvSpPr/>
          <p:nvPr/>
        </p:nvSpPr>
        <p:spPr>
          <a:xfrm>
            <a:off x="838201" y="6168763"/>
            <a:ext cx="50790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Kaynak: </a:t>
            </a:r>
            <a:r>
              <a:rPr lang="en-GB" dirty="0" err="1"/>
              <a:t>Orman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Su </a:t>
            </a:r>
            <a:r>
              <a:rPr lang="en-GB" dirty="0" err="1"/>
              <a:t>İşleri</a:t>
            </a:r>
            <a:r>
              <a:rPr lang="en-GB" dirty="0"/>
              <a:t> </a:t>
            </a:r>
            <a:r>
              <a:rPr lang="en-GB" dirty="0" err="1"/>
              <a:t>Bakanlığı</a:t>
            </a:r>
            <a:r>
              <a:rPr lang="en-GB" dirty="0"/>
              <a:t>, Su </a:t>
            </a:r>
            <a:r>
              <a:rPr lang="en-GB" dirty="0" err="1"/>
              <a:t>Yönetimi</a:t>
            </a:r>
            <a:r>
              <a:rPr lang="en-GB" dirty="0"/>
              <a:t> </a:t>
            </a:r>
            <a:r>
              <a:rPr lang="en-GB" dirty="0" err="1"/>
              <a:t>Genel</a:t>
            </a:r>
            <a:r>
              <a:rPr lang="en-GB" dirty="0"/>
              <a:t> </a:t>
            </a:r>
            <a:r>
              <a:rPr lang="en-GB" dirty="0" err="1"/>
              <a:t>Müdürlüğü</a:t>
            </a:r>
            <a:r>
              <a:rPr lang="tr-TR" dirty="0"/>
              <a:t>,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6147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350" y="193834"/>
            <a:ext cx="9385300" cy="5983129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914400" y="6163588"/>
            <a:ext cx="1036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Kaynak: </a:t>
            </a:r>
            <a:r>
              <a:rPr lang="en-GB" dirty="0" err="1"/>
              <a:t>Orman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Su </a:t>
            </a:r>
            <a:r>
              <a:rPr lang="en-GB" dirty="0" err="1"/>
              <a:t>İşleri</a:t>
            </a:r>
            <a:r>
              <a:rPr lang="en-GB" dirty="0"/>
              <a:t> </a:t>
            </a:r>
            <a:r>
              <a:rPr lang="en-GB" dirty="0" err="1"/>
              <a:t>Bakanlığı</a:t>
            </a:r>
            <a:r>
              <a:rPr lang="en-GB" dirty="0"/>
              <a:t>, Su </a:t>
            </a:r>
            <a:r>
              <a:rPr lang="en-GB" dirty="0" err="1"/>
              <a:t>Yönetimi</a:t>
            </a:r>
            <a:r>
              <a:rPr lang="en-GB" dirty="0"/>
              <a:t> </a:t>
            </a:r>
            <a:r>
              <a:rPr lang="en-GB" dirty="0" err="1"/>
              <a:t>Genel</a:t>
            </a:r>
            <a:r>
              <a:rPr lang="en-GB" dirty="0"/>
              <a:t> </a:t>
            </a:r>
            <a:r>
              <a:rPr lang="en-GB" dirty="0" err="1"/>
              <a:t>Müdürlüğü</a:t>
            </a:r>
            <a:r>
              <a:rPr lang="tr-TR" dirty="0"/>
              <a:t>,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6777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7378"/>
          </a:xfrm>
        </p:spPr>
        <p:txBody>
          <a:bodyPr/>
          <a:lstStyle/>
          <a:p>
            <a:r>
              <a:rPr lang="en-GB" dirty="0" err="1"/>
              <a:t>Akarçay</a:t>
            </a:r>
            <a:r>
              <a:rPr lang="en-GB" dirty="0"/>
              <a:t> </a:t>
            </a:r>
            <a:r>
              <a:rPr lang="tr-TR" dirty="0"/>
              <a:t> (</a:t>
            </a:r>
            <a:r>
              <a:rPr lang="tr-TR" altLang="en-US" dirty="0">
                <a:cs typeface="Calibri" panose="020F0502020204030204" pitchFamily="34" charset="0"/>
              </a:rPr>
              <a:t>Afyon Suları) Kapalı Havzası</a:t>
            </a:r>
            <a:endParaRPr lang="en-GB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211274"/>
            <a:ext cx="10515600" cy="4965689"/>
          </a:xfrm>
        </p:spPr>
        <p:txBody>
          <a:bodyPr/>
          <a:lstStyle/>
          <a:p>
            <a:pPr marL="0" indent="0">
              <a:buNone/>
            </a:pPr>
            <a:r>
              <a:rPr lang="en-GB" dirty="0" err="1"/>
              <a:t>Akarçay</a:t>
            </a:r>
            <a:r>
              <a:rPr lang="en-GB" dirty="0"/>
              <a:t> </a:t>
            </a:r>
            <a:r>
              <a:rPr lang="en-GB" dirty="0" err="1"/>
              <a:t>Havzasını</a:t>
            </a:r>
            <a:r>
              <a:rPr lang="en-GB" dirty="0"/>
              <a:t> </a:t>
            </a:r>
            <a:r>
              <a:rPr lang="en-GB" dirty="0" err="1"/>
              <a:t>kuzeybatıdan</a:t>
            </a:r>
            <a:r>
              <a:rPr lang="en-GB" dirty="0"/>
              <a:t> </a:t>
            </a:r>
            <a:r>
              <a:rPr lang="en-GB" dirty="0">
                <a:hlinkClick r:id="rId2" tooltip="Sultan Dağları"/>
              </a:rPr>
              <a:t>Sultan </a:t>
            </a:r>
            <a:r>
              <a:rPr lang="en-GB" dirty="0" err="1">
                <a:hlinkClick r:id="rId2" tooltip="Sultan Dağları"/>
              </a:rPr>
              <a:t>Dağları</a:t>
            </a:r>
            <a:r>
              <a:rPr lang="en-GB" dirty="0"/>
              <a:t>, </a:t>
            </a:r>
            <a:r>
              <a:rPr lang="en-GB" dirty="0" err="1"/>
              <a:t>kuzeydoğudan</a:t>
            </a:r>
            <a:r>
              <a:rPr lang="en-GB" dirty="0"/>
              <a:t> </a:t>
            </a:r>
            <a:r>
              <a:rPr lang="en-GB" dirty="0" err="1"/>
              <a:t>Ilbudak</a:t>
            </a:r>
            <a:r>
              <a:rPr lang="en-GB" dirty="0"/>
              <a:t> </a:t>
            </a:r>
            <a:r>
              <a:rPr lang="en-GB" dirty="0" err="1"/>
              <a:t>Dağı</a:t>
            </a:r>
            <a:r>
              <a:rPr lang="en-GB" dirty="0"/>
              <a:t>, </a:t>
            </a:r>
            <a:r>
              <a:rPr lang="en-GB" dirty="0" err="1"/>
              <a:t>doğudan</a:t>
            </a:r>
            <a:r>
              <a:rPr lang="en-GB" dirty="0"/>
              <a:t> </a:t>
            </a:r>
            <a:r>
              <a:rPr lang="en-GB" dirty="0" err="1">
                <a:hlinkClick r:id="rId3" tooltip="Türkmen Dağları (sayfa mevcut değil)"/>
              </a:rPr>
              <a:t>Türkmen</a:t>
            </a:r>
            <a:r>
              <a:rPr lang="en-GB" dirty="0"/>
              <a:t> </a:t>
            </a:r>
            <a:r>
              <a:rPr lang="en-GB" dirty="0" err="1"/>
              <a:t>ve</a:t>
            </a:r>
            <a:r>
              <a:rPr lang="en-GB" dirty="0"/>
              <a:t> </a:t>
            </a:r>
            <a:r>
              <a:rPr lang="en-GB" dirty="0">
                <a:hlinkClick r:id="rId4" tooltip="Emir Dağı"/>
              </a:rPr>
              <a:t>Emir</a:t>
            </a:r>
            <a:r>
              <a:rPr lang="en-GB" dirty="0"/>
              <a:t> </a:t>
            </a:r>
            <a:r>
              <a:rPr lang="en-GB" dirty="0" err="1"/>
              <a:t>dağları</a:t>
            </a:r>
            <a:r>
              <a:rPr lang="en-GB" dirty="0"/>
              <a:t>, </a:t>
            </a:r>
            <a:r>
              <a:rPr lang="en-GB" dirty="0" err="1"/>
              <a:t>güneybatıdan</a:t>
            </a:r>
            <a:r>
              <a:rPr lang="en-GB" dirty="0"/>
              <a:t> </a:t>
            </a:r>
            <a:r>
              <a:rPr lang="en-GB" dirty="0" err="1"/>
              <a:t>Kumalar</a:t>
            </a:r>
            <a:r>
              <a:rPr lang="en-GB" dirty="0"/>
              <a:t> </a:t>
            </a:r>
            <a:r>
              <a:rPr lang="en-GB" dirty="0" err="1"/>
              <a:t>Dağı</a:t>
            </a:r>
            <a:r>
              <a:rPr lang="en-GB" dirty="0"/>
              <a:t>, </a:t>
            </a:r>
            <a:r>
              <a:rPr lang="en-GB" dirty="0" err="1"/>
              <a:t>güneydoğudan</a:t>
            </a:r>
            <a:r>
              <a:rPr lang="en-GB" dirty="0"/>
              <a:t> </a:t>
            </a:r>
            <a:r>
              <a:rPr lang="en-GB" dirty="0" err="1">
                <a:hlinkClick r:id="rId5" tooltip="Ahır Dağı"/>
              </a:rPr>
              <a:t>Ahır</a:t>
            </a:r>
            <a:r>
              <a:rPr lang="en-GB" dirty="0">
                <a:hlinkClick r:id="rId5" tooltip="Ahır Dağı"/>
              </a:rPr>
              <a:t> </a:t>
            </a:r>
            <a:r>
              <a:rPr lang="en-GB" dirty="0" err="1">
                <a:hlinkClick r:id="rId5" tooltip="Ahır Dağı"/>
              </a:rPr>
              <a:t>Dağı</a:t>
            </a:r>
            <a:r>
              <a:rPr lang="en-GB" dirty="0"/>
              <a:t> </a:t>
            </a:r>
            <a:r>
              <a:rPr lang="en-GB" dirty="0" err="1"/>
              <a:t>sınırlamaktadır</a:t>
            </a:r>
            <a:r>
              <a:rPr lang="en-GB" dirty="0"/>
              <a:t>. </a:t>
            </a:r>
            <a:endParaRPr lang="tr-TR" dirty="0"/>
          </a:p>
          <a:p>
            <a:endParaRPr lang="en-GB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4985" y="2383933"/>
            <a:ext cx="5869787" cy="4022081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2724371" y="5691262"/>
            <a:ext cx="3371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Şekil</a:t>
            </a:r>
            <a:r>
              <a:rPr lang="en-GB" dirty="0"/>
              <a:t> 13.2 </a:t>
            </a:r>
            <a:r>
              <a:rPr lang="en-GB" dirty="0" err="1"/>
              <a:t>Akarçay</a:t>
            </a:r>
            <a:r>
              <a:rPr lang="en-GB" dirty="0"/>
              <a:t> </a:t>
            </a:r>
            <a:r>
              <a:rPr lang="en-GB" dirty="0" err="1"/>
              <a:t>Havzası</a:t>
            </a:r>
            <a:r>
              <a:rPr lang="en-GB" dirty="0"/>
              <a:t> </a:t>
            </a:r>
            <a:r>
              <a:rPr lang="en-GB" dirty="0" err="1"/>
              <a:t>Haritası</a:t>
            </a:r>
            <a:endParaRPr lang="en-GB" dirty="0"/>
          </a:p>
        </p:txBody>
      </p:sp>
      <p:sp>
        <p:nvSpPr>
          <p:cNvPr id="6" name="Dikdörtgen 5"/>
          <p:cNvSpPr/>
          <p:nvPr/>
        </p:nvSpPr>
        <p:spPr>
          <a:xfrm>
            <a:off x="774700" y="6033782"/>
            <a:ext cx="5321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Kaynak: </a:t>
            </a:r>
            <a:r>
              <a:rPr lang="en-GB" dirty="0" err="1"/>
              <a:t>Orman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Su </a:t>
            </a:r>
            <a:r>
              <a:rPr lang="en-GB" dirty="0" err="1"/>
              <a:t>İşleri</a:t>
            </a:r>
            <a:r>
              <a:rPr lang="en-GB" dirty="0"/>
              <a:t> </a:t>
            </a:r>
            <a:r>
              <a:rPr lang="en-GB" dirty="0" err="1"/>
              <a:t>Bakanlığı</a:t>
            </a:r>
            <a:r>
              <a:rPr lang="en-GB" dirty="0"/>
              <a:t>, Su </a:t>
            </a:r>
            <a:r>
              <a:rPr lang="en-GB" dirty="0" err="1"/>
              <a:t>Yönetimi</a:t>
            </a:r>
            <a:r>
              <a:rPr lang="en-GB" dirty="0"/>
              <a:t> </a:t>
            </a:r>
            <a:r>
              <a:rPr lang="en-GB" dirty="0" err="1"/>
              <a:t>Genel</a:t>
            </a:r>
            <a:r>
              <a:rPr lang="en-GB" dirty="0"/>
              <a:t> </a:t>
            </a:r>
            <a:r>
              <a:rPr lang="en-GB" dirty="0" err="1"/>
              <a:t>Müdürlüğü</a:t>
            </a:r>
            <a:r>
              <a:rPr lang="tr-TR" dirty="0"/>
              <a:t>, 2016</a:t>
            </a:r>
            <a:endParaRPr lang="en-GB" dirty="0"/>
          </a:p>
        </p:txBody>
      </p:sp>
      <p:sp>
        <p:nvSpPr>
          <p:cNvPr id="7" name="Dikdörtgen 6"/>
          <p:cNvSpPr/>
          <p:nvPr/>
        </p:nvSpPr>
        <p:spPr>
          <a:xfrm>
            <a:off x="838200" y="2641105"/>
            <a:ext cx="50419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202122"/>
                </a:solidFill>
                <a:latin typeface="Arial" panose="020B0604020202020204" pitchFamily="34" charset="0"/>
              </a:rPr>
              <a:t>Eber </a:t>
            </a:r>
            <a:r>
              <a:rPr lang="en-GB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ve</a:t>
            </a:r>
            <a:r>
              <a:rPr lang="en-GB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Akşehir</a:t>
            </a:r>
            <a:r>
              <a:rPr lang="en-GB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Gölüne</a:t>
            </a:r>
            <a:r>
              <a:rPr lang="en-GB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dökülen</a:t>
            </a:r>
            <a:r>
              <a:rPr lang="en-GB" sz="2800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en-GB" sz="2800" dirty="0" err="1">
                <a:solidFill>
                  <a:srgbClr val="0645AD"/>
                </a:solidFill>
                <a:latin typeface="Arial" panose="020B0604020202020204" pitchFamily="34" charset="0"/>
                <a:hlinkClick r:id="rId7" tooltip="Akarçay Nehri"/>
              </a:rPr>
              <a:t>Akarçay</a:t>
            </a:r>
            <a:r>
              <a:rPr lang="en-GB" sz="2800" dirty="0">
                <a:solidFill>
                  <a:srgbClr val="0645AD"/>
                </a:solidFill>
                <a:latin typeface="Arial" panose="020B0604020202020204" pitchFamily="34" charset="0"/>
                <a:hlinkClick r:id="rId7" tooltip="Akarçay Nehri"/>
              </a:rPr>
              <a:t> </a:t>
            </a:r>
            <a:r>
              <a:rPr lang="en-GB" sz="2800" dirty="0" err="1">
                <a:solidFill>
                  <a:srgbClr val="0645AD"/>
                </a:solidFill>
                <a:latin typeface="Arial" panose="020B0604020202020204" pitchFamily="34" charset="0"/>
                <a:hlinkClick r:id="rId7" tooltip="Akarçay Nehri"/>
              </a:rPr>
              <a:t>Nehri</a:t>
            </a:r>
            <a:r>
              <a:rPr lang="en-GB" sz="2800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en-GB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ile</a:t>
            </a:r>
            <a:r>
              <a:rPr lang="en-GB" sz="2800" dirty="0">
                <a:solidFill>
                  <a:srgbClr val="202122"/>
                </a:solidFill>
                <a:latin typeface="Arial" panose="020B0604020202020204" pitchFamily="34" charset="0"/>
              </a:rPr>
              <a:t> Kali </a:t>
            </a:r>
            <a:r>
              <a:rPr lang="en-GB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Çayı</a:t>
            </a:r>
            <a:r>
              <a:rPr lang="en-GB" sz="2800" dirty="0">
                <a:solidFill>
                  <a:srgbClr val="202122"/>
                </a:solidFill>
                <a:latin typeface="Arial" panose="020B0604020202020204" pitchFamily="34" charset="0"/>
              </a:rPr>
              <a:t>, </a:t>
            </a:r>
            <a:r>
              <a:rPr lang="en-GB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Çay</a:t>
            </a:r>
            <a:r>
              <a:rPr lang="en-GB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Deresi</a:t>
            </a:r>
            <a:r>
              <a:rPr lang="en-GB" sz="2800" dirty="0">
                <a:solidFill>
                  <a:srgbClr val="202122"/>
                </a:solidFill>
                <a:latin typeface="Arial" panose="020B0604020202020204" pitchFamily="34" charset="0"/>
              </a:rPr>
              <a:t>, </a:t>
            </a:r>
            <a:r>
              <a:rPr lang="en-GB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Yeniköy</a:t>
            </a:r>
            <a:r>
              <a:rPr lang="en-GB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Deresi</a:t>
            </a:r>
            <a:r>
              <a:rPr lang="en-GB" sz="2800" dirty="0">
                <a:solidFill>
                  <a:srgbClr val="202122"/>
                </a:solidFill>
                <a:latin typeface="Arial" panose="020B0604020202020204" pitchFamily="34" charset="0"/>
              </a:rPr>
              <a:t>, </a:t>
            </a:r>
            <a:r>
              <a:rPr lang="en-GB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Engilli</a:t>
            </a:r>
            <a:r>
              <a:rPr lang="en-GB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Deresi</a:t>
            </a:r>
            <a:r>
              <a:rPr lang="en-GB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ve</a:t>
            </a:r>
            <a:r>
              <a:rPr lang="en-GB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Adıyan</a:t>
            </a:r>
            <a:r>
              <a:rPr lang="en-GB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Suyu</a:t>
            </a:r>
            <a:r>
              <a:rPr lang="en-GB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gibi</a:t>
            </a:r>
            <a:r>
              <a:rPr lang="en-GB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küçük</a:t>
            </a:r>
            <a:r>
              <a:rPr lang="en-GB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dereler</a:t>
            </a:r>
            <a:r>
              <a:rPr lang="en-GB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mevcuttur</a:t>
            </a:r>
            <a:r>
              <a:rPr lang="en-GB" sz="2800" dirty="0">
                <a:solidFill>
                  <a:srgbClr val="202122"/>
                </a:solidFill>
                <a:latin typeface="Arial" panose="020B0604020202020204" pitchFamily="34" charset="0"/>
              </a:rPr>
              <a:t>.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817252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4375"/>
          </a:xfrm>
        </p:spPr>
        <p:txBody>
          <a:bodyPr/>
          <a:lstStyle/>
          <a:p>
            <a:r>
              <a:rPr lang="en-GB" dirty="0" err="1"/>
              <a:t>Akarçay</a:t>
            </a:r>
            <a:r>
              <a:rPr lang="en-GB" dirty="0"/>
              <a:t> </a:t>
            </a:r>
            <a:r>
              <a:rPr lang="tr-TR" dirty="0"/>
              <a:t> (</a:t>
            </a:r>
            <a:r>
              <a:rPr lang="tr-TR" altLang="en-US" dirty="0">
                <a:cs typeface="Calibri" panose="020F0502020204030204" pitchFamily="34" charset="0"/>
              </a:rPr>
              <a:t>Afyon Suları) Kapalı Havzası</a:t>
            </a:r>
            <a:endParaRPr lang="en-GB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6701" y="1139269"/>
            <a:ext cx="6646098" cy="4391364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5676197" y="5556907"/>
            <a:ext cx="63166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Şekil</a:t>
            </a:r>
            <a:r>
              <a:rPr lang="en-GB" dirty="0"/>
              <a:t> 2: </a:t>
            </a:r>
            <a:r>
              <a:rPr lang="en-GB" dirty="0" err="1"/>
              <a:t>Akarçay</a:t>
            </a:r>
            <a:r>
              <a:rPr lang="en-GB" dirty="0"/>
              <a:t> </a:t>
            </a:r>
            <a:r>
              <a:rPr lang="en-GB" dirty="0" err="1"/>
              <a:t>Havzası</a:t>
            </a:r>
            <a:r>
              <a:rPr lang="en-GB" dirty="0"/>
              <a:t> – </a:t>
            </a:r>
            <a:r>
              <a:rPr lang="en-GB" dirty="0" err="1"/>
              <a:t>Sektörel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Hidrolojik</a:t>
            </a:r>
            <a:r>
              <a:rPr lang="en-GB" dirty="0"/>
              <a:t> Alt </a:t>
            </a:r>
            <a:r>
              <a:rPr lang="en-GB" dirty="0" err="1"/>
              <a:t>Havzalar</a:t>
            </a:r>
            <a:r>
              <a:rPr lang="tr-TR" dirty="0"/>
              <a:t>  </a:t>
            </a:r>
          </a:p>
          <a:p>
            <a:r>
              <a:rPr lang="tr-TR" dirty="0"/>
              <a:t>Kaynak:</a:t>
            </a:r>
            <a:r>
              <a:rPr lang="en-GB" dirty="0" err="1"/>
              <a:t>Tarım</a:t>
            </a:r>
            <a:r>
              <a:rPr lang="en-GB" dirty="0"/>
              <a:t> </a:t>
            </a:r>
            <a:r>
              <a:rPr lang="en-GB" dirty="0" err="1"/>
              <a:t>ve</a:t>
            </a:r>
            <a:r>
              <a:rPr lang="en-GB" dirty="0"/>
              <a:t> </a:t>
            </a:r>
            <a:r>
              <a:rPr lang="en-GB" dirty="0" err="1"/>
              <a:t>Orman</a:t>
            </a:r>
            <a:r>
              <a:rPr lang="en-GB" dirty="0"/>
              <a:t> </a:t>
            </a:r>
            <a:r>
              <a:rPr lang="en-GB" dirty="0" err="1"/>
              <a:t>Bakanlığı</a:t>
            </a:r>
            <a:r>
              <a:rPr lang="tr-TR" dirty="0"/>
              <a:t>,</a:t>
            </a:r>
            <a:r>
              <a:rPr lang="en-GB" dirty="0"/>
              <a:t>Su  </a:t>
            </a:r>
            <a:r>
              <a:rPr lang="en-GB" dirty="0" err="1"/>
              <a:t>Yönetimi</a:t>
            </a:r>
            <a:r>
              <a:rPr lang="en-GB" dirty="0"/>
              <a:t>  </a:t>
            </a:r>
            <a:r>
              <a:rPr lang="en-GB" dirty="0" err="1"/>
              <a:t>Genel</a:t>
            </a:r>
            <a:r>
              <a:rPr lang="en-GB" dirty="0"/>
              <a:t>  </a:t>
            </a:r>
            <a:r>
              <a:rPr lang="en-GB" dirty="0" err="1"/>
              <a:t>Müdürlüğü</a:t>
            </a:r>
            <a:endParaRPr lang="en-GB" dirty="0"/>
          </a:p>
        </p:txBody>
      </p:sp>
      <p:sp>
        <p:nvSpPr>
          <p:cNvPr id="6" name="Dikdörtgen 5"/>
          <p:cNvSpPr/>
          <p:nvPr/>
        </p:nvSpPr>
        <p:spPr>
          <a:xfrm>
            <a:off x="838200" y="1855532"/>
            <a:ext cx="555552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AKARÇAY HAVZASI Alt </a:t>
            </a:r>
            <a:r>
              <a:rPr lang="en-GB" sz="2400" b="1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Havzalar</a:t>
            </a:r>
            <a:r>
              <a:rPr lang="en-GB" sz="24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Afyon</a:t>
            </a:r>
            <a:r>
              <a:rPr lang="en-GB" sz="2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GB" sz="2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818,5 km² </a:t>
            </a:r>
            <a:endParaRPr lang="tr-TR" sz="2400" dirty="0">
              <a:solidFill>
                <a:srgbClr val="444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Çobanlar</a:t>
            </a:r>
            <a:r>
              <a:rPr lang="en-GB" sz="2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801,3 km²</a:t>
            </a: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Bolvadin</a:t>
            </a:r>
            <a:r>
              <a:rPr lang="en-GB" sz="2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330,7 km²</a:t>
            </a:r>
            <a:endParaRPr lang="tr-TR" sz="2400" dirty="0">
              <a:solidFill>
                <a:srgbClr val="444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Eber </a:t>
            </a:r>
            <a:r>
              <a:rPr lang="tr-TR" sz="2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GB" sz="2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780,2 km²</a:t>
            </a:r>
            <a:endParaRPr lang="tr-TR" sz="2400" dirty="0">
              <a:solidFill>
                <a:srgbClr val="444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Akşehir</a:t>
            </a:r>
            <a:r>
              <a:rPr lang="en-GB" sz="2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2375,7 km²</a:t>
            </a:r>
            <a:endParaRPr lang="tr-TR" sz="2400" dirty="0">
              <a:solidFill>
                <a:srgbClr val="444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Çay</a:t>
            </a:r>
            <a:r>
              <a:rPr lang="tr-TR" sz="2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GB" sz="2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734,7 km²</a:t>
            </a:r>
            <a:endParaRPr lang="tr-TR" sz="2400" dirty="0">
              <a:solidFill>
                <a:srgbClr val="444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Şuhut</a:t>
            </a:r>
            <a:r>
              <a:rPr lang="en-GB" sz="2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GB" sz="2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674,3 km²</a:t>
            </a:r>
            <a:endParaRPr lang="tr-TR" sz="2400" dirty="0">
              <a:solidFill>
                <a:srgbClr val="444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Sincanlı</a:t>
            </a:r>
            <a:r>
              <a:rPr lang="en-GB" sz="2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2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821,5 km²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945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7070"/>
          </a:xfrm>
        </p:spPr>
        <p:txBody>
          <a:bodyPr/>
          <a:lstStyle/>
          <a:p>
            <a:r>
              <a:rPr lang="en-GB" dirty="0" err="1"/>
              <a:t>Akarçay</a:t>
            </a:r>
            <a:r>
              <a:rPr lang="en-GB" dirty="0"/>
              <a:t> </a:t>
            </a:r>
            <a:r>
              <a:rPr lang="tr-TR" dirty="0"/>
              <a:t> (</a:t>
            </a:r>
            <a:r>
              <a:rPr lang="tr-TR" altLang="en-US" dirty="0">
                <a:cs typeface="Calibri" panose="020F0502020204030204" pitchFamily="34" charset="0"/>
              </a:rPr>
              <a:t>Afyon Suları) Kapalı Havzası</a:t>
            </a:r>
            <a:endParaRPr lang="en-GB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161" y="1257300"/>
            <a:ext cx="6541175" cy="3917451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2381390" y="5342334"/>
            <a:ext cx="70495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Şekil</a:t>
            </a:r>
            <a:r>
              <a:rPr lang="en-GB" dirty="0"/>
              <a:t> 13.4 </a:t>
            </a:r>
            <a:r>
              <a:rPr lang="en-GB" dirty="0" err="1"/>
              <a:t>Akarçay</a:t>
            </a:r>
            <a:r>
              <a:rPr lang="en-GB" dirty="0"/>
              <a:t> </a:t>
            </a:r>
            <a:r>
              <a:rPr lang="en-GB" dirty="0" err="1"/>
              <a:t>Havzası</a:t>
            </a:r>
            <a:r>
              <a:rPr lang="en-GB" dirty="0"/>
              <a:t> </a:t>
            </a:r>
            <a:r>
              <a:rPr lang="en-GB" dirty="0" err="1"/>
              <a:t>Belirleyici</a:t>
            </a:r>
            <a:r>
              <a:rPr lang="en-GB" dirty="0"/>
              <a:t> </a:t>
            </a:r>
            <a:r>
              <a:rPr lang="en-GB" dirty="0" err="1"/>
              <a:t>Nehir</a:t>
            </a:r>
            <a:r>
              <a:rPr lang="en-GB" dirty="0"/>
              <a:t> </a:t>
            </a:r>
            <a:r>
              <a:rPr lang="en-GB" dirty="0" err="1"/>
              <a:t>Sistemi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Yan </a:t>
            </a:r>
            <a:r>
              <a:rPr lang="en-GB" dirty="0" err="1"/>
              <a:t>Kolları</a:t>
            </a:r>
            <a:r>
              <a:rPr lang="en-GB" dirty="0"/>
              <a:t> </a:t>
            </a:r>
            <a:endParaRPr lang="tr-TR" dirty="0"/>
          </a:p>
          <a:p>
            <a:r>
              <a:rPr lang="tr-TR" dirty="0"/>
              <a:t>Kaynak: </a:t>
            </a:r>
            <a:r>
              <a:rPr lang="en-GB" dirty="0" err="1"/>
              <a:t>Orman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Su </a:t>
            </a:r>
            <a:r>
              <a:rPr lang="en-GB" dirty="0" err="1"/>
              <a:t>İşleri</a:t>
            </a:r>
            <a:r>
              <a:rPr lang="en-GB" dirty="0"/>
              <a:t> </a:t>
            </a:r>
            <a:r>
              <a:rPr lang="en-GB" dirty="0" err="1"/>
              <a:t>Bakanlığı</a:t>
            </a:r>
            <a:r>
              <a:rPr lang="en-GB" dirty="0"/>
              <a:t>, Su </a:t>
            </a:r>
            <a:r>
              <a:rPr lang="en-GB" dirty="0" err="1"/>
              <a:t>Yönetimi</a:t>
            </a:r>
            <a:r>
              <a:rPr lang="en-GB" dirty="0"/>
              <a:t> </a:t>
            </a:r>
            <a:r>
              <a:rPr lang="en-GB" dirty="0" err="1"/>
              <a:t>Genel</a:t>
            </a:r>
            <a:r>
              <a:rPr lang="en-GB" dirty="0"/>
              <a:t> </a:t>
            </a:r>
            <a:r>
              <a:rPr lang="en-GB" dirty="0" err="1"/>
              <a:t>Müdürlüğü</a:t>
            </a:r>
            <a:r>
              <a:rPr lang="tr-TR" dirty="0"/>
              <a:t>,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5569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5432"/>
          </a:xfrm>
        </p:spPr>
        <p:txBody>
          <a:bodyPr/>
          <a:lstStyle/>
          <a:p>
            <a:r>
              <a:rPr lang="en-GB" dirty="0" err="1"/>
              <a:t>Akarçay</a:t>
            </a:r>
            <a:r>
              <a:rPr lang="en-GB" dirty="0"/>
              <a:t> </a:t>
            </a:r>
            <a:r>
              <a:rPr lang="tr-TR" dirty="0"/>
              <a:t> (</a:t>
            </a:r>
            <a:r>
              <a:rPr lang="tr-TR" altLang="en-US" dirty="0">
                <a:cs typeface="Calibri" panose="020F0502020204030204" pitchFamily="34" charset="0"/>
              </a:rPr>
              <a:t>Afyon Suları) Kapalı Havzası</a:t>
            </a:r>
            <a:endParaRPr lang="en-GB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0" y="1185427"/>
            <a:ext cx="6959122" cy="4837160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2218509" y="5927455"/>
            <a:ext cx="7754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Şekil</a:t>
            </a:r>
            <a:r>
              <a:rPr lang="en-GB" dirty="0"/>
              <a:t> 13.3 </a:t>
            </a:r>
            <a:r>
              <a:rPr lang="en-GB" dirty="0" err="1"/>
              <a:t>Morfometrik</a:t>
            </a:r>
            <a:r>
              <a:rPr lang="en-GB" dirty="0"/>
              <a:t> </a:t>
            </a:r>
            <a:r>
              <a:rPr lang="en-GB" dirty="0" err="1"/>
              <a:t>Parametre</a:t>
            </a:r>
            <a:r>
              <a:rPr lang="en-GB" dirty="0"/>
              <a:t> </a:t>
            </a:r>
            <a:r>
              <a:rPr lang="en-GB" dirty="0" err="1"/>
              <a:t>Değerleri</a:t>
            </a:r>
            <a:r>
              <a:rPr lang="en-GB" dirty="0"/>
              <a:t> – </a:t>
            </a:r>
            <a:r>
              <a:rPr lang="en-GB" dirty="0" err="1"/>
              <a:t>Akarçay</a:t>
            </a:r>
            <a:r>
              <a:rPr lang="en-GB" dirty="0"/>
              <a:t> </a:t>
            </a:r>
            <a:r>
              <a:rPr lang="en-GB" dirty="0" err="1"/>
              <a:t>Havzası</a:t>
            </a:r>
            <a:r>
              <a:rPr lang="en-GB" dirty="0"/>
              <a:t> Alanı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Anakolu</a:t>
            </a:r>
            <a:r>
              <a:rPr lang="tr-TR" dirty="0"/>
              <a:t> </a:t>
            </a:r>
          </a:p>
          <a:p>
            <a:r>
              <a:rPr lang="tr-TR" dirty="0"/>
              <a:t>Kaynak: </a:t>
            </a:r>
            <a:r>
              <a:rPr lang="en-GB" dirty="0" err="1"/>
              <a:t>Orman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Su </a:t>
            </a:r>
            <a:r>
              <a:rPr lang="en-GB" dirty="0" err="1"/>
              <a:t>İşleri</a:t>
            </a:r>
            <a:r>
              <a:rPr lang="en-GB" dirty="0"/>
              <a:t> </a:t>
            </a:r>
            <a:r>
              <a:rPr lang="en-GB" dirty="0" err="1"/>
              <a:t>Bakanlığı</a:t>
            </a:r>
            <a:r>
              <a:rPr lang="en-GB" dirty="0"/>
              <a:t>, Su </a:t>
            </a:r>
            <a:r>
              <a:rPr lang="en-GB" dirty="0" err="1"/>
              <a:t>Yönetimi</a:t>
            </a:r>
            <a:r>
              <a:rPr lang="en-GB" dirty="0"/>
              <a:t> </a:t>
            </a:r>
            <a:r>
              <a:rPr lang="en-GB" dirty="0" err="1"/>
              <a:t>Genel</a:t>
            </a:r>
            <a:r>
              <a:rPr lang="en-GB" dirty="0"/>
              <a:t> </a:t>
            </a:r>
            <a:r>
              <a:rPr lang="en-GB" dirty="0" err="1"/>
              <a:t>Müdürlüğü</a:t>
            </a:r>
            <a:r>
              <a:rPr lang="tr-TR" dirty="0"/>
              <a:t>,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2982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67937" y="1442742"/>
            <a:ext cx="6855004" cy="4351338"/>
          </a:xfrm>
        </p:spPr>
        <p:txBody>
          <a:bodyPr/>
          <a:lstStyle/>
          <a:p>
            <a:r>
              <a:rPr lang="en-GB" b="1" dirty="0"/>
              <a:t>Konya </a:t>
            </a:r>
            <a:r>
              <a:rPr lang="en-GB" b="1" dirty="0" err="1"/>
              <a:t>kapalı</a:t>
            </a:r>
            <a:r>
              <a:rPr lang="en-GB" b="1" dirty="0"/>
              <a:t> </a:t>
            </a:r>
            <a:r>
              <a:rPr lang="en-GB" b="1" dirty="0" err="1"/>
              <a:t>havzası</a:t>
            </a:r>
            <a:r>
              <a:rPr lang="en-GB" dirty="0"/>
              <a:t>, </a:t>
            </a:r>
            <a:r>
              <a:rPr lang="en-GB" dirty="0" err="1"/>
              <a:t>yaklaşık</a:t>
            </a:r>
            <a:r>
              <a:rPr lang="en-GB" dirty="0"/>
              <a:t> </a:t>
            </a:r>
            <a:r>
              <a:rPr lang="en-GB" dirty="0" err="1"/>
              <a:t>olarak</a:t>
            </a:r>
            <a:r>
              <a:rPr lang="en-GB" dirty="0"/>
              <a:t> </a:t>
            </a:r>
            <a:r>
              <a:rPr lang="en-GB" dirty="0" err="1"/>
              <a:t>Türkiye'nin</a:t>
            </a:r>
            <a:r>
              <a:rPr lang="en-GB" dirty="0"/>
              <a:t> </a:t>
            </a:r>
            <a:r>
              <a:rPr lang="en-GB" dirty="0" err="1"/>
              <a:t>ortasında</a:t>
            </a:r>
            <a:r>
              <a:rPr lang="en-GB" dirty="0"/>
              <a:t> </a:t>
            </a:r>
            <a:r>
              <a:rPr lang="en-GB" dirty="0" err="1"/>
              <a:t>bulunan</a:t>
            </a:r>
            <a:r>
              <a:rPr lang="en-GB" dirty="0"/>
              <a:t> </a:t>
            </a:r>
            <a:r>
              <a:rPr lang="en-GB" dirty="0" err="1">
                <a:hlinkClick r:id="rId2" tooltip="Kapalı havza"/>
              </a:rPr>
              <a:t>kapalı</a:t>
            </a:r>
            <a:r>
              <a:rPr lang="en-GB" dirty="0">
                <a:hlinkClick r:id="rId2" tooltip="Kapalı havza"/>
              </a:rPr>
              <a:t> </a:t>
            </a:r>
            <a:r>
              <a:rPr lang="en-GB" dirty="0" err="1">
                <a:hlinkClick r:id="rId2" tooltip="Kapalı havza"/>
              </a:rPr>
              <a:t>havza</a:t>
            </a:r>
            <a:r>
              <a:rPr lang="en-GB" dirty="0"/>
              <a:t>. </a:t>
            </a:r>
            <a:r>
              <a:rPr lang="tr-TR" dirty="0"/>
              <a:t> </a:t>
            </a:r>
            <a:r>
              <a:rPr lang="en-GB" dirty="0"/>
              <a:t>5 </a:t>
            </a:r>
            <a:r>
              <a:rPr lang="en-GB" dirty="0" err="1"/>
              <a:t>milyon</a:t>
            </a:r>
            <a:r>
              <a:rPr lang="en-GB" dirty="0"/>
              <a:t> </a:t>
            </a:r>
            <a:r>
              <a:rPr lang="en-GB" dirty="0" err="1"/>
              <a:t>hektarlık</a:t>
            </a:r>
            <a:r>
              <a:rPr lang="en-GB" dirty="0"/>
              <a:t> (4.980.534 ha) </a:t>
            </a:r>
            <a:r>
              <a:rPr lang="en-GB" dirty="0" err="1"/>
              <a:t>alanıyla</a:t>
            </a:r>
            <a:r>
              <a:rPr lang="en-GB" dirty="0"/>
              <a:t> </a:t>
            </a:r>
            <a:r>
              <a:rPr lang="en-GB" dirty="0" err="1"/>
              <a:t>Türkiye'nin</a:t>
            </a:r>
            <a:r>
              <a:rPr lang="en-GB" dirty="0"/>
              <a:t> </a:t>
            </a:r>
            <a:r>
              <a:rPr lang="en-GB" dirty="0" err="1"/>
              <a:t>yaklaşık</a:t>
            </a:r>
            <a:r>
              <a:rPr lang="en-GB" dirty="0"/>
              <a:t> %7'sini </a:t>
            </a:r>
            <a:r>
              <a:rPr lang="en-GB" dirty="0" err="1"/>
              <a:t>kaplar</a:t>
            </a:r>
            <a:r>
              <a:rPr lang="en-GB" dirty="0"/>
              <a:t>.</a:t>
            </a:r>
          </a:p>
          <a:p>
            <a:r>
              <a:rPr lang="en-GB" dirty="0"/>
              <a:t>Konya </a:t>
            </a:r>
            <a:r>
              <a:rPr lang="en-GB" dirty="0" err="1"/>
              <a:t>kapalı</a:t>
            </a:r>
            <a:r>
              <a:rPr lang="en-GB" dirty="0"/>
              <a:t> </a:t>
            </a:r>
            <a:r>
              <a:rPr lang="en-GB" dirty="0" err="1"/>
              <a:t>havzasını</a:t>
            </a:r>
            <a:r>
              <a:rPr lang="en-GB" dirty="0"/>
              <a:t>; </a:t>
            </a:r>
            <a:r>
              <a:rPr lang="en-GB" dirty="0" err="1"/>
              <a:t>Sakarya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Kızılırmak</a:t>
            </a:r>
            <a:r>
              <a:rPr lang="en-GB" dirty="0"/>
              <a:t> </a:t>
            </a:r>
            <a:r>
              <a:rPr lang="en-GB" dirty="0" err="1"/>
              <a:t>havzaları</a:t>
            </a:r>
            <a:r>
              <a:rPr lang="en-GB" dirty="0"/>
              <a:t> </a:t>
            </a:r>
            <a:r>
              <a:rPr lang="en-GB" dirty="0" err="1"/>
              <a:t>kuzeyden</a:t>
            </a:r>
            <a:r>
              <a:rPr lang="en-GB" dirty="0"/>
              <a:t>, </a:t>
            </a:r>
            <a:r>
              <a:rPr lang="en-GB" dirty="0" err="1"/>
              <a:t>Kızılırmak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Seyhan</a:t>
            </a:r>
            <a:r>
              <a:rPr lang="en-GB" dirty="0"/>
              <a:t> </a:t>
            </a:r>
            <a:r>
              <a:rPr lang="en-GB" dirty="0" err="1"/>
              <a:t>havzaları</a:t>
            </a:r>
            <a:r>
              <a:rPr lang="en-GB" dirty="0"/>
              <a:t> </a:t>
            </a:r>
            <a:r>
              <a:rPr lang="en-GB" dirty="0" err="1"/>
              <a:t>doğudan</a:t>
            </a:r>
            <a:r>
              <a:rPr lang="en-GB" dirty="0"/>
              <a:t>, </a:t>
            </a:r>
            <a:r>
              <a:rPr lang="en-GB" dirty="0" err="1"/>
              <a:t>Doğu</a:t>
            </a:r>
            <a:r>
              <a:rPr lang="en-GB" dirty="0"/>
              <a:t> </a:t>
            </a:r>
            <a:r>
              <a:rPr lang="en-GB" dirty="0" err="1"/>
              <a:t>Akdeniz</a:t>
            </a:r>
            <a:r>
              <a:rPr lang="en-GB" dirty="0"/>
              <a:t> </a:t>
            </a:r>
            <a:r>
              <a:rPr lang="en-GB" dirty="0" err="1"/>
              <a:t>havzası</a:t>
            </a:r>
            <a:r>
              <a:rPr lang="en-GB" dirty="0"/>
              <a:t> </a:t>
            </a:r>
            <a:r>
              <a:rPr lang="en-GB" dirty="0" err="1"/>
              <a:t>güneyden</a:t>
            </a:r>
            <a:r>
              <a:rPr lang="en-GB" dirty="0"/>
              <a:t>, </a:t>
            </a:r>
            <a:r>
              <a:rPr lang="en-GB" dirty="0" err="1">
                <a:hlinkClick r:id="rId3" tooltip="Akarçay Havzası"/>
              </a:rPr>
              <a:t>Akarçay</a:t>
            </a:r>
            <a:r>
              <a:rPr lang="en-GB" dirty="0"/>
              <a:t> </a:t>
            </a:r>
            <a:r>
              <a:rPr lang="en-GB" dirty="0" err="1"/>
              <a:t>ve</a:t>
            </a:r>
            <a:r>
              <a:rPr lang="en-GB" dirty="0"/>
              <a:t> Antalya </a:t>
            </a:r>
            <a:r>
              <a:rPr lang="en-GB" dirty="0" err="1"/>
              <a:t>havzaları</a:t>
            </a:r>
            <a:r>
              <a:rPr lang="en-GB" dirty="0"/>
              <a:t> </a:t>
            </a:r>
            <a:r>
              <a:rPr lang="en-GB" dirty="0" err="1"/>
              <a:t>batıdan</a:t>
            </a:r>
            <a:r>
              <a:rPr lang="en-GB" dirty="0"/>
              <a:t> </a:t>
            </a:r>
            <a:r>
              <a:rPr lang="en-GB" dirty="0" err="1"/>
              <a:t>sınırlandırır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8477" y="1442742"/>
            <a:ext cx="5283523" cy="2653936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7300786" y="4444833"/>
            <a:ext cx="42723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Şekil</a:t>
            </a:r>
            <a:r>
              <a:rPr lang="en-GB" dirty="0"/>
              <a:t> 2.1 Konya </a:t>
            </a:r>
            <a:r>
              <a:rPr lang="en-GB" dirty="0" err="1"/>
              <a:t>Kapalı</a:t>
            </a:r>
            <a:r>
              <a:rPr lang="en-GB" dirty="0"/>
              <a:t> </a:t>
            </a:r>
            <a:r>
              <a:rPr lang="en-GB" dirty="0" err="1"/>
              <a:t>Havzası’nın</a:t>
            </a:r>
            <a:r>
              <a:rPr lang="en-GB" dirty="0"/>
              <a:t> </a:t>
            </a:r>
            <a:r>
              <a:rPr lang="en-GB" dirty="0" err="1"/>
              <a:t>Türkiye’deki</a:t>
            </a:r>
            <a:r>
              <a:rPr lang="en-GB" dirty="0"/>
              <a:t> </a:t>
            </a:r>
            <a:r>
              <a:rPr lang="en-GB" dirty="0" err="1"/>
              <a:t>Konumu</a:t>
            </a:r>
            <a:endParaRPr lang="en-GB" dirty="0"/>
          </a:p>
        </p:txBody>
      </p:sp>
      <p:sp>
        <p:nvSpPr>
          <p:cNvPr id="6" name="Unvan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9538"/>
          </a:xfrm>
        </p:spPr>
        <p:txBody>
          <a:bodyPr/>
          <a:lstStyle/>
          <a:p>
            <a:r>
              <a:rPr lang="tr-TR" altLang="en-US" dirty="0">
                <a:latin typeface="Arial" panose="020B0604020202020204" pitchFamily="34" charset="0"/>
                <a:cs typeface="Calibri" panose="020F0502020204030204" pitchFamily="34" charset="0"/>
              </a:rPr>
              <a:t>Konya (Orta Anadolu) Kapalı Havzası(12)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565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432" y="1690688"/>
            <a:ext cx="7191375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86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en-US" dirty="0">
                <a:latin typeface="Arial" panose="020B0604020202020204" pitchFamily="34" charset="0"/>
                <a:cs typeface="Calibri" panose="020F0502020204030204" pitchFamily="34" charset="0"/>
              </a:rPr>
              <a:t>Konya (Orta Anadolu) Kapalı Havzası(12)</a:t>
            </a:r>
            <a:endParaRPr lang="en-GB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13360" y="1580606"/>
            <a:ext cx="6396446" cy="4596357"/>
          </a:xfrm>
        </p:spPr>
        <p:txBody>
          <a:bodyPr>
            <a:normAutofit fontScale="92500" lnSpcReduction="10000"/>
          </a:bodyPr>
          <a:lstStyle/>
          <a:p>
            <a:r>
              <a:rPr lang="en-GB" dirty="0" err="1"/>
              <a:t>Havza</a:t>
            </a:r>
            <a:r>
              <a:rPr lang="tr-TR" dirty="0"/>
              <a:t>i</a:t>
            </a:r>
            <a:r>
              <a:rPr lang="en-GB" dirty="0" err="1"/>
              <a:t>çinde</a:t>
            </a:r>
            <a:r>
              <a:rPr lang="en-GB" dirty="0"/>
              <a:t> </a:t>
            </a:r>
            <a:r>
              <a:rPr lang="en-GB" dirty="0">
                <a:hlinkClick r:id="rId2" tooltip="Konya"/>
              </a:rPr>
              <a:t>Konya</a:t>
            </a:r>
            <a:r>
              <a:rPr lang="en-GB" dirty="0"/>
              <a:t>, </a:t>
            </a:r>
            <a:r>
              <a:rPr lang="en-GB" dirty="0" err="1">
                <a:hlinkClick r:id="rId3" tooltip="Isparta"/>
              </a:rPr>
              <a:t>Isparta</a:t>
            </a:r>
            <a:r>
              <a:rPr lang="en-GB" dirty="0"/>
              <a:t>, </a:t>
            </a:r>
            <a:r>
              <a:rPr lang="en-GB" dirty="0" err="1">
                <a:hlinkClick r:id="rId4" tooltip="Niğde"/>
              </a:rPr>
              <a:t>Niğde</a:t>
            </a:r>
            <a:r>
              <a:rPr lang="en-GB" dirty="0"/>
              <a:t>, </a:t>
            </a:r>
            <a:r>
              <a:rPr lang="en-GB" dirty="0">
                <a:hlinkClick r:id="rId5" tooltip="Ankara"/>
              </a:rPr>
              <a:t>Ankara</a:t>
            </a:r>
            <a:r>
              <a:rPr lang="en-GB" dirty="0"/>
              <a:t>, </a:t>
            </a:r>
            <a:r>
              <a:rPr lang="tr-TR" dirty="0"/>
              <a:t>     </a:t>
            </a:r>
            <a:r>
              <a:rPr lang="en-GB" dirty="0" err="1">
                <a:hlinkClick r:id="rId6" tooltip="Aksaray"/>
              </a:rPr>
              <a:t>Aksaray</a:t>
            </a:r>
            <a:r>
              <a:rPr lang="en-GB" dirty="0"/>
              <a:t>, </a:t>
            </a:r>
            <a:r>
              <a:rPr lang="en-GB" dirty="0" err="1">
                <a:hlinkClick r:id="rId7" tooltip="Nevşehir"/>
              </a:rPr>
              <a:t>Nevşehir</a:t>
            </a:r>
            <a:r>
              <a:rPr lang="en-GB" dirty="0"/>
              <a:t> </a:t>
            </a:r>
            <a:r>
              <a:rPr lang="en-GB" dirty="0" err="1"/>
              <a:t>ve</a:t>
            </a:r>
            <a:r>
              <a:rPr lang="tr-TR" dirty="0"/>
              <a:t> </a:t>
            </a:r>
            <a:r>
              <a:rPr lang="en-GB" dirty="0" err="1">
                <a:hlinkClick r:id="rId8" tooltip="Karaman"/>
              </a:rPr>
              <a:t>Karaman</a:t>
            </a:r>
            <a:r>
              <a:rPr lang="tr-TR" dirty="0"/>
              <a:t>   </a:t>
            </a:r>
            <a:r>
              <a:rPr lang="en-GB" dirty="0" err="1"/>
              <a:t>illerinin</a:t>
            </a:r>
            <a:r>
              <a:rPr lang="en-GB" dirty="0"/>
              <a:t> </a:t>
            </a:r>
            <a:r>
              <a:rPr lang="en-GB" dirty="0" err="1"/>
              <a:t>toprakları</a:t>
            </a:r>
            <a:r>
              <a:rPr lang="en-GB" dirty="0"/>
              <a:t> </a:t>
            </a:r>
            <a:r>
              <a:rPr lang="en-GB" dirty="0" err="1"/>
              <a:t>bulunur</a:t>
            </a:r>
            <a:r>
              <a:rPr lang="en-GB" dirty="0"/>
              <a:t>. </a:t>
            </a:r>
            <a:r>
              <a:rPr lang="en-GB" dirty="0">
                <a:hlinkClick r:id="rId9" tooltip="Antalya"/>
              </a:rPr>
              <a:t>Antalya</a:t>
            </a:r>
            <a:r>
              <a:rPr lang="en-GB" dirty="0"/>
              <a:t> </a:t>
            </a:r>
            <a:r>
              <a:rPr lang="en-GB" dirty="0" err="1"/>
              <a:t>ve</a:t>
            </a:r>
            <a:r>
              <a:rPr lang="en-GB" dirty="0"/>
              <a:t> </a:t>
            </a:r>
            <a:r>
              <a:rPr lang="en-GB" dirty="0" err="1">
                <a:hlinkClick r:id="rId10" tooltip="Mersin"/>
              </a:rPr>
              <a:t>Mersin</a:t>
            </a:r>
            <a:r>
              <a:rPr lang="en-GB" dirty="0" err="1"/>
              <a:t>'in</a:t>
            </a:r>
            <a:r>
              <a:rPr lang="en-GB" dirty="0"/>
              <a:t> </a:t>
            </a:r>
            <a:r>
              <a:rPr lang="en-GB" dirty="0" err="1"/>
              <a:t>yerleşi</a:t>
            </a:r>
            <a:r>
              <a:rPr lang="tr-TR" dirty="0"/>
              <a:t>m</a:t>
            </a:r>
            <a:r>
              <a:rPr lang="en-GB" dirty="0"/>
              <a:t> </a:t>
            </a:r>
            <a:r>
              <a:rPr lang="en-GB" dirty="0" err="1"/>
              <a:t>olmayan</a:t>
            </a:r>
            <a:r>
              <a:rPr lang="en-GB" dirty="0"/>
              <a:t> </a:t>
            </a:r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dirty="0" err="1"/>
              <a:t>bir</a:t>
            </a:r>
            <a:r>
              <a:rPr lang="en-GB" dirty="0"/>
              <a:t> </a:t>
            </a:r>
            <a:r>
              <a:rPr lang="en-GB" dirty="0" err="1"/>
              <a:t>kısmı</a:t>
            </a:r>
            <a:r>
              <a:rPr lang="en-GB" dirty="0"/>
              <a:t> da </a:t>
            </a:r>
            <a:r>
              <a:rPr lang="en-GB" dirty="0" err="1"/>
              <a:t>havza</a:t>
            </a:r>
            <a:r>
              <a:rPr lang="en-GB" dirty="0"/>
              <a:t> </a:t>
            </a:r>
            <a:r>
              <a:rPr lang="en-GB" dirty="0" err="1"/>
              <a:t>alanındadır</a:t>
            </a:r>
            <a:r>
              <a:rPr lang="en-GB" dirty="0"/>
              <a:t>.</a:t>
            </a:r>
          </a:p>
          <a:p>
            <a:r>
              <a:rPr lang="en-GB" dirty="0" err="1"/>
              <a:t>Havza</a:t>
            </a:r>
            <a:r>
              <a:rPr lang="en-GB" dirty="0"/>
              <a:t> </a:t>
            </a:r>
            <a:r>
              <a:rPr lang="en-GB" dirty="0" err="1"/>
              <a:t>sınırlarında</a:t>
            </a:r>
            <a:r>
              <a:rPr lang="en-GB" dirty="0"/>
              <a:t>, </a:t>
            </a:r>
            <a:r>
              <a:rPr lang="en-GB" dirty="0" err="1"/>
              <a:t>şehir</a:t>
            </a:r>
            <a:r>
              <a:rPr lang="en-GB" dirty="0"/>
              <a:t> </a:t>
            </a:r>
            <a:r>
              <a:rPr lang="en-GB" dirty="0" err="1"/>
              <a:t>nüfusu</a:t>
            </a:r>
            <a:r>
              <a:rPr lang="en-GB" dirty="0"/>
              <a:t> 2.150.514 </a:t>
            </a:r>
            <a:r>
              <a:rPr lang="en-GB" dirty="0" err="1"/>
              <a:t>kişi</a:t>
            </a:r>
            <a:r>
              <a:rPr lang="en-GB" dirty="0"/>
              <a:t>, </a:t>
            </a:r>
            <a:r>
              <a:rPr lang="en-GB" dirty="0" err="1"/>
              <a:t>kırsal</a:t>
            </a:r>
            <a:r>
              <a:rPr lang="en-GB" dirty="0"/>
              <a:t> </a:t>
            </a:r>
            <a:r>
              <a:rPr lang="en-GB" dirty="0" err="1"/>
              <a:t>nüfus</a:t>
            </a:r>
            <a:r>
              <a:rPr lang="en-GB" dirty="0"/>
              <a:t> 618.695 </a:t>
            </a:r>
            <a:r>
              <a:rPr lang="en-GB" dirty="0" err="1"/>
              <a:t>kişi</a:t>
            </a:r>
            <a:r>
              <a:rPr lang="en-GB" dirty="0"/>
              <a:t>, </a:t>
            </a:r>
            <a:r>
              <a:rPr lang="en-GB" dirty="0" err="1"/>
              <a:t>toplamda</a:t>
            </a:r>
            <a:r>
              <a:rPr lang="en-GB" dirty="0"/>
              <a:t> </a:t>
            </a:r>
            <a:r>
              <a:rPr lang="en-GB" dirty="0" err="1"/>
              <a:t>ise</a:t>
            </a:r>
            <a:r>
              <a:rPr lang="en-GB" dirty="0"/>
              <a:t> 2.768.900 </a:t>
            </a:r>
            <a:r>
              <a:rPr lang="en-GB" dirty="0" err="1"/>
              <a:t>kişi</a:t>
            </a:r>
            <a:r>
              <a:rPr lang="en-GB" dirty="0"/>
              <a:t> </a:t>
            </a:r>
            <a:r>
              <a:rPr lang="en-GB" dirty="0" err="1"/>
              <a:t>yaşamaktadır</a:t>
            </a:r>
            <a:r>
              <a:rPr lang="en-GB" dirty="0"/>
              <a:t>.</a:t>
            </a:r>
            <a:endParaRPr lang="tr-TR" dirty="0"/>
          </a:p>
          <a:p>
            <a:r>
              <a:rPr lang="en-GB" dirty="0" err="1"/>
              <a:t>Kurumuş</a:t>
            </a:r>
            <a:r>
              <a:rPr lang="en-GB" dirty="0"/>
              <a:t> </a:t>
            </a:r>
            <a:r>
              <a:rPr lang="en-GB" dirty="0" err="1"/>
              <a:t>eski</a:t>
            </a:r>
            <a:r>
              <a:rPr lang="en-GB" dirty="0"/>
              <a:t> </a:t>
            </a:r>
            <a:r>
              <a:rPr lang="en-GB" dirty="0" err="1"/>
              <a:t>göl</a:t>
            </a:r>
            <a:r>
              <a:rPr lang="en-GB" dirty="0"/>
              <a:t> </a:t>
            </a:r>
            <a:r>
              <a:rPr lang="en-GB" dirty="0" err="1"/>
              <a:t>tabanlarından</a:t>
            </a:r>
            <a:r>
              <a:rPr lang="en-GB" dirty="0"/>
              <a:t> </a:t>
            </a:r>
            <a:r>
              <a:rPr lang="en-GB" dirty="0" err="1"/>
              <a:t>oluşan</a:t>
            </a:r>
            <a:r>
              <a:rPr lang="en-GB" dirty="0"/>
              <a:t> </a:t>
            </a:r>
            <a:r>
              <a:rPr lang="en-GB" dirty="0">
                <a:hlinkClick r:id="rId11" tooltip="Konya Ovası"/>
              </a:rPr>
              <a:t>Konya </a:t>
            </a:r>
            <a:r>
              <a:rPr lang="en-GB" dirty="0" err="1">
                <a:hlinkClick r:id="rId11" tooltip="Konya Ovası"/>
              </a:rPr>
              <a:t>Ovası</a:t>
            </a:r>
            <a:r>
              <a:rPr lang="en-GB" dirty="0"/>
              <a:t> </a:t>
            </a:r>
            <a:r>
              <a:rPr lang="en-GB" dirty="0" err="1"/>
              <a:t>ve</a:t>
            </a:r>
            <a:r>
              <a:rPr lang="en-GB" dirty="0"/>
              <a:t> </a:t>
            </a:r>
            <a:r>
              <a:rPr lang="en-GB" dirty="0" err="1">
                <a:hlinkClick r:id="rId12" tooltip="Ereğli Ovası (sayfa mevcut değil)"/>
              </a:rPr>
              <a:t>Ereğli</a:t>
            </a:r>
            <a:r>
              <a:rPr lang="en-GB" dirty="0">
                <a:hlinkClick r:id="rId12" tooltip="Ereğli Ovası (sayfa mevcut değil)"/>
              </a:rPr>
              <a:t> </a:t>
            </a:r>
            <a:r>
              <a:rPr lang="en-GB" dirty="0" err="1">
                <a:hlinkClick r:id="rId12" tooltip="Ereğli Ovası (sayfa mevcut değil)"/>
              </a:rPr>
              <a:t>Ovası</a:t>
            </a:r>
            <a:r>
              <a:rPr lang="en-GB" dirty="0"/>
              <a:t> </a:t>
            </a:r>
            <a:r>
              <a:rPr lang="en-GB" dirty="0" err="1"/>
              <a:t>havzanın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geniş</a:t>
            </a:r>
            <a:r>
              <a:rPr lang="en-GB" dirty="0"/>
              <a:t> </a:t>
            </a:r>
            <a:r>
              <a:rPr lang="en-GB" dirty="0" err="1"/>
              <a:t>ovalarıdır</a:t>
            </a:r>
            <a:r>
              <a:rPr lang="en-GB" dirty="0"/>
              <a:t>. </a:t>
            </a:r>
            <a:r>
              <a:rPr lang="en-GB" dirty="0" err="1"/>
              <a:t>Havzadaki</a:t>
            </a:r>
            <a:r>
              <a:rPr lang="en-GB" dirty="0"/>
              <a:t> </a:t>
            </a:r>
            <a:r>
              <a:rPr lang="en-GB" dirty="0" err="1"/>
              <a:t>diğer</a:t>
            </a:r>
            <a:r>
              <a:rPr lang="en-GB" dirty="0"/>
              <a:t> </a:t>
            </a:r>
            <a:r>
              <a:rPr lang="en-GB" dirty="0" err="1"/>
              <a:t>ovalar</a:t>
            </a:r>
            <a:r>
              <a:rPr lang="en-GB" dirty="0"/>
              <a:t>; </a:t>
            </a:r>
            <a:r>
              <a:rPr lang="en-GB" dirty="0" err="1"/>
              <a:t>Çumra</a:t>
            </a:r>
            <a:r>
              <a:rPr lang="en-GB" dirty="0"/>
              <a:t>, </a:t>
            </a:r>
            <a:r>
              <a:rPr lang="en-GB" dirty="0" err="1"/>
              <a:t>Karapınar</a:t>
            </a:r>
            <a:r>
              <a:rPr lang="en-GB" dirty="0"/>
              <a:t>, </a:t>
            </a:r>
            <a:r>
              <a:rPr lang="en-GB" dirty="0" err="1"/>
              <a:t>Beyşehir</a:t>
            </a:r>
            <a:r>
              <a:rPr lang="en-GB" dirty="0"/>
              <a:t>, </a:t>
            </a:r>
            <a:r>
              <a:rPr lang="en-GB" dirty="0" err="1"/>
              <a:t>Altınekin</a:t>
            </a:r>
            <a:r>
              <a:rPr lang="en-GB" dirty="0"/>
              <a:t>, </a:t>
            </a:r>
            <a:r>
              <a:rPr lang="en-GB" dirty="0" err="1"/>
              <a:t>Doğanhisar</a:t>
            </a:r>
            <a:r>
              <a:rPr lang="en-GB" dirty="0"/>
              <a:t>, </a:t>
            </a:r>
            <a:r>
              <a:rPr lang="en-GB" dirty="0" err="1"/>
              <a:t>Seydişehir</a:t>
            </a:r>
            <a:r>
              <a:rPr lang="en-GB" dirty="0"/>
              <a:t> </a:t>
            </a:r>
            <a:r>
              <a:rPr lang="en-GB" dirty="0" err="1"/>
              <a:t>ovalarıdır</a:t>
            </a:r>
            <a:r>
              <a:rPr lang="en-GB" dirty="0"/>
              <a:t>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01246" y="1580606"/>
            <a:ext cx="5277394" cy="383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64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0349"/>
          </a:xfrm>
        </p:spPr>
        <p:txBody>
          <a:bodyPr/>
          <a:lstStyle/>
          <a:p>
            <a:r>
              <a:rPr lang="tr-TR" altLang="en-US" dirty="0">
                <a:latin typeface="Arial" panose="020B0604020202020204" pitchFamily="34" charset="0"/>
                <a:cs typeface="Calibri" panose="020F0502020204030204" pitchFamily="34" charset="0"/>
              </a:rPr>
              <a:t>Burdur Gölü Kapalı Havzası</a:t>
            </a:r>
            <a:endParaRPr lang="en-GB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509" y="1175657"/>
            <a:ext cx="7336319" cy="5119763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1967465" y="6282202"/>
            <a:ext cx="6594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Şekil</a:t>
            </a:r>
            <a:r>
              <a:rPr lang="en-GB" dirty="0"/>
              <a:t> 2. </a:t>
            </a:r>
            <a:r>
              <a:rPr lang="en-GB" dirty="0" err="1"/>
              <a:t>Burdur</a:t>
            </a:r>
            <a:r>
              <a:rPr lang="en-GB" dirty="0"/>
              <a:t> </a:t>
            </a:r>
            <a:r>
              <a:rPr lang="en-GB" dirty="0" err="1"/>
              <a:t>Gölleri</a:t>
            </a:r>
            <a:r>
              <a:rPr lang="en-GB" dirty="0"/>
              <a:t> </a:t>
            </a:r>
            <a:r>
              <a:rPr lang="en-GB" dirty="0" err="1"/>
              <a:t>Havzası</a:t>
            </a:r>
            <a:r>
              <a:rPr lang="en-GB" dirty="0"/>
              <a:t> </a:t>
            </a:r>
            <a:r>
              <a:rPr lang="en-GB" dirty="0" err="1"/>
              <a:t>fiziki</a:t>
            </a:r>
            <a:r>
              <a:rPr lang="en-GB" dirty="0"/>
              <a:t> </a:t>
            </a:r>
            <a:r>
              <a:rPr lang="en-GB" dirty="0" err="1"/>
              <a:t>haritası</a:t>
            </a:r>
            <a:r>
              <a:rPr lang="tr-TR" dirty="0"/>
              <a:t> (</a:t>
            </a:r>
            <a:r>
              <a:rPr lang="en-GB" dirty="0" err="1"/>
              <a:t>Yarıc</a:t>
            </a:r>
            <a:r>
              <a:rPr lang="tr-TR" dirty="0"/>
              <a:t>ı ve </a:t>
            </a:r>
            <a:r>
              <a:rPr lang="en-GB" dirty="0" err="1"/>
              <a:t>Yağbasan</a:t>
            </a:r>
            <a:r>
              <a:rPr lang="en-GB" dirty="0"/>
              <a:t> </a:t>
            </a:r>
            <a:r>
              <a:rPr lang="tr-TR" dirty="0"/>
              <a:t>2018)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19580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5416"/>
          </a:xfrm>
        </p:spPr>
        <p:txBody>
          <a:bodyPr/>
          <a:lstStyle/>
          <a:p>
            <a:r>
              <a:rPr lang="tr-TR" altLang="en-US" dirty="0">
                <a:latin typeface="Arial" panose="020B0604020202020204" pitchFamily="34" charset="0"/>
                <a:cs typeface="Calibri" panose="020F0502020204030204" pitchFamily="34" charset="0"/>
              </a:rPr>
              <a:t>Konya (Orta Anadolu) Kapalı Havzası</a:t>
            </a:r>
            <a:endParaRPr lang="en-GB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90472" y="1420542"/>
            <a:ext cx="5799909" cy="4840741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Konya </a:t>
            </a:r>
            <a:r>
              <a:rPr lang="en-GB" dirty="0" err="1"/>
              <a:t>kapalı</a:t>
            </a:r>
            <a:r>
              <a:rPr lang="en-GB" dirty="0"/>
              <a:t> </a:t>
            </a:r>
            <a:r>
              <a:rPr lang="en-GB" dirty="0" err="1"/>
              <a:t>havzası</a:t>
            </a:r>
            <a:r>
              <a:rPr lang="en-GB" dirty="0"/>
              <a:t> </a:t>
            </a:r>
            <a:r>
              <a:rPr lang="en-GB" dirty="0" err="1"/>
              <a:t>genel</a:t>
            </a:r>
            <a:r>
              <a:rPr lang="en-GB" dirty="0"/>
              <a:t> </a:t>
            </a:r>
            <a:r>
              <a:rPr lang="en-GB" dirty="0" err="1"/>
              <a:t>olarak</a:t>
            </a:r>
            <a:r>
              <a:rPr lang="en-GB" dirty="0"/>
              <a:t> </a:t>
            </a:r>
            <a:r>
              <a:rPr lang="en-GB" dirty="0">
                <a:hlinkClick r:id="rId2" tooltip="Ova"/>
              </a:rPr>
              <a:t>ova</a:t>
            </a:r>
            <a:r>
              <a:rPr lang="en-GB" dirty="0"/>
              <a:t> </a:t>
            </a:r>
            <a:r>
              <a:rPr lang="en-GB" dirty="0" err="1"/>
              <a:t>ve</a:t>
            </a:r>
            <a:r>
              <a:rPr lang="en-GB" dirty="0"/>
              <a:t> </a:t>
            </a:r>
            <a:r>
              <a:rPr lang="en-GB" dirty="0" err="1">
                <a:hlinkClick r:id="rId3" tooltip="Plato"/>
              </a:rPr>
              <a:t>platolar</a:t>
            </a:r>
            <a:r>
              <a:rPr lang="en-GB" dirty="0"/>
              <a:t> </a:t>
            </a:r>
            <a:r>
              <a:rPr lang="en-GB" dirty="0" err="1"/>
              <a:t>ile</a:t>
            </a:r>
            <a:r>
              <a:rPr lang="en-GB" dirty="0"/>
              <a:t> </a:t>
            </a:r>
            <a:r>
              <a:rPr lang="en-GB" dirty="0" err="1"/>
              <a:t>kaplıdır</a:t>
            </a:r>
            <a:r>
              <a:rPr lang="en-GB" dirty="0"/>
              <a:t>. </a:t>
            </a:r>
            <a:r>
              <a:rPr lang="en-GB" dirty="0" err="1"/>
              <a:t>Güney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güneybatısında</a:t>
            </a:r>
            <a:r>
              <a:rPr lang="en-GB" dirty="0"/>
              <a:t> </a:t>
            </a:r>
            <a:r>
              <a:rPr lang="en-GB" dirty="0" err="1"/>
              <a:t>yüksek</a:t>
            </a:r>
            <a:r>
              <a:rPr lang="en-GB" dirty="0"/>
              <a:t> </a:t>
            </a:r>
            <a:r>
              <a:rPr lang="en-GB" dirty="0" err="1"/>
              <a:t>alanlar</a:t>
            </a:r>
            <a:r>
              <a:rPr lang="en-GB" dirty="0"/>
              <a:t> </a:t>
            </a:r>
            <a:r>
              <a:rPr lang="en-GB" dirty="0" err="1"/>
              <a:t>bulunur</a:t>
            </a:r>
            <a:r>
              <a:rPr lang="en-GB" dirty="0"/>
              <a:t>. </a:t>
            </a:r>
            <a:r>
              <a:rPr lang="tr-TR" dirty="0"/>
              <a:t>B</a:t>
            </a:r>
            <a:r>
              <a:rPr lang="en-GB" dirty="0" err="1"/>
              <a:t>atı</a:t>
            </a:r>
            <a:r>
              <a:rPr lang="en-GB" dirty="0"/>
              <a:t> </a:t>
            </a:r>
            <a:r>
              <a:rPr lang="en-GB" dirty="0" err="1"/>
              <a:t>sınırını</a:t>
            </a:r>
            <a:r>
              <a:rPr lang="en-GB" dirty="0"/>
              <a:t> </a:t>
            </a:r>
            <a:r>
              <a:rPr lang="en-GB" dirty="0">
                <a:hlinkClick r:id="rId4" tooltip="Sultan Dağları"/>
              </a:rPr>
              <a:t>Sultan </a:t>
            </a:r>
            <a:r>
              <a:rPr lang="en-GB" dirty="0" err="1">
                <a:hlinkClick r:id="rId4" tooltip="Sultan Dağları"/>
              </a:rPr>
              <a:t>Dağları</a:t>
            </a:r>
            <a:r>
              <a:rPr lang="en-GB" dirty="0"/>
              <a:t>, </a:t>
            </a:r>
            <a:r>
              <a:rPr lang="en-GB" dirty="0" err="1"/>
              <a:t>Aladağlar</a:t>
            </a:r>
            <a:r>
              <a:rPr lang="en-GB" dirty="0"/>
              <a:t> (2339 m), Lora (2040 m)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Eşenler</a:t>
            </a:r>
            <a:r>
              <a:rPr lang="en-GB" dirty="0"/>
              <a:t> </a:t>
            </a:r>
            <a:r>
              <a:rPr lang="en-GB" dirty="0" err="1"/>
              <a:t>Dağı</a:t>
            </a:r>
            <a:r>
              <a:rPr lang="en-GB" dirty="0"/>
              <a:t> (1951 m) </a:t>
            </a:r>
            <a:r>
              <a:rPr lang="en-GB" dirty="0" err="1"/>
              <a:t>sınırlandırır</a:t>
            </a:r>
            <a:r>
              <a:rPr lang="en-GB" dirty="0"/>
              <a:t>. </a:t>
            </a:r>
            <a:r>
              <a:rPr lang="en-GB" dirty="0" err="1"/>
              <a:t>Güney</a:t>
            </a:r>
            <a:r>
              <a:rPr lang="en-GB" dirty="0"/>
              <a:t> </a:t>
            </a:r>
            <a:r>
              <a:rPr lang="en-GB" dirty="0" err="1"/>
              <a:t>sınırı</a:t>
            </a:r>
            <a:r>
              <a:rPr lang="en-GB" dirty="0"/>
              <a:t> </a:t>
            </a:r>
            <a:r>
              <a:rPr lang="en-GB" dirty="0" err="1"/>
              <a:t>Toros</a:t>
            </a:r>
            <a:r>
              <a:rPr lang="en-GB" dirty="0"/>
              <a:t> </a:t>
            </a:r>
            <a:r>
              <a:rPr lang="en-GB" dirty="0" err="1"/>
              <a:t>Dağları'ndan</a:t>
            </a:r>
            <a:r>
              <a:rPr lang="en-GB" dirty="0"/>
              <a:t>; </a:t>
            </a:r>
            <a:r>
              <a:rPr lang="en-GB" dirty="0" err="1">
                <a:hlinkClick r:id="rId5" tooltip="Bolkar Dağları"/>
              </a:rPr>
              <a:t>Bolkar</a:t>
            </a:r>
            <a:r>
              <a:rPr lang="en-GB" dirty="0">
                <a:hlinkClick r:id="rId5" tooltip="Bolkar Dağları"/>
              </a:rPr>
              <a:t> </a:t>
            </a:r>
            <a:r>
              <a:rPr lang="en-GB" dirty="0" err="1">
                <a:hlinkClick r:id="rId5" tooltip="Bolkar Dağları"/>
              </a:rPr>
              <a:t>Dağları</a:t>
            </a:r>
            <a:r>
              <a:rPr lang="en-GB" dirty="0"/>
              <a:t>, </a:t>
            </a:r>
            <a:r>
              <a:rPr lang="en-GB" dirty="0" err="1">
                <a:hlinkClick r:id="rId6" tooltip="Geyik Dağları"/>
              </a:rPr>
              <a:t>Geyik</a:t>
            </a:r>
            <a:r>
              <a:rPr lang="en-GB" dirty="0">
                <a:hlinkClick r:id="rId6" tooltip="Geyik Dağları"/>
              </a:rPr>
              <a:t> </a:t>
            </a:r>
            <a:r>
              <a:rPr lang="en-GB" dirty="0" err="1">
                <a:hlinkClick r:id="rId6" tooltip="Geyik Dağları"/>
              </a:rPr>
              <a:t>Dağları</a:t>
            </a:r>
            <a:r>
              <a:rPr lang="en-GB" dirty="0"/>
              <a:t> </a:t>
            </a:r>
            <a:r>
              <a:rPr lang="en-GB" dirty="0" err="1">
                <a:hlinkClick r:id="rId7" tooltip="Aydos Dağı"/>
              </a:rPr>
              <a:t>Aydos</a:t>
            </a:r>
            <a:r>
              <a:rPr lang="en-GB" dirty="0">
                <a:hlinkClick r:id="rId7" tooltip="Aydos Dağı"/>
              </a:rPr>
              <a:t> </a:t>
            </a:r>
            <a:r>
              <a:rPr lang="en-GB" dirty="0" err="1">
                <a:hlinkClick r:id="rId7" tooltip="Aydos Dağı"/>
              </a:rPr>
              <a:t>Dağı</a:t>
            </a:r>
            <a:r>
              <a:rPr lang="en-GB" dirty="0"/>
              <a:t> </a:t>
            </a:r>
            <a:r>
              <a:rPr lang="en-GB" dirty="0" err="1"/>
              <a:t>çizer</a:t>
            </a:r>
            <a:r>
              <a:rPr lang="en-GB" dirty="0"/>
              <a:t>.</a:t>
            </a:r>
          </a:p>
          <a:p>
            <a:r>
              <a:rPr lang="en-GB" dirty="0" err="1"/>
              <a:t>Havzada</a:t>
            </a:r>
            <a:r>
              <a:rPr lang="en-GB" dirty="0"/>
              <a:t> </a:t>
            </a:r>
            <a:r>
              <a:rPr lang="en-GB" dirty="0" err="1">
                <a:hlinkClick r:id="rId8" tooltip="Karacadağ (Konya)"/>
              </a:rPr>
              <a:t>Karacadağ</a:t>
            </a:r>
            <a:r>
              <a:rPr lang="en-GB" dirty="0"/>
              <a:t>, </a:t>
            </a:r>
            <a:r>
              <a:rPr lang="en-GB" dirty="0" err="1"/>
              <a:t>Erenler</a:t>
            </a:r>
            <a:r>
              <a:rPr lang="en-GB" dirty="0"/>
              <a:t> </a:t>
            </a:r>
            <a:r>
              <a:rPr lang="en-GB" dirty="0" err="1"/>
              <a:t>Dağı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Takkeli</a:t>
            </a:r>
            <a:r>
              <a:rPr lang="en-GB" dirty="0"/>
              <a:t> </a:t>
            </a:r>
            <a:r>
              <a:rPr lang="en-GB" dirty="0" err="1"/>
              <a:t>Dağ</a:t>
            </a:r>
            <a:r>
              <a:rPr lang="en-GB" dirty="0"/>
              <a:t> </a:t>
            </a:r>
            <a:r>
              <a:rPr lang="en-GB" dirty="0" err="1"/>
              <a:t>gibi</a:t>
            </a:r>
            <a:r>
              <a:rPr lang="en-GB" dirty="0"/>
              <a:t> </a:t>
            </a:r>
            <a:r>
              <a:rPr lang="en-GB" dirty="0" err="1"/>
              <a:t>volkanik</a:t>
            </a:r>
            <a:r>
              <a:rPr lang="en-GB" dirty="0"/>
              <a:t> </a:t>
            </a:r>
            <a:r>
              <a:rPr lang="en-GB" dirty="0" err="1"/>
              <a:t>kütleler</a:t>
            </a:r>
            <a:r>
              <a:rPr lang="en-GB" dirty="0"/>
              <a:t> </a:t>
            </a:r>
            <a:r>
              <a:rPr lang="en-GB" dirty="0" err="1"/>
              <a:t>yükselir</a:t>
            </a:r>
            <a:r>
              <a:rPr lang="en-GB" dirty="0"/>
              <a:t>. </a:t>
            </a:r>
            <a:r>
              <a:rPr lang="en-GB" dirty="0" err="1">
                <a:hlinkClick r:id="rId9" tooltip="Tuz Gölü"/>
              </a:rPr>
              <a:t>Tuz</a:t>
            </a:r>
            <a:r>
              <a:rPr lang="en-GB" dirty="0">
                <a:hlinkClick r:id="rId9" tooltip="Tuz Gölü"/>
              </a:rPr>
              <a:t> </a:t>
            </a:r>
            <a:r>
              <a:rPr lang="en-GB" dirty="0" err="1">
                <a:hlinkClick r:id="rId9" tooltip="Tuz Gölü"/>
              </a:rPr>
              <a:t>Gölü</a:t>
            </a:r>
            <a:r>
              <a:rPr lang="en-GB" dirty="0" err="1"/>
              <a:t>'nün</a:t>
            </a:r>
            <a:r>
              <a:rPr lang="en-GB" dirty="0"/>
              <a:t> </a:t>
            </a:r>
            <a:r>
              <a:rPr lang="en-GB" dirty="0" err="1"/>
              <a:t>güneyinde</a:t>
            </a:r>
            <a:r>
              <a:rPr lang="en-GB" dirty="0"/>
              <a:t> </a:t>
            </a:r>
            <a:r>
              <a:rPr lang="en-GB" dirty="0" err="1">
                <a:hlinkClick r:id="rId10" tooltip="Obruk Platosu"/>
              </a:rPr>
              <a:t>Obruk</a:t>
            </a:r>
            <a:r>
              <a:rPr lang="en-GB" dirty="0">
                <a:hlinkClick r:id="rId10" tooltip="Obruk Platosu"/>
              </a:rPr>
              <a:t> </a:t>
            </a:r>
            <a:r>
              <a:rPr lang="en-GB" dirty="0" err="1">
                <a:hlinkClick r:id="rId10" tooltip="Obruk Platosu"/>
              </a:rPr>
              <a:t>Platosu</a:t>
            </a:r>
            <a:r>
              <a:rPr lang="en-GB" dirty="0"/>
              <a:t>, </a:t>
            </a:r>
            <a:r>
              <a:rPr lang="en-GB" dirty="0" err="1"/>
              <a:t>batısında</a:t>
            </a:r>
            <a:r>
              <a:rPr lang="en-GB" dirty="0"/>
              <a:t> </a:t>
            </a:r>
            <a:r>
              <a:rPr lang="en-GB" dirty="0" err="1">
                <a:hlinkClick r:id="rId11" tooltip="Cihanbeyli Platosu (sayfa mevcut değil)"/>
              </a:rPr>
              <a:t>Cihanbeyli</a:t>
            </a:r>
            <a:r>
              <a:rPr lang="en-GB" dirty="0">
                <a:hlinkClick r:id="rId11" tooltip="Cihanbeyli Platosu (sayfa mevcut değil)"/>
              </a:rPr>
              <a:t> </a:t>
            </a:r>
            <a:r>
              <a:rPr lang="en-GB" dirty="0" err="1">
                <a:hlinkClick r:id="rId11" tooltip="Cihanbeyli Platosu (sayfa mevcut değil)"/>
              </a:rPr>
              <a:t>Platosu</a:t>
            </a:r>
            <a:r>
              <a:rPr lang="en-GB" dirty="0"/>
              <a:t> </a:t>
            </a:r>
            <a:r>
              <a:rPr lang="en-GB" dirty="0" err="1"/>
              <a:t>yer</a:t>
            </a:r>
            <a:r>
              <a:rPr lang="en-GB" dirty="0"/>
              <a:t> </a:t>
            </a:r>
            <a:r>
              <a:rPr lang="en-GB" dirty="0" err="1"/>
              <a:t>alır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92230" y="1420542"/>
            <a:ext cx="5901619" cy="3947818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7522213" y="5546172"/>
            <a:ext cx="4571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Şekil</a:t>
            </a:r>
            <a:r>
              <a:rPr lang="en-GB" dirty="0"/>
              <a:t> Konya </a:t>
            </a:r>
            <a:r>
              <a:rPr lang="en-GB" dirty="0" err="1"/>
              <a:t>Kapalı</a:t>
            </a:r>
            <a:r>
              <a:rPr lang="en-GB" dirty="0"/>
              <a:t> </a:t>
            </a:r>
            <a:r>
              <a:rPr lang="en-GB" dirty="0" err="1"/>
              <a:t>Havzası</a:t>
            </a:r>
            <a:r>
              <a:rPr lang="en-GB" dirty="0"/>
              <a:t> </a:t>
            </a:r>
            <a:r>
              <a:rPr lang="en-GB" dirty="0" err="1"/>
              <a:t>Topografya</a:t>
            </a:r>
            <a:r>
              <a:rPr lang="en-GB" dirty="0"/>
              <a:t> </a:t>
            </a:r>
            <a:r>
              <a:rPr lang="en-GB" dirty="0" err="1"/>
              <a:t>Haritası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4092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1875"/>
          </a:xfrm>
        </p:spPr>
        <p:txBody>
          <a:bodyPr/>
          <a:lstStyle/>
          <a:p>
            <a:r>
              <a:rPr lang="tr-TR" altLang="en-US" dirty="0">
                <a:latin typeface="Arial" panose="020B0604020202020204" pitchFamily="34" charset="0"/>
                <a:cs typeface="Calibri" panose="020F0502020204030204" pitchFamily="34" charset="0"/>
              </a:rPr>
              <a:t>Konya (Orta Anadolu) Kapalı Havzası</a:t>
            </a:r>
            <a:endParaRPr lang="en-GB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70263" y="1825625"/>
            <a:ext cx="10883537" cy="4351338"/>
          </a:xfrm>
        </p:spPr>
        <p:txBody>
          <a:bodyPr>
            <a:normAutofit fontScale="92500" lnSpcReduction="10000"/>
          </a:bodyPr>
          <a:lstStyle/>
          <a:p>
            <a:r>
              <a:rPr lang="en-GB" dirty="0" err="1"/>
              <a:t>Havzanın</a:t>
            </a:r>
            <a:r>
              <a:rPr lang="en-GB" dirty="0"/>
              <a:t> </a:t>
            </a:r>
            <a:r>
              <a:rPr lang="en-GB" dirty="0" err="1"/>
              <a:t>alanı</a:t>
            </a:r>
            <a:r>
              <a:rPr lang="en-GB" dirty="0"/>
              <a:t> </a:t>
            </a:r>
            <a:r>
              <a:rPr lang="en-GB" dirty="0" err="1"/>
              <a:t>büyük</a:t>
            </a:r>
            <a:r>
              <a:rPr lang="en-GB" dirty="0"/>
              <a:t> </a:t>
            </a:r>
            <a:r>
              <a:rPr lang="en-GB" dirty="0" err="1"/>
              <a:t>olduğundan</a:t>
            </a:r>
            <a:r>
              <a:rPr lang="en-GB" dirty="0"/>
              <a:t> </a:t>
            </a:r>
            <a:r>
              <a:rPr lang="en-GB" dirty="0" err="1"/>
              <a:t>iklim</a:t>
            </a:r>
            <a:r>
              <a:rPr lang="en-GB" dirty="0"/>
              <a:t> </a:t>
            </a:r>
            <a:r>
              <a:rPr lang="en-GB" dirty="0" err="1"/>
              <a:t>tipleri</a:t>
            </a:r>
            <a:r>
              <a:rPr lang="en-GB" dirty="0"/>
              <a:t> </a:t>
            </a:r>
            <a:r>
              <a:rPr lang="en-GB" dirty="0" err="1"/>
              <a:t>çeşitlidir</a:t>
            </a:r>
            <a:r>
              <a:rPr lang="en-GB" dirty="0"/>
              <a:t>. </a:t>
            </a:r>
            <a:r>
              <a:rPr lang="en-GB" dirty="0" err="1"/>
              <a:t>Güneyde</a:t>
            </a:r>
            <a:r>
              <a:rPr lang="en-GB" dirty="0"/>
              <a:t> </a:t>
            </a:r>
            <a:r>
              <a:rPr lang="en-GB" dirty="0" err="1"/>
              <a:t>kışlar</a:t>
            </a:r>
            <a:r>
              <a:rPr lang="en-GB" dirty="0"/>
              <a:t> </a:t>
            </a:r>
            <a:r>
              <a:rPr lang="en-GB" dirty="0" err="1"/>
              <a:t>ılık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yağışlı</a:t>
            </a:r>
            <a:r>
              <a:rPr lang="en-GB" dirty="0"/>
              <a:t>, </a:t>
            </a:r>
            <a:r>
              <a:rPr lang="en-GB" dirty="0" err="1"/>
              <a:t>yazlar</a:t>
            </a:r>
            <a:r>
              <a:rPr lang="en-GB" dirty="0"/>
              <a:t> </a:t>
            </a:r>
            <a:r>
              <a:rPr lang="en-GB" dirty="0" err="1"/>
              <a:t>sıcak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kurak</a:t>
            </a:r>
            <a:r>
              <a:rPr lang="en-GB" dirty="0"/>
              <a:t> </a:t>
            </a:r>
            <a:r>
              <a:rPr lang="en-GB" dirty="0" err="1">
                <a:hlinkClick r:id="rId2" tooltip="Akdeniz iklimi"/>
              </a:rPr>
              <a:t>Akdeniz</a:t>
            </a:r>
            <a:r>
              <a:rPr lang="en-GB" dirty="0">
                <a:hlinkClick r:id="rId2" tooltip="Akdeniz iklimi"/>
              </a:rPr>
              <a:t> </a:t>
            </a:r>
            <a:r>
              <a:rPr lang="en-GB" dirty="0" err="1">
                <a:hlinkClick r:id="rId2" tooltip="Akdeniz iklimi"/>
              </a:rPr>
              <a:t>iklimi</a:t>
            </a:r>
            <a:r>
              <a:rPr lang="en-GB" dirty="0"/>
              <a:t> </a:t>
            </a:r>
            <a:r>
              <a:rPr lang="en-GB" dirty="0" err="1"/>
              <a:t>etkindir</a:t>
            </a:r>
            <a:r>
              <a:rPr lang="en-GB" dirty="0"/>
              <a:t>. </a:t>
            </a:r>
            <a:r>
              <a:rPr lang="en-GB" dirty="0" err="1"/>
              <a:t>Kuzeyde</a:t>
            </a:r>
            <a:r>
              <a:rPr lang="en-GB" dirty="0"/>
              <a:t> </a:t>
            </a:r>
            <a:r>
              <a:rPr lang="en-GB" dirty="0" err="1"/>
              <a:t>yazların</a:t>
            </a:r>
            <a:r>
              <a:rPr lang="en-GB" dirty="0"/>
              <a:t> </a:t>
            </a:r>
            <a:r>
              <a:rPr lang="en-GB" dirty="0" err="1"/>
              <a:t>sıcak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kurak</a:t>
            </a:r>
            <a:r>
              <a:rPr lang="en-GB" dirty="0"/>
              <a:t>, </a:t>
            </a:r>
            <a:r>
              <a:rPr lang="en-GB" dirty="0" err="1"/>
              <a:t>kışları</a:t>
            </a:r>
            <a:r>
              <a:rPr lang="en-GB" dirty="0"/>
              <a:t> </a:t>
            </a:r>
            <a:r>
              <a:rPr lang="en-GB" dirty="0" err="1"/>
              <a:t>soğuk</a:t>
            </a:r>
            <a:r>
              <a:rPr lang="en-GB" dirty="0"/>
              <a:t> </a:t>
            </a:r>
            <a:r>
              <a:rPr lang="en-GB" dirty="0" err="1"/>
              <a:t>geçen</a:t>
            </a:r>
            <a:r>
              <a:rPr lang="en-GB" dirty="0"/>
              <a:t> </a:t>
            </a:r>
            <a:r>
              <a:rPr lang="en-GB" dirty="0" err="1"/>
              <a:t>karasal</a:t>
            </a:r>
            <a:r>
              <a:rPr lang="en-GB" dirty="0"/>
              <a:t> </a:t>
            </a:r>
            <a:r>
              <a:rPr lang="en-GB" dirty="0" err="1"/>
              <a:t>iklim</a:t>
            </a:r>
            <a:r>
              <a:rPr lang="en-GB" dirty="0"/>
              <a:t> </a:t>
            </a:r>
            <a:r>
              <a:rPr lang="en-GB" dirty="0" err="1"/>
              <a:t>görülür</a:t>
            </a:r>
            <a:r>
              <a:rPr lang="en-GB" dirty="0"/>
              <a:t>. </a:t>
            </a:r>
            <a:r>
              <a:rPr lang="en-GB" dirty="0" err="1">
                <a:hlinkClick r:id="rId3" tooltip="Karapınar"/>
              </a:rPr>
              <a:t>Karapınar</a:t>
            </a:r>
            <a:r>
              <a:rPr lang="en-GB" dirty="0"/>
              <a:t> </a:t>
            </a:r>
            <a:r>
              <a:rPr lang="en-GB" dirty="0" err="1"/>
              <a:t>çevresi</a:t>
            </a:r>
            <a:r>
              <a:rPr lang="en-GB" dirty="0"/>
              <a:t> </a:t>
            </a:r>
            <a:r>
              <a:rPr lang="en-GB" dirty="0" err="1"/>
              <a:t>çöl</a:t>
            </a:r>
            <a:r>
              <a:rPr lang="en-GB" dirty="0"/>
              <a:t> </a:t>
            </a:r>
            <a:r>
              <a:rPr lang="en-GB" dirty="0" err="1"/>
              <a:t>iklimi</a:t>
            </a:r>
            <a:r>
              <a:rPr lang="en-GB" dirty="0"/>
              <a:t> </a:t>
            </a:r>
            <a:r>
              <a:rPr lang="en-GB" dirty="0" err="1"/>
              <a:t>şartlarına</a:t>
            </a:r>
            <a:r>
              <a:rPr lang="en-GB" dirty="0"/>
              <a:t> </a:t>
            </a:r>
            <a:r>
              <a:rPr lang="en-GB" dirty="0" err="1"/>
              <a:t>yakındır</a:t>
            </a:r>
            <a:r>
              <a:rPr lang="en-GB" dirty="0"/>
              <a:t>.</a:t>
            </a:r>
          </a:p>
          <a:p>
            <a:r>
              <a:rPr lang="en-GB" dirty="0" err="1"/>
              <a:t>Havzadaki</a:t>
            </a:r>
            <a:r>
              <a:rPr lang="en-GB" dirty="0"/>
              <a:t> </a:t>
            </a:r>
            <a:r>
              <a:rPr lang="en-GB" dirty="0" err="1"/>
              <a:t>meteoroloji</a:t>
            </a:r>
            <a:r>
              <a:rPr lang="en-GB" dirty="0"/>
              <a:t> </a:t>
            </a:r>
            <a:r>
              <a:rPr lang="en-GB" dirty="0" err="1"/>
              <a:t>istasyonları</a:t>
            </a:r>
            <a:r>
              <a:rPr lang="en-GB" dirty="0"/>
              <a:t> </a:t>
            </a:r>
            <a:r>
              <a:rPr lang="en-GB" dirty="0" err="1"/>
              <a:t>değerlerinin</a:t>
            </a:r>
            <a:r>
              <a:rPr lang="en-GB" dirty="0"/>
              <a:t> </a:t>
            </a:r>
            <a:r>
              <a:rPr lang="en-GB" dirty="0" err="1"/>
              <a:t>ortalamasına</a:t>
            </a:r>
            <a:r>
              <a:rPr lang="en-GB" dirty="0"/>
              <a:t> </a:t>
            </a:r>
            <a:r>
              <a:rPr lang="en-GB" dirty="0" err="1"/>
              <a:t>göre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soğuk</a:t>
            </a:r>
            <a:r>
              <a:rPr lang="en-GB" dirty="0"/>
              <a:t> ay </a:t>
            </a:r>
            <a:r>
              <a:rPr lang="en-GB" dirty="0" err="1"/>
              <a:t>Ocak</a:t>
            </a:r>
            <a:r>
              <a:rPr lang="en-GB" dirty="0"/>
              <a:t> -0,3 °C,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sıcak</a:t>
            </a:r>
            <a:r>
              <a:rPr lang="en-GB" dirty="0"/>
              <a:t> ay </a:t>
            </a:r>
            <a:r>
              <a:rPr lang="en-GB" dirty="0" err="1"/>
              <a:t>Temmuz</a:t>
            </a:r>
            <a:r>
              <a:rPr lang="en-GB" dirty="0"/>
              <a:t> 23,4 °C, </a:t>
            </a:r>
            <a:r>
              <a:rPr lang="en-GB" dirty="0" err="1"/>
              <a:t>ortalama</a:t>
            </a:r>
            <a:r>
              <a:rPr lang="en-GB" dirty="0"/>
              <a:t> </a:t>
            </a:r>
            <a:r>
              <a:rPr lang="en-GB" dirty="0" err="1"/>
              <a:t>yıllık</a:t>
            </a:r>
            <a:r>
              <a:rPr lang="en-GB" dirty="0"/>
              <a:t> </a:t>
            </a:r>
            <a:r>
              <a:rPr lang="en-GB" dirty="0" err="1"/>
              <a:t>sıcaklık</a:t>
            </a:r>
            <a:r>
              <a:rPr lang="en-GB" dirty="0"/>
              <a:t> 11,1 °</a:t>
            </a:r>
            <a:r>
              <a:rPr lang="en-GB" dirty="0" err="1"/>
              <a:t>C'dir</a:t>
            </a:r>
            <a:r>
              <a:rPr lang="en-GB" dirty="0"/>
              <a:t>.</a:t>
            </a:r>
          </a:p>
          <a:p>
            <a:r>
              <a:rPr lang="en-GB" dirty="0" err="1"/>
              <a:t>Havzada</a:t>
            </a:r>
            <a:r>
              <a:rPr lang="en-GB" dirty="0"/>
              <a:t> </a:t>
            </a:r>
            <a:r>
              <a:rPr lang="en-GB" dirty="0" err="1"/>
              <a:t>yağışlar</a:t>
            </a:r>
            <a:r>
              <a:rPr lang="en-GB" dirty="0"/>
              <a:t> </a:t>
            </a:r>
            <a:r>
              <a:rPr lang="en-GB" dirty="0" err="1"/>
              <a:t>genelde</a:t>
            </a:r>
            <a:r>
              <a:rPr lang="en-GB" dirty="0"/>
              <a:t> </a:t>
            </a:r>
            <a:r>
              <a:rPr lang="en-GB" dirty="0" err="1">
                <a:hlinkClick r:id="rId4" tooltip="Konveksiyonel yağış"/>
              </a:rPr>
              <a:t>yükselim</a:t>
            </a:r>
            <a:r>
              <a:rPr lang="en-GB" dirty="0">
                <a:hlinkClick r:id="rId4" tooltip="Konveksiyonel yağış"/>
              </a:rPr>
              <a:t> (</a:t>
            </a:r>
            <a:r>
              <a:rPr lang="en-GB" dirty="0" err="1">
                <a:hlinkClick r:id="rId4" tooltip="Konveksiyonel yağış"/>
              </a:rPr>
              <a:t>konveksiyonel</a:t>
            </a:r>
            <a:r>
              <a:rPr lang="en-GB" dirty="0">
                <a:hlinkClick r:id="rId4" tooltip="Konveksiyonel yağış"/>
              </a:rPr>
              <a:t>) </a:t>
            </a:r>
            <a:r>
              <a:rPr lang="en-GB" dirty="0" err="1">
                <a:hlinkClick r:id="rId4" tooltip="Konveksiyonel yağış"/>
              </a:rPr>
              <a:t>yağışları</a:t>
            </a:r>
            <a:r>
              <a:rPr lang="en-GB" dirty="0"/>
              <a:t> </a:t>
            </a:r>
            <a:r>
              <a:rPr lang="en-GB" dirty="0" err="1"/>
              <a:t>şeklinde</a:t>
            </a:r>
            <a:r>
              <a:rPr lang="en-GB" dirty="0"/>
              <a:t> </a:t>
            </a:r>
            <a:r>
              <a:rPr lang="en-GB" dirty="0" err="1"/>
              <a:t>oluşur</a:t>
            </a:r>
            <a:r>
              <a:rPr lang="en-GB" dirty="0"/>
              <a:t>.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fazla</a:t>
            </a:r>
            <a:r>
              <a:rPr lang="en-GB" dirty="0"/>
              <a:t> </a:t>
            </a:r>
            <a:r>
              <a:rPr lang="en-GB" dirty="0" err="1"/>
              <a:t>yağış</a:t>
            </a:r>
            <a:r>
              <a:rPr lang="en-GB" dirty="0"/>
              <a:t> </a:t>
            </a:r>
            <a:r>
              <a:rPr lang="en-GB" dirty="0" err="1"/>
              <a:t>ilkbahar</a:t>
            </a:r>
            <a:r>
              <a:rPr lang="en-GB" dirty="0"/>
              <a:t> </a:t>
            </a:r>
            <a:r>
              <a:rPr lang="en-GB" dirty="0" err="1"/>
              <a:t>aylarında</a:t>
            </a:r>
            <a:r>
              <a:rPr lang="en-GB" dirty="0"/>
              <a:t> </a:t>
            </a:r>
            <a:r>
              <a:rPr lang="en-GB" dirty="0" err="1"/>
              <a:t>görülür</a:t>
            </a:r>
            <a:r>
              <a:rPr lang="en-GB" dirty="0"/>
              <a:t>. </a:t>
            </a:r>
            <a:r>
              <a:rPr lang="en-GB" dirty="0" err="1"/>
              <a:t>yörede</a:t>
            </a:r>
            <a:r>
              <a:rPr lang="en-GB" dirty="0"/>
              <a:t> </a:t>
            </a:r>
            <a:r>
              <a:rPr lang="en-GB" dirty="0" err="1"/>
              <a:t>bu</a:t>
            </a:r>
            <a:r>
              <a:rPr lang="en-GB" dirty="0"/>
              <a:t> </a:t>
            </a:r>
            <a:r>
              <a:rPr lang="en-GB" dirty="0" err="1"/>
              <a:t>yağışlara</a:t>
            </a:r>
            <a:r>
              <a:rPr lang="en-GB" dirty="0"/>
              <a:t> </a:t>
            </a:r>
            <a:r>
              <a:rPr lang="en-GB" i="1" dirty="0" err="1">
                <a:hlinkClick r:id="rId5" tooltip="Kırkikindi yağışları"/>
              </a:rPr>
              <a:t>kırkikindi</a:t>
            </a:r>
            <a:r>
              <a:rPr lang="en-GB" i="1" dirty="0">
                <a:hlinkClick r:id="rId5" tooltip="Kırkikindi yağışları"/>
              </a:rPr>
              <a:t> </a:t>
            </a:r>
            <a:r>
              <a:rPr lang="en-GB" i="1" dirty="0" err="1">
                <a:hlinkClick r:id="rId5" tooltip="Kırkikindi yağışları"/>
              </a:rPr>
              <a:t>yağmurları</a:t>
            </a:r>
            <a:r>
              <a:rPr lang="en-GB" dirty="0"/>
              <a:t> </a:t>
            </a:r>
            <a:r>
              <a:rPr lang="en-GB" dirty="0" err="1"/>
              <a:t>adı</a:t>
            </a:r>
            <a:r>
              <a:rPr lang="en-GB" dirty="0"/>
              <a:t> </a:t>
            </a:r>
            <a:r>
              <a:rPr lang="en-GB" dirty="0" err="1"/>
              <a:t>verilir</a:t>
            </a:r>
            <a:r>
              <a:rPr lang="en-GB" dirty="0"/>
              <a:t>. </a:t>
            </a:r>
            <a:r>
              <a:rPr lang="en-GB" dirty="0" err="1"/>
              <a:t>Yazlar</a:t>
            </a:r>
            <a:r>
              <a:rPr lang="en-GB" dirty="0"/>
              <a:t> </a:t>
            </a:r>
            <a:r>
              <a:rPr lang="en-GB" dirty="0" err="1"/>
              <a:t>kurak</a:t>
            </a:r>
            <a:r>
              <a:rPr lang="en-GB" dirty="0"/>
              <a:t> </a:t>
            </a:r>
            <a:r>
              <a:rPr lang="en-GB" dirty="0" err="1"/>
              <a:t>geçer</a:t>
            </a:r>
            <a:r>
              <a:rPr lang="en-GB" dirty="0"/>
              <a:t>, </a:t>
            </a:r>
            <a:r>
              <a:rPr lang="en-GB" dirty="0" err="1"/>
              <a:t>kış</a:t>
            </a:r>
            <a:r>
              <a:rPr lang="en-GB" dirty="0"/>
              <a:t> </a:t>
            </a:r>
            <a:r>
              <a:rPr lang="en-GB" dirty="0" err="1"/>
              <a:t>yağışları</a:t>
            </a:r>
            <a:r>
              <a:rPr lang="en-GB" dirty="0"/>
              <a:t> </a:t>
            </a:r>
            <a:r>
              <a:rPr lang="en-GB" dirty="0" err="1"/>
              <a:t>kar</a:t>
            </a:r>
            <a:r>
              <a:rPr lang="en-GB" dirty="0"/>
              <a:t> </a:t>
            </a:r>
            <a:r>
              <a:rPr lang="en-GB" dirty="0" err="1"/>
              <a:t>şeklindedir</a:t>
            </a:r>
            <a:r>
              <a:rPr lang="en-GB" dirty="0"/>
              <a:t>. </a:t>
            </a:r>
            <a:r>
              <a:rPr lang="en-GB" dirty="0" err="1"/>
              <a:t>Aritmatik</a:t>
            </a:r>
            <a:r>
              <a:rPr lang="en-GB" dirty="0"/>
              <a:t> </a:t>
            </a:r>
            <a:r>
              <a:rPr lang="en-GB" dirty="0" err="1"/>
              <a:t>ortalama</a:t>
            </a:r>
            <a:r>
              <a:rPr lang="en-GB" dirty="0"/>
              <a:t> </a:t>
            </a:r>
            <a:r>
              <a:rPr lang="en-GB" dirty="0" err="1"/>
              <a:t>yöntemine</a:t>
            </a:r>
            <a:r>
              <a:rPr lang="en-GB" dirty="0"/>
              <a:t> </a:t>
            </a:r>
            <a:r>
              <a:rPr lang="en-GB" dirty="0" err="1"/>
              <a:t>göre</a:t>
            </a:r>
            <a:r>
              <a:rPr lang="en-GB" dirty="0"/>
              <a:t> </a:t>
            </a:r>
            <a:r>
              <a:rPr lang="en-GB" dirty="0" err="1"/>
              <a:t>havza</a:t>
            </a:r>
            <a:r>
              <a:rPr lang="en-GB" dirty="0"/>
              <a:t> </a:t>
            </a:r>
            <a:r>
              <a:rPr lang="en-GB" dirty="0" err="1"/>
              <a:t>yağış</a:t>
            </a:r>
            <a:r>
              <a:rPr lang="en-GB" dirty="0"/>
              <a:t> </a:t>
            </a:r>
            <a:r>
              <a:rPr lang="en-GB" dirty="0" err="1"/>
              <a:t>ortalaması</a:t>
            </a:r>
            <a:r>
              <a:rPr lang="en-GB" dirty="0"/>
              <a:t> </a:t>
            </a:r>
            <a:r>
              <a:rPr lang="en-GB" dirty="0" err="1"/>
              <a:t>Türkiye</a:t>
            </a:r>
            <a:r>
              <a:rPr lang="en-GB" dirty="0"/>
              <a:t> </a:t>
            </a:r>
            <a:r>
              <a:rPr lang="en-GB" dirty="0" err="1"/>
              <a:t>ortalamasının</a:t>
            </a:r>
            <a:r>
              <a:rPr lang="en-GB" dirty="0"/>
              <a:t> </a:t>
            </a:r>
            <a:r>
              <a:rPr lang="en-GB" dirty="0" err="1"/>
              <a:t>yarısı</a:t>
            </a:r>
            <a:r>
              <a:rPr lang="en-GB" dirty="0"/>
              <a:t> </a:t>
            </a:r>
            <a:r>
              <a:rPr lang="en-GB" dirty="0" err="1"/>
              <a:t>kadar</a:t>
            </a:r>
            <a:r>
              <a:rPr lang="en-GB" dirty="0"/>
              <a:t>, 321 mm/m</a:t>
            </a:r>
            <a:r>
              <a:rPr lang="en-GB" baseline="30000" dirty="0"/>
              <a:t>2</a:t>
            </a:r>
            <a:r>
              <a:rPr lang="en-GB" dirty="0"/>
              <a:t>/</a:t>
            </a:r>
            <a:r>
              <a:rPr lang="en-GB" dirty="0" err="1"/>
              <a:t>yıl</a:t>
            </a:r>
            <a:r>
              <a:rPr lang="en-GB" dirty="0"/>
              <a:t> </a:t>
            </a:r>
            <a:r>
              <a:rPr lang="en-GB" dirty="0" err="1"/>
              <a:t>bulunmuştur</a:t>
            </a:r>
            <a:r>
              <a:rPr lang="en-GB" dirty="0"/>
              <a:t>.</a:t>
            </a:r>
          </a:p>
          <a:p>
            <a:r>
              <a:rPr lang="en-GB" dirty="0"/>
              <a:t>Konya </a:t>
            </a:r>
            <a:r>
              <a:rPr lang="en-GB" dirty="0" err="1"/>
              <a:t>kapalı</a:t>
            </a:r>
            <a:r>
              <a:rPr lang="en-GB" dirty="0"/>
              <a:t> </a:t>
            </a:r>
            <a:r>
              <a:rPr lang="en-GB" dirty="0" err="1"/>
              <a:t>havzası</a:t>
            </a:r>
            <a:r>
              <a:rPr lang="en-GB" dirty="0"/>
              <a:t> </a:t>
            </a:r>
            <a:r>
              <a:rPr lang="en-GB" dirty="0" err="1"/>
              <a:t>genel</a:t>
            </a:r>
            <a:r>
              <a:rPr lang="en-GB" dirty="0"/>
              <a:t> </a:t>
            </a:r>
            <a:r>
              <a:rPr lang="en-GB" dirty="0" err="1"/>
              <a:t>olarak</a:t>
            </a:r>
            <a:r>
              <a:rPr lang="en-GB" dirty="0"/>
              <a:t> </a:t>
            </a:r>
            <a:r>
              <a:rPr lang="en-GB" dirty="0" err="1"/>
              <a:t>bozkır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antropojen</a:t>
            </a:r>
            <a:r>
              <a:rPr lang="en-GB" dirty="0"/>
              <a:t> </a:t>
            </a:r>
            <a:r>
              <a:rPr lang="en-GB" dirty="0" err="1"/>
              <a:t>bozkırlar</a:t>
            </a:r>
            <a:r>
              <a:rPr lang="en-GB" dirty="0"/>
              <a:t> </a:t>
            </a:r>
            <a:r>
              <a:rPr lang="en-GB" dirty="0" err="1"/>
              <a:t>ile</a:t>
            </a:r>
            <a:r>
              <a:rPr lang="en-GB" dirty="0"/>
              <a:t> </a:t>
            </a:r>
            <a:r>
              <a:rPr lang="en-GB" dirty="0" err="1"/>
              <a:t>kaplıdır</a:t>
            </a:r>
            <a:r>
              <a:rPr lang="en-GB" dirty="0"/>
              <a:t>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1531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3575"/>
          </a:xfrm>
        </p:spPr>
        <p:txBody>
          <a:bodyPr>
            <a:normAutofit fontScale="90000"/>
          </a:bodyPr>
          <a:lstStyle/>
          <a:p>
            <a:r>
              <a:rPr lang="tr-TR" altLang="en-US" dirty="0">
                <a:latin typeface="Arial" panose="020B0604020202020204" pitchFamily="34" charset="0"/>
                <a:cs typeface="Calibri" panose="020F0502020204030204" pitchFamily="34" charset="0"/>
              </a:rPr>
              <a:t>Konya (Orta Anadolu) Kapalı Havzası</a:t>
            </a:r>
            <a:endParaRPr lang="en-GB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32098" y="1228997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err="1"/>
              <a:t>Akarsu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göller</a:t>
            </a:r>
            <a:endParaRPr lang="en-GB" dirty="0"/>
          </a:p>
          <a:p>
            <a:r>
              <a:rPr lang="en-GB" dirty="0"/>
              <a:t>Konya </a:t>
            </a:r>
            <a:r>
              <a:rPr lang="en-GB" dirty="0" err="1"/>
              <a:t>kapalı</a:t>
            </a:r>
            <a:r>
              <a:rPr lang="en-GB" dirty="0"/>
              <a:t> </a:t>
            </a:r>
            <a:r>
              <a:rPr lang="en-GB" dirty="0" err="1"/>
              <a:t>havzasındaki</a:t>
            </a:r>
            <a:r>
              <a:rPr lang="en-GB" dirty="0"/>
              <a:t> </a:t>
            </a:r>
            <a:r>
              <a:rPr lang="en-GB" dirty="0" err="1"/>
              <a:t>akarsular</a:t>
            </a:r>
            <a:r>
              <a:rPr lang="en-GB" dirty="0"/>
              <a:t> </a:t>
            </a:r>
            <a:r>
              <a:rPr lang="en-GB" dirty="0" err="1"/>
              <a:t>çoğunlukla</a:t>
            </a:r>
            <a:r>
              <a:rPr lang="en-GB" dirty="0"/>
              <a:t> </a:t>
            </a:r>
            <a:r>
              <a:rPr lang="en-GB" dirty="0" err="1"/>
              <a:t>mevsimlik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sel</a:t>
            </a:r>
            <a:r>
              <a:rPr lang="en-GB" dirty="0"/>
              <a:t> </a:t>
            </a:r>
            <a:r>
              <a:rPr lang="en-GB" dirty="0" err="1"/>
              <a:t>karakterlidir</a:t>
            </a:r>
            <a:r>
              <a:rPr lang="en-GB" dirty="0"/>
              <a:t>. </a:t>
            </a:r>
            <a:r>
              <a:rPr lang="en-GB" dirty="0" err="1"/>
              <a:t>Kapalı</a:t>
            </a:r>
            <a:r>
              <a:rPr lang="en-GB" dirty="0"/>
              <a:t> </a:t>
            </a:r>
            <a:r>
              <a:rPr lang="en-GB" dirty="0" err="1"/>
              <a:t>havza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topoğrafyadan</a:t>
            </a:r>
            <a:r>
              <a:rPr lang="en-GB" dirty="0"/>
              <a:t> </a:t>
            </a:r>
            <a:r>
              <a:rPr lang="en-GB" dirty="0" err="1"/>
              <a:t>dolayı</a:t>
            </a:r>
            <a:r>
              <a:rPr lang="en-GB" dirty="0"/>
              <a:t> </a:t>
            </a:r>
            <a:r>
              <a:rPr lang="en-GB" dirty="0" err="1"/>
              <a:t>boyları</a:t>
            </a:r>
            <a:r>
              <a:rPr lang="en-GB" dirty="0"/>
              <a:t> </a:t>
            </a:r>
            <a:r>
              <a:rPr lang="en-GB" dirty="0" err="1"/>
              <a:t>kısadır</a:t>
            </a:r>
            <a:r>
              <a:rPr lang="en-GB" dirty="0"/>
              <a:t>, </a:t>
            </a:r>
            <a:r>
              <a:rPr lang="en-GB" dirty="0" err="1"/>
              <a:t>ovadaki</a:t>
            </a:r>
            <a:r>
              <a:rPr lang="en-GB" dirty="0"/>
              <a:t> </a:t>
            </a:r>
            <a:r>
              <a:rPr lang="en-GB" dirty="0" err="1"/>
              <a:t>bataklıklarda</a:t>
            </a:r>
            <a:r>
              <a:rPr lang="en-GB" dirty="0"/>
              <a:t> </a:t>
            </a:r>
            <a:r>
              <a:rPr lang="en-GB" dirty="0" err="1"/>
              <a:t>kaybolurlar</a:t>
            </a:r>
            <a:r>
              <a:rPr lang="en-GB" dirty="0"/>
              <a:t>. </a:t>
            </a:r>
            <a:r>
              <a:rPr lang="en-GB" dirty="0" err="1"/>
              <a:t>Düzensiz</a:t>
            </a:r>
            <a:r>
              <a:rPr lang="en-GB" dirty="0"/>
              <a:t> </a:t>
            </a:r>
            <a:r>
              <a:rPr lang="en-GB" dirty="0" err="1"/>
              <a:t>yağışlardan</a:t>
            </a:r>
            <a:r>
              <a:rPr lang="en-GB" dirty="0"/>
              <a:t> </a:t>
            </a:r>
            <a:r>
              <a:rPr lang="en-GB" dirty="0" err="1"/>
              <a:t>dolayı</a:t>
            </a:r>
            <a:r>
              <a:rPr lang="en-GB" dirty="0"/>
              <a:t> </a:t>
            </a:r>
            <a:r>
              <a:rPr lang="en-GB" dirty="0" err="1"/>
              <a:t>akarsu</a:t>
            </a:r>
            <a:r>
              <a:rPr lang="en-GB" dirty="0"/>
              <a:t> </a:t>
            </a:r>
            <a:r>
              <a:rPr lang="en-GB" dirty="0" err="1"/>
              <a:t>rejimleri</a:t>
            </a:r>
            <a:r>
              <a:rPr lang="en-GB" dirty="0"/>
              <a:t> </a:t>
            </a:r>
            <a:r>
              <a:rPr lang="en-GB" dirty="0" err="1"/>
              <a:t>düzensizdir</a:t>
            </a:r>
            <a:r>
              <a:rPr lang="en-GB" dirty="0"/>
              <a:t>, </a:t>
            </a:r>
            <a:r>
              <a:rPr lang="en-GB" dirty="0" err="1"/>
              <a:t>çoğu</a:t>
            </a:r>
            <a:r>
              <a:rPr lang="en-GB" dirty="0"/>
              <a:t> </a:t>
            </a:r>
            <a:r>
              <a:rPr lang="en-GB" dirty="0" err="1"/>
              <a:t>yaz</a:t>
            </a:r>
            <a:r>
              <a:rPr lang="en-GB" dirty="0"/>
              <a:t> </a:t>
            </a:r>
            <a:r>
              <a:rPr lang="en-GB" dirty="0" err="1"/>
              <a:t>mevsiminde</a:t>
            </a:r>
            <a:r>
              <a:rPr lang="en-GB" dirty="0"/>
              <a:t> </a:t>
            </a:r>
            <a:r>
              <a:rPr lang="en-GB" dirty="0" err="1"/>
              <a:t>kurur</a:t>
            </a:r>
            <a:r>
              <a:rPr lang="en-GB" dirty="0"/>
              <a:t>. </a:t>
            </a:r>
            <a:r>
              <a:rPr lang="en-GB" dirty="0" err="1"/>
              <a:t>Yükseklerden</a:t>
            </a:r>
            <a:r>
              <a:rPr lang="en-GB" dirty="0"/>
              <a:t> </a:t>
            </a:r>
            <a:r>
              <a:rPr lang="en-GB" dirty="0" err="1"/>
              <a:t>kaynaklanan</a:t>
            </a:r>
            <a:r>
              <a:rPr lang="en-GB" dirty="0"/>
              <a:t> </a:t>
            </a:r>
            <a:r>
              <a:rPr lang="en-GB" dirty="0" err="1"/>
              <a:t>akarsular</a:t>
            </a:r>
            <a:r>
              <a:rPr lang="en-GB" dirty="0"/>
              <a:t> </a:t>
            </a:r>
            <a:r>
              <a:rPr lang="en-GB" dirty="0" err="1"/>
              <a:t>Tuz</a:t>
            </a:r>
            <a:r>
              <a:rPr lang="en-GB" dirty="0"/>
              <a:t> </a:t>
            </a:r>
            <a:r>
              <a:rPr lang="en-GB" dirty="0" err="1"/>
              <a:t>Gölü</a:t>
            </a:r>
            <a:r>
              <a:rPr lang="en-GB" dirty="0"/>
              <a:t>, </a:t>
            </a:r>
            <a:r>
              <a:rPr lang="en-GB" dirty="0" err="1"/>
              <a:t>Beyşehir</a:t>
            </a:r>
            <a:r>
              <a:rPr lang="en-GB" dirty="0"/>
              <a:t> </a:t>
            </a:r>
            <a:r>
              <a:rPr lang="en-GB" dirty="0" err="1"/>
              <a:t>Gölü</a:t>
            </a:r>
            <a:r>
              <a:rPr lang="en-GB" dirty="0"/>
              <a:t>, </a:t>
            </a:r>
            <a:r>
              <a:rPr lang="en-GB" dirty="0" err="1"/>
              <a:t>Akgöl</a:t>
            </a:r>
            <a:r>
              <a:rPr lang="en-GB" dirty="0"/>
              <a:t> (</a:t>
            </a:r>
            <a:r>
              <a:rPr lang="en-GB" dirty="0" err="1"/>
              <a:t>Ereğli</a:t>
            </a:r>
            <a:r>
              <a:rPr lang="en-GB" dirty="0"/>
              <a:t> </a:t>
            </a:r>
            <a:r>
              <a:rPr lang="en-GB" dirty="0" err="1"/>
              <a:t>ovası</a:t>
            </a:r>
            <a:r>
              <a:rPr lang="en-GB" dirty="0"/>
              <a:t>), </a:t>
            </a:r>
            <a:r>
              <a:rPr lang="en-GB" dirty="0" err="1"/>
              <a:t>Hotamış</a:t>
            </a:r>
            <a:r>
              <a:rPr lang="en-GB" dirty="0"/>
              <a:t> </a:t>
            </a:r>
            <a:r>
              <a:rPr lang="en-GB" dirty="0" err="1"/>
              <a:t>Sazlığında</a:t>
            </a:r>
            <a:r>
              <a:rPr lang="en-GB" dirty="0"/>
              <a:t> son </a:t>
            </a:r>
            <a:r>
              <a:rPr lang="en-GB" dirty="0" err="1"/>
              <a:t>bulur</a:t>
            </a:r>
            <a:r>
              <a:rPr lang="en-GB" dirty="0"/>
              <a:t>. </a:t>
            </a:r>
            <a:r>
              <a:rPr lang="en-GB" dirty="0" err="1"/>
              <a:t>Havzada</a:t>
            </a:r>
            <a:r>
              <a:rPr lang="en-GB" dirty="0"/>
              <a:t> </a:t>
            </a:r>
            <a:r>
              <a:rPr lang="en-GB" dirty="0" err="1"/>
              <a:t>ayrıca</a:t>
            </a:r>
            <a:r>
              <a:rPr lang="en-GB" dirty="0"/>
              <a:t> </a:t>
            </a:r>
            <a:r>
              <a:rPr lang="en-GB" dirty="0" err="1">
                <a:hlinkClick r:id="rId2" tooltip="Meke Gölü"/>
              </a:rPr>
              <a:t>Meke</a:t>
            </a:r>
            <a:r>
              <a:rPr lang="en-GB" dirty="0">
                <a:hlinkClick r:id="rId2" tooltip="Meke Gölü"/>
              </a:rPr>
              <a:t> </a:t>
            </a:r>
            <a:r>
              <a:rPr lang="en-GB" dirty="0" err="1">
                <a:hlinkClick r:id="rId2" tooltip="Meke Gölü"/>
              </a:rPr>
              <a:t>Gölü</a:t>
            </a:r>
            <a:r>
              <a:rPr lang="en-GB" dirty="0"/>
              <a:t> </a:t>
            </a:r>
            <a:r>
              <a:rPr lang="en-GB" dirty="0" err="1"/>
              <a:t>ve</a:t>
            </a:r>
            <a:r>
              <a:rPr lang="en-GB" dirty="0"/>
              <a:t> </a:t>
            </a:r>
            <a:r>
              <a:rPr lang="en-GB" dirty="0" err="1">
                <a:hlinkClick r:id="rId3" tooltip="Acıgöl maarı"/>
              </a:rPr>
              <a:t>Acıgöl</a:t>
            </a:r>
            <a:r>
              <a:rPr lang="en-GB" dirty="0">
                <a:hlinkClick r:id="rId3" tooltip="Acıgöl maarı"/>
              </a:rPr>
              <a:t> </a:t>
            </a:r>
            <a:r>
              <a:rPr lang="en-GB" dirty="0" err="1">
                <a:hlinkClick r:id="rId3" tooltip="Acıgöl maarı"/>
              </a:rPr>
              <a:t>maarı</a:t>
            </a:r>
            <a:r>
              <a:rPr lang="en-GB" dirty="0"/>
              <a:t> </a:t>
            </a:r>
            <a:r>
              <a:rPr lang="en-GB" dirty="0" err="1"/>
              <a:t>yer</a:t>
            </a:r>
            <a:r>
              <a:rPr lang="en-GB" dirty="0"/>
              <a:t> </a:t>
            </a:r>
            <a:r>
              <a:rPr lang="en-GB" dirty="0" err="1"/>
              <a:t>alır</a:t>
            </a:r>
            <a:r>
              <a:rPr lang="en-GB" dirty="0"/>
              <a:t>.</a:t>
            </a:r>
          </a:p>
          <a:p>
            <a:r>
              <a:rPr lang="en-GB" dirty="0" err="1"/>
              <a:t>Obruk</a:t>
            </a:r>
            <a:r>
              <a:rPr lang="en-GB" dirty="0"/>
              <a:t> </a:t>
            </a:r>
            <a:r>
              <a:rPr lang="en-GB" dirty="0" err="1"/>
              <a:t>Platosu</a:t>
            </a:r>
            <a:r>
              <a:rPr lang="en-GB" dirty="0"/>
              <a:t> </a:t>
            </a:r>
            <a:r>
              <a:rPr lang="en-GB" dirty="0" err="1"/>
              <a:t>üzerinde</a:t>
            </a:r>
            <a:r>
              <a:rPr lang="en-GB" dirty="0"/>
              <a:t> </a:t>
            </a:r>
            <a:r>
              <a:rPr lang="en-GB" dirty="0" err="1">
                <a:hlinkClick r:id="rId4" tooltip="Obruk"/>
              </a:rPr>
              <a:t>obruk</a:t>
            </a:r>
            <a:r>
              <a:rPr lang="en-GB" dirty="0"/>
              <a:t> </a:t>
            </a:r>
            <a:r>
              <a:rPr lang="en-GB" dirty="0" err="1"/>
              <a:t>gölleri</a:t>
            </a:r>
            <a:r>
              <a:rPr lang="en-GB" dirty="0"/>
              <a:t> </a:t>
            </a:r>
            <a:r>
              <a:rPr lang="en-GB" dirty="0" err="1"/>
              <a:t>bulunur</a:t>
            </a:r>
            <a:r>
              <a:rPr lang="en-GB" dirty="0"/>
              <a:t>. </a:t>
            </a:r>
            <a:r>
              <a:rPr lang="en-GB" dirty="0" err="1">
                <a:hlinkClick r:id="rId5" tooltip="Kızören Gölü"/>
              </a:rPr>
              <a:t>Kızören</a:t>
            </a:r>
            <a:r>
              <a:rPr lang="en-GB" dirty="0"/>
              <a:t>, </a:t>
            </a:r>
            <a:r>
              <a:rPr lang="en-GB" dirty="0" err="1">
                <a:hlinkClick r:id="rId6" tooltip="Çıralı Obruğu"/>
              </a:rPr>
              <a:t>Çıralı</a:t>
            </a:r>
            <a:r>
              <a:rPr lang="en-GB" dirty="0"/>
              <a:t>, </a:t>
            </a:r>
            <a:r>
              <a:rPr lang="en-GB" dirty="0" err="1">
                <a:hlinkClick r:id="rId7" tooltip="Timraş Gölü"/>
              </a:rPr>
              <a:t>Timraş</a:t>
            </a:r>
            <a:r>
              <a:rPr lang="en-GB" dirty="0"/>
              <a:t>, </a:t>
            </a:r>
            <a:r>
              <a:rPr lang="en-GB" dirty="0" err="1">
                <a:hlinkClick r:id="rId8" tooltip="Meyil Obruğu"/>
              </a:rPr>
              <a:t>Meyil</a:t>
            </a:r>
            <a:r>
              <a:rPr lang="en-GB" dirty="0"/>
              <a:t>, </a:t>
            </a:r>
            <a:r>
              <a:rPr lang="en-GB" dirty="0" err="1"/>
              <a:t>Yarımoğlu</a:t>
            </a:r>
            <a:r>
              <a:rPr lang="en-GB" dirty="0"/>
              <a:t> </a:t>
            </a:r>
            <a:r>
              <a:rPr lang="en-GB" dirty="0" err="1"/>
              <a:t>obrukları</a:t>
            </a:r>
            <a:r>
              <a:rPr lang="en-GB" dirty="0"/>
              <a:t> </a:t>
            </a:r>
            <a:r>
              <a:rPr lang="en-GB" dirty="0" err="1"/>
              <a:t>bilinen</a:t>
            </a:r>
            <a:r>
              <a:rPr lang="en-GB" dirty="0"/>
              <a:t> </a:t>
            </a:r>
            <a:r>
              <a:rPr lang="en-GB" dirty="0" err="1"/>
              <a:t>obruklardandır</a:t>
            </a:r>
            <a:r>
              <a:rPr lang="en-GB" dirty="0"/>
              <a:t>.</a:t>
            </a:r>
          </a:p>
          <a:p>
            <a:r>
              <a:rPr lang="en-GB" dirty="0" err="1"/>
              <a:t>Havzada</a:t>
            </a:r>
            <a:r>
              <a:rPr lang="en-GB" dirty="0"/>
              <a:t>; </a:t>
            </a:r>
            <a:r>
              <a:rPr lang="en-GB" dirty="0" err="1">
                <a:hlinkClick r:id="rId9" tooltip="Kızıldağ Milli Parkı"/>
              </a:rPr>
              <a:t>Kızıldağ</a:t>
            </a:r>
            <a:r>
              <a:rPr lang="en-GB" dirty="0">
                <a:hlinkClick r:id="rId9" tooltip="Kızıldağ Milli Parkı"/>
              </a:rPr>
              <a:t> </a:t>
            </a:r>
            <a:r>
              <a:rPr lang="en-GB" dirty="0" err="1">
                <a:hlinkClick r:id="rId9" tooltip="Kızıldağ Milli Parkı"/>
              </a:rPr>
              <a:t>Milli</a:t>
            </a:r>
            <a:r>
              <a:rPr lang="en-GB" dirty="0">
                <a:hlinkClick r:id="rId9" tooltip="Kızıldağ Milli Parkı"/>
              </a:rPr>
              <a:t> </a:t>
            </a:r>
            <a:r>
              <a:rPr lang="en-GB" dirty="0" err="1">
                <a:hlinkClick r:id="rId9" tooltip="Kızıldağ Milli Parkı"/>
              </a:rPr>
              <a:t>Parkı</a:t>
            </a:r>
            <a:r>
              <a:rPr lang="en-GB" dirty="0"/>
              <a:t> </a:t>
            </a:r>
            <a:r>
              <a:rPr lang="en-GB" dirty="0" err="1"/>
              <a:t>ve</a:t>
            </a:r>
            <a:r>
              <a:rPr lang="en-GB" dirty="0"/>
              <a:t> </a:t>
            </a:r>
            <a:r>
              <a:rPr lang="en-GB" dirty="0" err="1">
                <a:hlinkClick r:id="rId10" tooltip="Beyşehir Gölü Millî Parkı"/>
              </a:rPr>
              <a:t>Beyşehir</a:t>
            </a:r>
            <a:r>
              <a:rPr lang="en-GB" dirty="0">
                <a:hlinkClick r:id="rId10" tooltip="Beyşehir Gölü Millî Parkı"/>
              </a:rPr>
              <a:t> </a:t>
            </a:r>
            <a:r>
              <a:rPr lang="en-GB" dirty="0" err="1">
                <a:hlinkClick r:id="rId10" tooltip="Beyşehir Gölü Millî Parkı"/>
              </a:rPr>
              <a:t>Gölü</a:t>
            </a:r>
            <a:r>
              <a:rPr lang="en-GB" dirty="0">
                <a:hlinkClick r:id="rId10" tooltip="Beyşehir Gölü Millî Parkı"/>
              </a:rPr>
              <a:t> </a:t>
            </a:r>
            <a:r>
              <a:rPr lang="en-GB" dirty="0" err="1">
                <a:hlinkClick r:id="rId10" tooltip="Beyşehir Gölü Millî Parkı"/>
              </a:rPr>
              <a:t>Millî</a:t>
            </a:r>
            <a:r>
              <a:rPr lang="en-GB" dirty="0">
                <a:hlinkClick r:id="rId10" tooltip="Beyşehir Gölü Millî Parkı"/>
              </a:rPr>
              <a:t> </a:t>
            </a:r>
            <a:r>
              <a:rPr lang="en-GB" dirty="0" err="1">
                <a:hlinkClick r:id="rId10" tooltip="Beyşehir Gölü Millî Parkı"/>
              </a:rPr>
              <a:t>Parkı</a:t>
            </a:r>
            <a:r>
              <a:rPr lang="en-GB" dirty="0"/>
              <a:t> </a:t>
            </a:r>
            <a:r>
              <a:rPr lang="en-GB" dirty="0" err="1"/>
              <a:t>ile</a:t>
            </a:r>
            <a:r>
              <a:rPr lang="en-GB" dirty="0"/>
              <a:t> </a:t>
            </a:r>
            <a:r>
              <a:rPr lang="en-GB" dirty="0" err="1"/>
              <a:t>Akgöl</a:t>
            </a:r>
            <a:r>
              <a:rPr lang="en-GB" dirty="0"/>
              <a:t> </a:t>
            </a:r>
            <a:r>
              <a:rPr lang="en-GB" dirty="0" err="1"/>
              <a:t>Tabiat</a:t>
            </a:r>
            <a:r>
              <a:rPr lang="en-GB" dirty="0"/>
              <a:t> </a:t>
            </a:r>
            <a:r>
              <a:rPr lang="en-GB" dirty="0" err="1"/>
              <a:t>Koruma</a:t>
            </a:r>
            <a:r>
              <a:rPr lang="en-GB" dirty="0"/>
              <a:t> Alanı(</a:t>
            </a:r>
            <a:r>
              <a:rPr lang="en-GB" dirty="0" err="1"/>
              <a:t>Ereğli</a:t>
            </a:r>
            <a:r>
              <a:rPr lang="en-GB" dirty="0"/>
              <a:t> </a:t>
            </a:r>
            <a:r>
              <a:rPr lang="en-GB" dirty="0" err="1"/>
              <a:t>sazlığı</a:t>
            </a:r>
            <a:r>
              <a:rPr lang="en-GB" dirty="0"/>
              <a:t>) </a:t>
            </a:r>
            <a:r>
              <a:rPr lang="en-GB" dirty="0" err="1"/>
              <a:t>yer</a:t>
            </a:r>
            <a:r>
              <a:rPr lang="en-GB" dirty="0"/>
              <a:t> </a:t>
            </a:r>
            <a:r>
              <a:rPr lang="en-GB" dirty="0" err="1"/>
              <a:t>alır</a:t>
            </a:r>
            <a:r>
              <a:rPr lang="en-GB" dirty="0"/>
              <a:t>. </a:t>
            </a:r>
            <a:r>
              <a:rPr lang="en-GB" dirty="0" err="1"/>
              <a:t>Meke</a:t>
            </a:r>
            <a:r>
              <a:rPr lang="en-GB" dirty="0"/>
              <a:t> </a:t>
            </a:r>
            <a:r>
              <a:rPr lang="en-GB" dirty="0" err="1"/>
              <a:t>Maarı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Kızören</a:t>
            </a:r>
            <a:r>
              <a:rPr lang="en-GB" dirty="0"/>
              <a:t> </a:t>
            </a:r>
            <a:r>
              <a:rPr lang="en-GB" dirty="0" err="1"/>
              <a:t>Obruğu</a:t>
            </a:r>
            <a:r>
              <a:rPr lang="en-GB" dirty="0"/>
              <a:t> </a:t>
            </a:r>
            <a:r>
              <a:rPr lang="en-GB" dirty="0" err="1">
                <a:hlinkClick r:id="rId11" tooltip="Ramsar Sözleşmesi"/>
              </a:rPr>
              <a:t>Ramsar</a:t>
            </a:r>
            <a:r>
              <a:rPr lang="en-GB" dirty="0">
                <a:hlinkClick r:id="rId11" tooltip="Ramsar Sözleşmesi"/>
              </a:rPr>
              <a:t> </a:t>
            </a:r>
            <a:r>
              <a:rPr lang="en-GB" dirty="0" err="1">
                <a:hlinkClick r:id="rId11" tooltip="Ramsar Sözleşmesi"/>
              </a:rPr>
              <a:t>Sözleşmesine</a:t>
            </a:r>
            <a:r>
              <a:rPr lang="en-GB" dirty="0"/>
              <a:t> </a:t>
            </a:r>
            <a:r>
              <a:rPr lang="en-GB" dirty="0" err="1"/>
              <a:t>göre</a:t>
            </a:r>
            <a:r>
              <a:rPr lang="en-GB" dirty="0"/>
              <a:t> </a:t>
            </a:r>
            <a:r>
              <a:rPr lang="en-GB" dirty="0" err="1"/>
              <a:t>Uluslararası</a:t>
            </a:r>
            <a:r>
              <a:rPr lang="en-GB" dirty="0"/>
              <a:t> </a:t>
            </a:r>
            <a:r>
              <a:rPr lang="en-GB" dirty="0" err="1"/>
              <a:t>Öneme</a:t>
            </a:r>
            <a:r>
              <a:rPr lang="en-GB" dirty="0"/>
              <a:t> </a:t>
            </a:r>
            <a:r>
              <a:rPr lang="en-GB" dirty="0" err="1"/>
              <a:t>Sahip</a:t>
            </a:r>
            <a:r>
              <a:rPr lang="en-GB" dirty="0"/>
              <a:t> </a:t>
            </a:r>
            <a:r>
              <a:rPr lang="en-GB" dirty="0" err="1"/>
              <a:t>Sulak</a:t>
            </a:r>
            <a:r>
              <a:rPr lang="en-GB" dirty="0"/>
              <a:t> Alan </a:t>
            </a:r>
            <a:r>
              <a:rPr lang="en-GB" dirty="0" err="1"/>
              <a:t>ilan</a:t>
            </a:r>
            <a:r>
              <a:rPr lang="en-GB" dirty="0"/>
              <a:t> </a:t>
            </a:r>
            <a:r>
              <a:rPr lang="en-GB" dirty="0" err="1"/>
              <a:t>edilmiştir</a:t>
            </a:r>
            <a:r>
              <a:rPr lang="en-GB" dirty="0"/>
              <a:t>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80652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9869"/>
          </a:xfrm>
        </p:spPr>
        <p:txBody>
          <a:bodyPr/>
          <a:lstStyle/>
          <a:p>
            <a:r>
              <a:rPr lang="tr-TR" altLang="en-US" dirty="0">
                <a:latin typeface="Arial" panose="020B0604020202020204" pitchFamily="34" charset="0"/>
                <a:cs typeface="Calibri" panose="020F0502020204030204" pitchFamily="34" charset="0"/>
              </a:rPr>
              <a:t>Konya (Orta Anadolu) Kapalı Havzası</a:t>
            </a:r>
            <a:endParaRPr lang="en-GB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501258"/>
            <a:ext cx="44831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 err="1"/>
              <a:t>Havza</a:t>
            </a:r>
            <a:r>
              <a:rPr lang="en-GB" dirty="0"/>
              <a:t> </a:t>
            </a:r>
            <a:r>
              <a:rPr lang="en-GB" dirty="0" err="1"/>
              <a:t>topraklarının</a:t>
            </a:r>
            <a:r>
              <a:rPr lang="en-GB" dirty="0"/>
              <a:t> %57'si </a:t>
            </a:r>
            <a:r>
              <a:rPr lang="en-GB" dirty="0" err="1"/>
              <a:t>tarım</a:t>
            </a:r>
            <a:r>
              <a:rPr lang="en-GB" dirty="0"/>
              <a:t> </a:t>
            </a:r>
            <a:r>
              <a:rPr lang="en-GB" dirty="0" err="1"/>
              <a:t>alanı</a:t>
            </a:r>
            <a:r>
              <a:rPr lang="en-GB" dirty="0"/>
              <a:t>, %33'ü </a:t>
            </a:r>
            <a:r>
              <a:rPr lang="en-GB" dirty="0" err="1"/>
              <a:t>doğal</a:t>
            </a:r>
            <a:r>
              <a:rPr lang="en-GB" dirty="0"/>
              <a:t> </a:t>
            </a:r>
            <a:r>
              <a:rPr lang="en-GB" dirty="0" err="1"/>
              <a:t>alanlar</a:t>
            </a:r>
            <a:r>
              <a:rPr lang="en-GB" dirty="0"/>
              <a:t> (</a:t>
            </a:r>
            <a:r>
              <a:rPr lang="en-GB" dirty="0" err="1">
                <a:hlinkClick r:id="rId2" tooltip="Bozkır"/>
              </a:rPr>
              <a:t>bozkır</a:t>
            </a:r>
            <a:r>
              <a:rPr lang="en-GB" dirty="0"/>
              <a:t>, </a:t>
            </a:r>
            <a:r>
              <a:rPr lang="en-GB" dirty="0" err="1">
                <a:hlinkClick r:id="rId3" tooltip="Antropojen bozkır"/>
              </a:rPr>
              <a:t>antropojen</a:t>
            </a:r>
            <a:r>
              <a:rPr lang="en-GB" dirty="0">
                <a:hlinkClick r:id="rId3" tooltip="Antropojen bozkır"/>
              </a:rPr>
              <a:t> </a:t>
            </a:r>
            <a:r>
              <a:rPr lang="en-GB" dirty="0" err="1">
                <a:hlinkClick r:id="rId3" tooltip="Antropojen bozkır"/>
              </a:rPr>
              <a:t>bozkır</a:t>
            </a:r>
            <a:r>
              <a:rPr lang="en-GB" dirty="0"/>
              <a:t>, </a:t>
            </a:r>
            <a:r>
              <a:rPr lang="en-GB" dirty="0" err="1"/>
              <a:t>orman</a:t>
            </a:r>
            <a:r>
              <a:rPr lang="en-GB" dirty="0"/>
              <a:t>), %7,9'u </a:t>
            </a:r>
            <a:r>
              <a:rPr lang="en-GB" dirty="0" err="1"/>
              <a:t>sulak</a:t>
            </a:r>
            <a:r>
              <a:rPr lang="en-GB" dirty="0"/>
              <a:t> </a:t>
            </a:r>
            <a:r>
              <a:rPr lang="en-GB" dirty="0" err="1"/>
              <a:t>alanlar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kütleleri</a:t>
            </a:r>
            <a:r>
              <a:rPr lang="en-GB" dirty="0"/>
              <a:t>, %2'si </a:t>
            </a:r>
            <a:r>
              <a:rPr lang="en-GB" dirty="0" err="1"/>
              <a:t>yapay</a:t>
            </a:r>
            <a:r>
              <a:rPr lang="en-GB" dirty="0"/>
              <a:t> </a:t>
            </a:r>
            <a:r>
              <a:rPr lang="en-GB" dirty="0" err="1"/>
              <a:t>alanlardır</a:t>
            </a:r>
            <a:r>
              <a:rPr lang="en-GB" dirty="0"/>
              <a:t>. </a:t>
            </a:r>
            <a:r>
              <a:rPr lang="en-GB" dirty="0" err="1"/>
              <a:t>Tarım</a:t>
            </a:r>
            <a:r>
              <a:rPr lang="en-GB" dirty="0"/>
              <a:t> </a:t>
            </a:r>
            <a:r>
              <a:rPr lang="en-GB" dirty="0" err="1"/>
              <a:t>alanlarının</a:t>
            </a:r>
            <a:r>
              <a:rPr lang="en-GB" dirty="0"/>
              <a:t> %92'si </a:t>
            </a:r>
            <a:r>
              <a:rPr lang="en-GB" dirty="0" err="1"/>
              <a:t>tahıl</a:t>
            </a:r>
            <a:r>
              <a:rPr lang="en-GB" dirty="0"/>
              <a:t>, %5'i </a:t>
            </a:r>
            <a:r>
              <a:rPr lang="en-GB" dirty="0" err="1"/>
              <a:t>meyve</a:t>
            </a:r>
            <a:r>
              <a:rPr lang="en-GB" dirty="0"/>
              <a:t>, %3'ünde </a:t>
            </a:r>
            <a:r>
              <a:rPr lang="en-GB" dirty="0" err="1"/>
              <a:t>sebze</a:t>
            </a:r>
            <a:r>
              <a:rPr lang="en-GB" dirty="0"/>
              <a:t> </a:t>
            </a:r>
            <a:r>
              <a:rPr lang="en-GB" dirty="0" err="1"/>
              <a:t>tarımına</a:t>
            </a:r>
            <a:r>
              <a:rPr lang="en-GB" dirty="0"/>
              <a:t> </a:t>
            </a:r>
            <a:r>
              <a:rPr lang="en-GB" dirty="0" err="1"/>
              <a:t>ayrılmıştır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466" y="1323458"/>
            <a:ext cx="6907275" cy="4292598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5184466" y="5825092"/>
            <a:ext cx="63427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Şekil</a:t>
            </a:r>
            <a:r>
              <a:rPr lang="en-GB" dirty="0"/>
              <a:t> 3.12 Konya </a:t>
            </a:r>
            <a:r>
              <a:rPr lang="en-GB" dirty="0" err="1"/>
              <a:t>Kapalı</a:t>
            </a:r>
            <a:r>
              <a:rPr lang="en-GB" dirty="0"/>
              <a:t> </a:t>
            </a:r>
            <a:r>
              <a:rPr lang="en-GB" dirty="0" err="1"/>
              <a:t>Havzasında</a:t>
            </a:r>
            <a:r>
              <a:rPr lang="en-GB" dirty="0"/>
              <a:t> </a:t>
            </a:r>
            <a:r>
              <a:rPr lang="en-GB" dirty="0" err="1"/>
              <a:t>Arazi</a:t>
            </a:r>
            <a:r>
              <a:rPr lang="en-GB" dirty="0"/>
              <a:t> </a:t>
            </a:r>
            <a:r>
              <a:rPr lang="en-GB" dirty="0" err="1"/>
              <a:t>Kullanımı</a:t>
            </a:r>
            <a:r>
              <a:rPr lang="en-GB" dirty="0"/>
              <a:t> (SYGM, 2016)</a:t>
            </a:r>
          </a:p>
        </p:txBody>
      </p:sp>
    </p:spTree>
    <p:extLst>
      <p:ext uri="{BB962C8B-B14F-4D97-AF65-F5344CB8AC3E}">
        <p14:creationId xmlns:p14="http://schemas.microsoft.com/office/powerpoint/2010/main" val="226817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6475"/>
          </a:xfrm>
        </p:spPr>
        <p:txBody>
          <a:bodyPr/>
          <a:lstStyle/>
          <a:p>
            <a:r>
              <a:rPr lang="tr-TR" altLang="en-US" dirty="0">
                <a:latin typeface="Arial" panose="020B0604020202020204" pitchFamily="34" charset="0"/>
                <a:cs typeface="Calibri" panose="020F0502020204030204" pitchFamily="34" charset="0"/>
              </a:rPr>
              <a:t>Konya (Orta Anadolu) Kapalı Havzası</a:t>
            </a:r>
            <a:endParaRPr lang="en-GB" dirty="0"/>
          </a:p>
        </p:txBody>
      </p:sp>
      <p:sp>
        <p:nvSpPr>
          <p:cNvPr id="6" name="İçerik Yer Tutucusu 5"/>
          <p:cNvSpPr>
            <a:spLocks noGrp="1"/>
          </p:cNvSpPr>
          <p:nvPr>
            <p:ph idx="1"/>
          </p:nvPr>
        </p:nvSpPr>
        <p:spPr>
          <a:xfrm>
            <a:off x="746009" y="1558888"/>
            <a:ext cx="5706291" cy="4351338"/>
          </a:xfrm>
        </p:spPr>
        <p:txBody>
          <a:bodyPr>
            <a:normAutofit fontScale="85000" lnSpcReduction="10000"/>
          </a:bodyPr>
          <a:lstStyle/>
          <a:p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önemli</a:t>
            </a:r>
            <a:r>
              <a:rPr lang="en-GB" dirty="0"/>
              <a:t> </a:t>
            </a:r>
            <a:r>
              <a:rPr lang="en-GB" dirty="0" err="1"/>
              <a:t>akarsulardan</a:t>
            </a:r>
            <a:r>
              <a:rPr lang="en-GB" dirty="0"/>
              <a:t> </a:t>
            </a:r>
            <a:r>
              <a:rPr lang="en-GB" dirty="0" err="1"/>
              <a:t>birisi</a:t>
            </a:r>
            <a:r>
              <a:rPr lang="en-GB" dirty="0"/>
              <a:t>, Konya </a:t>
            </a:r>
            <a:r>
              <a:rPr lang="en-GB" dirty="0" err="1"/>
              <a:t>Kapalı</a:t>
            </a:r>
            <a:r>
              <a:rPr lang="en-GB" dirty="0"/>
              <a:t> </a:t>
            </a:r>
            <a:r>
              <a:rPr lang="en-GB" dirty="0" err="1"/>
              <a:t>Havzasının</a:t>
            </a:r>
            <a:r>
              <a:rPr lang="en-GB" dirty="0"/>
              <a:t> </a:t>
            </a:r>
            <a:r>
              <a:rPr lang="en-GB" dirty="0" err="1"/>
              <a:t>güneybatısında</a:t>
            </a:r>
            <a:r>
              <a:rPr lang="en-GB" dirty="0"/>
              <a:t>, Konya </a:t>
            </a:r>
            <a:r>
              <a:rPr lang="en-GB" dirty="0" err="1"/>
              <a:t>ilinde</a:t>
            </a:r>
            <a:r>
              <a:rPr lang="en-GB" dirty="0"/>
              <a:t> </a:t>
            </a:r>
            <a:r>
              <a:rPr lang="en-GB" dirty="0" err="1"/>
              <a:t>bulunan</a:t>
            </a:r>
            <a:r>
              <a:rPr lang="en-GB" dirty="0"/>
              <a:t> </a:t>
            </a:r>
            <a:r>
              <a:rPr lang="en-GB" dirty="0" err="1"/>
              <a:t>Çarşamba</a:t>
            </a:r>
            <a:r>
              <a:rPr lang="en-GB" dirty="0"/>
              <a:t> </a:t>
            </a:r>
            <a:r>
              <a:rPr lang="en-GB" dirty="0" err="1"/>
              <a:t>Çayı’dır</a:t>
            </a:r>
            <a:r>
              <a:rPr lang="en-GB" dirty="0"/>
              <a:t>. </a:t>
            </a:r>
            <a:r>
              <a:rPr lang="en-GB" dirty="0" err="1"/>
              <a:t>Çarşamba</a:t>
            </a:r>
            <a:r>
              <a:rPr lang="en-GB" dirty="0"/>
              <a:t> </a:t>
            </a:r>
            <a:r>
              <a:rPr lang="en-GB" dirty="0" err="1"/>
              <a:t>Çayı</a:t>
            </a:r>
            <a:r>
              <a:rPr lang="en-GB" dirty="0"/>
              <a:t>, </a:t>
            </a:r>
            <a:r>
              <a:rPr lang="en-GB" dirty="0" err="1"/>
              <a:t>doğu</a:t>
            </a:r>
            <a:r>
              <a:rPr lang="en-GB" dirty="0"/>
              <a:t> </a:t>
            </a:r>
            <a:r>
              <a:rPr lang="en-GB" dirty="0" err="1"/>
              <a:t>taraflardaki</a:t>
            </a:r>
            <a:r>
              <a:rPr lang="en-GB" dirty="0"/>
              <a:t> </a:t>
            </a:r>
            <a:r>
              <a:rPr lang="en-GB" dirty="0" err="1"/>
              <a:t>Pınarcık</a:t>
            </a:r>
            <a:r>
              <a:rPr lang="en-GB" dirty="0"/>
              <a:t> </a:t>
            </a:r>
            <a:r>
              <a:rPr lang="en-GB" dirty="0" err="1"/>
              <a:t>köyü</a:t>
            </a:r>
            <a:r>
              <a:rPr lang="en-GB" dirty="0"/>
              <a:t> </a:t>
            </a:r>
            <a:r>
              <a:rPr lang="en-GB" dirty="0" err="1"/>
              <a:t>yakınlarında</a:t>
            </a:r>
            <a:r>
              <a:rPr lang="en-GB" dirty="0"/>
              <a:t>, </a:t>
            </a:r>
            <a:r>
              <a:rPr lang="en-GB" dirty="0" err="1"/>
              <a:t>Beyşehir</a:t>
            </a:r>
            <a:r>
              <a:rPr lang="en-GB" dirty="0"/>
              <a:t> </a:t>
            </a:r>
            <a:r>
              <a:rPr lang="en-GB" dirty="0" err="1"/>
              <a:t>Kanalı</a:t>
            </a:r>
            <a:r>
              <a:rPr lang="en-GB" dirty="0"/>
              <a:t> </a:t>
            </a:r>
            <a:r>
              <a:rPr lang="en-GB" dirty="0" err="1"/>
              <a:t>ile</a:t>
            </a:r>
            <a:r>
              <a:rPr lang="en-GB" dirty="0"/>
              <a:t> </a:t>
            </a:r>
            <a:r>
              <a:rPr lang="en-GB" dirty="0" err="1"/>
              <a:t>birleşerek</a:t>
            </a:r>
            <a:r>
              <a:rPr lang="en-GB" dirty="0"/>
              <a:t> </a:t>
            </a:r>
            <a:r>
              <a:rPr lang="en-GB" dirty="0" err="1"/>
              <a:t>Beyşehir</a:t>
            </a:r>
            <a:r>
              <a:rPr lang="en-GB" dirty="0"/>
              <a:t> </a:t>
            </a:r>
            <a:r>
              <a:rPr lang="en-GB" dirty="0" err="1"/>
              <a:t>Gölü’ne</a:t>
            </a:r>
            <a:r>
              <a:rPr lang="en-GB" dirty="0"/>
              <a:t> </a:t>
            </a:r>
            <a:r>
              <a:rPr lang="en-GB" dirty="0" err="1"/>
              <a:t>akar</a:t>
            </a:r>
            <a:r>
              <a:rPr lang="en-GB" dirty="0"/>
              <a:t>. </a:t>
            </a:r>
            <a:r>
              <a:rPr lang="en-GB" dirty="0" err="1"/>
              <a:t>Aksaray’ın</a:t>
            </a:r>
            <a:r>
              <a:rPr lang="en-GB" dirty="0"/>
              <a:t> </a:t>
            </a:r>
            <a:r>
              <a:rPr lang="en-GB" dirty="0" err="1"/>
              <a:t>Melendiz</a:t>
            </a:r>
            <a:r>
              <a:rPr lang="en-GB" dirty="0"/>
              <a:t> </a:t>
            </a:r>
            <a:r>
              <a:rPr lang="en-GB" dirty="0" err="1"/>
              <a:t>Dağları’ndan</a:t>
            </a:r>
            <a:r>
              <a:rPr lang="en-GB" dirty="0"/>
              <a:t> </a:t>
            </a:r>
            <a:r>
              <a:rPr lang="en-GB" dirty="0" err="1"/>
              <a:t>çıkan</a:t>
            </a:r>
            <a:r>
              <a:rPr lang="en-GB" dirty="0"/>
              <a:t> </a:t>
            </a:r>
            <a:r>
              <a:rPr lang="en-GB" dirty="0" err="1"/>
              <a:t>Melendiz</a:t>
            </a:r>
            <a:r>
              <a:rPr lang="en-GB" dirty="0"/>
              <a:t> </a:t>
            </a:r>
            <a:r>
              <a:rPr lang="en-GB" dirty="0" err="1"/>
              <a:t>çayı</a:t>
            </a:r>
            <a:r>
              <a:rPr lang="en-GB" dirty="0"/>
              <a:t>, Konya </a:t>
            </a:r>
            <a:r>
              <a:rPr lang="en-GB" dirty="0" err="1"/>
              <a:t>Kapalı</a:t>
            </a:r>
            <a:r>
              <a:rPr lang="en-GB" dirty="0"/>
              <a:t> </a:t>
            </a:r>
            <a:r>
              <a:rPr lang="en-GB" dirty="0" err="1"/>
              <a:t>Havzasının</a:t>
            </a:r>
            <a:r>
              <a:rPr lang="en-GB" dirty="0"/>
              <a:t> </a:t>
            </a:r>
            <a:r>
              <a:rPr lang="en-GB" dirty="0" err="1"/>
              <a:t>bir</a:t>
            </a:r>
            <a:r>
              <a:rPr lang="en-GB" dirty="0"/>
              <a:t> </a:t>
            </a:r>
            <a:r>
              <a:rPr lang="en-GB" dirty="0" err="1"/>
              <a:t>diğer</a:t>
            </a:r>
            <a:r>
              <a:rPr lang="en-GB" dirty="0"/>
              <a:t> </a:t>
            </a:r>
            <a:r>
              <a:rPr lang="en-GB" dirty="0" err="1"/>
              <a:t>önemli</a:t>
            </a:r>
            <a:r>
              <a:rPr lang="en-GB" dirty="0"/>
              <a:t> </a:t>
            </a:r>
            <a:r>
              <a:rPr lang="en-GB" dirty="0" err="1"/>
              <a:t>akarsuyudur</a:t>
            </a:r>
            <a:r>
              <a:rPr lang="en-GB" dirty="0"/>
              <a:t>. </a:t>
            </a:r>
            <a:r>
              <a:rPr lang="en-GB" dirty="0" err="1"/>
              <a:t>Belisırma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Ilısu</a:t>
            </a:r>
            <a:r>
              <a:rPr lang="en-GB" dirty="0"/>
              <a:t> </a:t>
            </a:r>
            <a:r>
              <a:rPr lang="en-GB" dirty="0" err="1"/>
              <a:t>Dereleri</a:t>
            </a:r>
            <a:r>
              <a:rPr lang="en-GB" dirty="0"/>
              <a:t> </a:t>
            </a:r>
            <a:r>
              <a:rPr lang="en-GB" dirty="0" err="1"/>
              <a:t>ile</a:t>
            </a:r>
            <a:r>
              <a:rPr lang="en-GB" dirty="0"/>
              <a:t> </a:t>
            </a:r>
            <a:r>
              <a:rPr lang="en-GB" dirty="0" err="1"/>
              <a:t>birleştikten</a:t>
            </a:r>
            <a:r>
              <a:rPr lang="en-GB" dirty="0"/>
              <a:t> </a:t>
            </a:r>
            <a:r>
              <a:rPr lang="en-GB" dirty="0" err="1"/>
              <a:t>sonra</a:t>
            </a:r>
            <a:r>
              <a:rPr lang="en-GB" dirty="0"/>
              <a:t> </a:t>
            </a:r>
            <a:r>
              <a:rPr lang="en-GB" dirty="0" err="1"/>
              <a:t>Tuz</a:t>
            </a:r>
            <a:r>
              <a:rPr lang="en-GB" dirty="0"/>
              <a:t> </a:t>
            </a:r>
            <a:r>
              <a:rPr lang="en-GB" dirty="0" err="1"/>
              <a:t>Gölü’ne</a:t>
            </a:r>
            <a:r>
              <a:rPr lang="en-GB" dirty="0"/>
              <a:t> </a:t>
            </a:r>
            <a:r>
              <a:rPr lang="en-GB" dirty="0" err="1"/>
              <a:t>dökülür</a:t>
            </a:r>
            <a:r>
              <a:rPr lang="en-GB" dirty="0"/>
              <a:t>. </a:t>
            </a:r>
            <a:r>
              <a:rPr lang="en-GB" dirty="0" err="1"/>
              <a:t>Aksaray’ın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önemli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kaynağı</a:t>
            </a:r>
            <a:r>
              <a:rPr lang="en-GB" dirty="0"/>
              <a:t> </a:t>
            </a:r>
            <a:r>
              <a:rPr lang="en-GB" dirty="0" err="1"/>
              <a:t>olan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ilin</a:t>
            </a:r>
            <a:r>
              <a:rPr lang="en-GB" dirty="0"/>
              <a:t> </a:t>
            </a:r>
            <a:r>
              <a:rPr lang="en-GB" dirty="0" err="1"/>
              <a:t>içme</a:t>
            </a:r>
            <a:r>
              <a:rPr lang="en-GB" dirty="0"/>
              <a:t> </a:t>
            </a:r>
            <a:r>
              <a:rPr lang="en-GB" dirty="0" err="1"/>
              <a:t>suyu</a:t>
            </a:r>
            <a:r>
              <a:rPr lang="en-GB" dirty="0"/>
              <a:t> </a:t>
            </a:r>
            <a:r>
              <a:rPr lang="en-GB" dirty="0" err="1"/>
              <a:t>ile</a:t>
            </a:r>
            <a:r>
              <a:rPr lang="en-GB" dirty="0"/>
              <a:t> </a:t>
            </a:r>
            <a:r>
              <a:rPr lang="en-GB" dirty="0" err="1"/>
              <a:t>sulama</a:t>
            </a:r>
            <a:r>
              <a:rPr lang="en-GB" dirty="0"/>
              <a:t> </a:t>
            </a:r>
            <a:r>
              <a:rPr lang="en-GB" dirty="0" err="1"/>
              <a:t>suyu</a:t>
            </a:r>
            <a:r>
              <a:rPr lang="en-GB" dirty="0"/>
              <a:t> </a:t>
            </a:r>
            <a:r>
              <a:rPr lang="en-GB" dirty="0" err="1"/>
              <a:t>ihtiyacını</a:t>
            </a:r>
            <a:r>
              <a:rPr lang="en-GB" dirty="0"/>
              <a:t> </a:t>
            </a:r>
            <a:r>
              <a:rPr lang="en-GB" dirty="0" err="1"/>
              <a:t>karşılayan</a:t>
            </a:r>
            <a:r>
              <a:rPr lang="en-GB" dirty="0"/>
              <a:t> </a:t>
            </a:r>
            <a:r>
              <a:rPr lang="en-GB" dirty="0" err="1"/>
              <a:t>Mamasın</a:t>
            </a:r>
            <a:r>
              <a:rPr lang="en-GB" dirty="0"/>
              <a:t> </a:t>
            </a:r>
            <a:r>
              <a:rPr lang="en-GB" dirty="0" err="1"/>
              <a:t>Baraj</a:t>
            </a:r>
            <a:r>
              <a:rPr lang="en-GB" dirty="0"/>
              <a:t> </a:t>
            </a:r>
            <a:r>
              <a:rPr lang="en-GB" dirty="0" err="1"/>
              <a:t>Gölü</a:t>
            </a:r>
            <a:r>
              <a:rPr lang="en-GB" dirty="0"/>
              <a:t> </a:t>
            </a:r>
            <a:r>
              <a:rPr lang="en-GB" dirty="0" err="1"/>
              <a:t>Melendiz</a:t>
            </a:r>
            <a:r>
              <a:rPr lang="en-GB" dirty="0"/>
              <a:t> </a:t>
            </a:r>
            <a:r>
              <a:rPr lang="en-GB" dirty="0" err="1"/>
              <a:t>Çayı</a:t>
            </a:r>
            <a:r>
              <a:rPr lang="en-GB" dirty="0"/>
              <a:t> </a:t>
            </a:r>
            <a:r>
              <a:rPr lang="en-GB" dirty="0" err="1"/>
              <a:t>üzerine</a:t>
            </a:r>
            <a:r>
              <a:rPr lang="en-GB" dirty="0"/>
              <a:t> </a:t>
            </a:r>
            <a:r>
              <a:rPr lang="en-GB" dirty="0" err="1"/>
              <a:t>kurulmuştur</a:t>
            </a:r>
            <a:r>
              <a:rPr lang="en-GB" dirty="0"/>
              <a:t>. 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9586" y="1531144"/>
            <a:ext cx="5355569" cy="4219538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6926874" y="5910226"/>
            <a:ext cx="48809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Şekil</a:t>
            </a:r>
            <a:r>
              <a:rPr lang="en-GB" dirty="0"/>
              <a:t> 1. Konya </a:t>
            </a:r>
            <a:r>
              <a:rPr lang="en-GB" dirty="0" err="1"/>
              <a:t>Kapalı</a:t>
            </a:r>
            <a:r>
              <a:rPr lang="en-GB" dirty="0"/>
              <a:t> </a:t>
            </a:r>
            <a:r>
              <a:rPr lang="en-GB" dirty="0" err="1"/>
              <a:t>Havzasının</a:t>
            </a:r>
            <a:r>
              <a:rPr lang="en-GB" dirty="0"/>
              <a:t> </a:t>
            </a:r>
            <a:r>
              <a:rPr lang="en-GB" dirty="0" err="1"/>
              <a:t>Coğrafi</a:t>
            </a:r>
            <a:r>
              <a:rPr lang="en-GB" dirty="0"/>
              <a:t> </a:t>
            </a:r>
            <a:r>
              <a:rPr lang="en-GB" dirty="0" err="1"/>
              <a:t>Konumu</a:t>
            </a:r>
            <a:r>
              <a:rPr lang="tr-TR" dirty="0"/>
              <a:t> (Sarış ve Gedik, 2021)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21661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7915"/>
          </a:xfrm>
        </p:spPr>
        <p:txBody>
          <a:bodyPr/>
          <a:lstStyle/>
          <a:p>
            <a:r>
              <a:rPr lang="tr-TR" altLang="en-US" dirty="0">
                <a:latin typeface="Arial" panose="020B0604020202020204" pitchFamily="34" charset="0"/>
                <a:cs typeface="Calibri" panose="020F0502020204030204" pitchFamily="34" charset="0"/>
              </a:rPr>
              <a:t>Konya (Orta Anadolu) Kapalı Havzası</a:t>
            </a:r>
            <a:endParaRPr lang="en-GB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1085" y="1330382"/>
            <a:ext cx="5866360" cy="4795323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4701085" y="5993046"/>
            <a:ext cx="66606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Şekil</a:t>
            </a:r>
            <a:r>
              <a:rPr lang="en-GB" dirty="0"/>
              <a:t> 3-2 Konya </a:t>
            </a:r>
            <a:r>
              <a:rPr lang="en-GB" dirty="0" err="1"/>
              <a:t>Kapalı</a:t>
            </a:r>
            <a:r>
              <a:rPr lang="en-GB" dirty="0"/>
              <a:t> </a:t>
            </a:r>
            <a:r>
              <a:rPr lang="en-GB" dirty="0" err="1"/>
              <a:t>Havzası’na</a:t>
            </a:r>
            <a:r>
              <a:rPr lang="en-GB" dirty="0"/>
              <a:t> </a:t>
            </a:r>
            <a:r>
              <a:rPr lang="en-GB" dirty="0" err="1"/>
              <a:t>dahil</a:t>
            </a:r>
            <a:r>
              <a:rPr lang="en-GB" dirty="0"/>
              <a:t> </a:t>
            </a:r>
            <a:r>
              <a:rPr lang="en-GB" dirty="0" err="1"/>
              <a:t>olan</a:t>
            </a:r>
            <a:r>
              <a:rPr lang="en-GB" dirty="0"/>
              <a:t> </a:t>
            </a:r>
            <a:r>
              <a:rPr lang="en-GB" dirty="0" err="1"/>
              <a:t>il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ilçeler</a:t>
            </a:r>
            <a:endParaRPr lang="tr-TR" dirty="0"/>
          </a:p>
          <a:p>
            <a:r>
              <a:rPr lang="en-GB" dirty="0"/>
              <a:t>T.C. </a:t>
            </a:r>
            <a:r>
              <a:rPr lang="en-GB" dirty="0" err="1"/>
              <a:t>Orman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Su </a:t>
            </a:r>
            <a:r>
              <a:rPr lang="en-GB" dirty="0" err="1"/>
              <a:t>İşleri</a:t>
            </a:r>
            <a:r>
              <a:rPr lang="en-GB" dirty="0"/>
              <a:t> </a:t>
            </a:r>
            <a:r>
              <a:rPr lang="en-GB" dirty="0" err="1"/>
              <a:t>Bakanliği</a:t>
            </a:r>
            <a:r>
              <a:rPr lang="en-GB" dirty="0"/>
              <a:t> Su </a:t>
            </a:r>
            <a:r>
              <a:rPr lang="en-GB" dirty="0" err="1"/>
              <a:t>Yönetimi</a:t>
            </a:r>
            <a:r>
              <a:rPr lang="en-GB" dirty="0"/>
              <a:t> </a:t>
            </a:r>
            <a:r>
              <a:rPr lang="en-GB" dirty="0" err="1"/>
              <a:t>Genel</a:t>
            </a:r>
            <a:r>
              <a:rPr lang="en-GB" dirty="0"/>
              <a:t> </a:t>
            </a:r>
            <a:r>
              <a:rPr lang="en-GB" dirty="0" err="1"/>
              <a:t>Müdürlüğü</a:t>
            </a:r>
            <a:r>
              <a:rPr lang="tr-TR" dirty="0"/>
              <a:t>, 2020</a:t>
            </a:r>
            <a:r>
              <a:rPr lang="en-GB" dirty="0"/>
              <a:t> </a:t>
            </a:r>
          </a:p>
        </p:txBody>
      </p:sp>
      <p:sp>
        <p:nvSpPr>
          <p:cNvPr id="6" name="Dikdörtgen 5"/>
          <p:cNvSpPr/>
          <p:nvPr/>
        </p:nvSpPr>
        <p:spPr>
          <a:xfrm>
            <a:off x="838200" y="1661146"/>
            <a:ext cx="337892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Sulak</a:t>
            </a:r>
            <a:r>
              <a:rPr lang="en-GB" dirty="0"/>
              <a:t> </a:t>
            </a:r>
            <a:r>
              <a:rPr lang="en-GB" dirty="0" err="1"/>
              <a:t>alanlar</a:t>
            </a:r>
            <a:r>
              <a:rPr lang="en-GB" dirty="0"/>
              <a:t>	Alanı (ha)</a:t>
            </a:r>
          </a:p>
          <a:p>
            <a:r>
              <a:rPr lang="en-GB" dirty="0" err="1"/>
              <a:t>Tuz</a:t>
            </a:r>
            <a:r>
              <a:rPr lang="en-GB" dirty="0"/>
              <a:t> </a:t>
            </a:r>
            <a:r>
              <a:rPr lang="en-GB" dirty="0" err="1"/>
              <a:t>Gölü</a:t>
            </a:r>
            <a:r>
              <a:rPr lang="en-GB" dirty="0"/>
              <a:t>	328.347</a:t>
            </a:r>
          </a:p>
          <a:p>
            <a:r>
              <a:rPr lang="en-GB" dirty="0" err="1"/>
              <a:t>Beyşehir</a:t>
            </a:r>
            <a:r>
              <a:rPr lang="en-GB" dirty="0"/>
              <a:t> </a:t>
            </a:r>
            <a:r>
              <a:rPr lang="en-GB" dirty="0" err="1"/>
              <a:t>Gölü</a:t>
            </a:r>
            <a:r>
              <a:rPr lang="en-GB" dirty="0"/>
              <a:t>	90.671</a:t>
            </a:r>
          </a:p>
          <a:p>
            <a:r>
              <a:rPr lang="en-GB" dirty="0" err="1"/>
              <a:t>Ereğli</a:t>
            </a:r>
            <a:r>
              <a:rPr lang="en-GB" dirty="0"/>
              <a:t> </a:t>
            </a:r>
            <a:r>
              <a:rPr lang="en-GB" dirty="0" err="1"/>
              <a:t>sazlıkları</a:t>
            </a:r>
            <a:r>
              <a:rPr lang="en-GB" dirty="0"/>
              <a:t>	22.263</a:t>
            </a:r>
          </a:p>
          <a:p>
            <a:r>
              <a:rPr lang="en-GB" dirty="0" err="1"/>
              <a:t>Bolluk</a:t>
            </a:r>
            <a:r>
              <a:rPr lang="en-GB" dirty="0"/>
              <a:t> </a:t>
            </a:r>
            <a:r>
              <a:rPr lang="en-GB" dirty="0" err="1"/>
              <a:t>Gölü</a:t>
            </a:r>
            <a:r>
              <a:rPr lang="en-GB" dirty="0"/>
              <a:t>	9.697</a:t>
            </a:r>
          </a:p>
          <a:p>
            <a:r>
              <a:rPr lang="en-GB" dirty="0" err="1"/>
              <a:t>Tersakan</a:t>
            </a:r>
            <a:r>
              <a:rPr lang="en-GB" dirty="0"/>
              <a:t> </a:t>
            </a:r>
            <a:r>
              <a:rPr lang="en-GB" dirty="0" err="1"/>
              <a:t>Gölü</a:t>
            </a:r>
            <a:r>
              <a:rPr lang="en-GB" dirty="0"/>
              <a:t>	9.511</a:t>
            </a:r>
          </a:p>
          <a:p>
            <a:r>
              <a:rPr lang="en-GB" dirty="0" err="1"/>
              <a:t>Çöl</a:t>
            </a:r>
            <a:r>
              <a:rPr lang="en-GB" dirty="0"/>
              <a:t> </a:t>
            </a:r>
            <a:r>
              <a:rPr lang="en-GB" dirty="0" err="1"/>
              <a:t>Gölü</a:t>
            </a:r>
            <a:r>
              <a:rPr lang="en-GB" dirty="0"/>
              <a:t>	4.744</a:t>
            </a:r>
          </a:p>
          <a:p>
            <a:r>
              <a:rPr lang="en-GB" dirty="0" err="1"/>
              <a:t>Samsam</a:t>
            </a:r>
            <a:r>
              <a:rPr lang="en-GB" dirty="0"/>
              <a:t> </a:t>
            </a:r>
            <a:r>
              <a:rPr lang="en-GB" dirty="0" err="1"/>
              <a:t>Gölü</a:t>
            </a:r>
            <a:r>
              <a:rPr lang="en-GB" dirty="0"/>
              <a:t>	2.218</a:t>
            </a:r>
          </a:p>
          <a:p>
            <a:r>
              <a:rPr lang="en-GB" dirty="0" err="1"/>
              <a:t>Kulu</a:t>
            </a:r>
            <a:r>
              <a:rPr lang="en-GB" dirty="0"/>
              <a:t> </a:t>
            </a:r>
            <a:r>
              <a:rPr lang="en-GB" dirty="0" err="1"/>
              <a:t>Gölü</a:t>
            </a:r>
            <a:r>
              <a:rPr lang="en-GB" dirty="0"/>
              <a:t>	2.206</a:t>
            </a:r>
          </a:p>
          <a:p>
            <a:r>
              <a:rPr lang="en-GB" dirty="0" err="1"/>
              <a:t>Kozanlı</a:t>
            </a:r>
            <a:r>
              <a:rPr lang="en-GB" dirty="0"/>
              <a:t> </a:t>
            </a:r>
            <a:r>
              <a:rPr lang="en-GB" dirty="0" err="1"/>
              <a:t>Gökgöl</a:t>
            </a:r>
            <a:r>
              <a:rPr lang="en-GB" dirty="0"/>
              <a:t>	967</a:t>
            </a:r>
          </a:p>
          <a:p>
            <a:r>
              <a:rPr lang="en-GB" dirty="0" err="1"/>
              <a:t>Meke</a:t>
            </a:r>
            <a:r>
              <a:rPr lang="en-GB" dirty="0"/>
              <a:t> </a:t>
            </a:r>
            <a:r>
              <a:rPr lang="en-GB" dirty="0" err="1"/>
              <a:t>Maarı</a:t>
            </a:r>
            <a:r>
              <a:rPr lang="en-GB" dirty="0"/>
              <a:t>	339</a:t>
            </a:r>
          </a:p>
          <a:p>
            <a:r>
              <a:rPr lang="en-GB" dirty="0" err="1"/>
              <a:t>Çıralı</a:t>
            </a:r>
            <a:r>
              <a:rPr lang="en-GB" dirty="0"/>
              <a:t> </a:t>
            </a:r>
            <a:r>
              <a:rPr lang="en-GB" dirty="0" err="1"/>
              <a:t>Obruğu</a:t>
            </a:r>
            <a:r>
              <a:rPr lang="en-GB" dirty="0"/>
              <a:t>	337</a:t>
            </a:r>
          </a:p>
          <a:p>
            <a:r>
              <a:rPr lang="en-GB" dirty="0" err="1"/>
              <a:t>Kızören</a:t>
            </a:r>
            <a:r>
              <a:rPr lang="en-GB" dirty="0"/>
              <a:t> </a:t>
            </a:r>
            <a:r>
              <a:rPr lang="en-GB" dirty="0" err="1"/>
              <a:t>Gölü</a:t>
            </a:r>
            <a:r>
              <a:rPr lang="en-GB" dirty="0"/>
              <a:t>	281</a:t>
            </a:r>
          </a:p>
          <a:p>
            <a:r>
              <a:rPr lang="en-GB" dirty="0"/>
              <a:t>Konya </a:t>
            </a:r>
            <a:r>
              <a:rPr lang="en-GB" dirty="0" err="1"/>
              <a:t>Acıgöl</a:t>
            </a:r>
            <a:r>
              <a:rPr lang="en-GB" dirty="0"/>
              <a:t>	267</a:t>
            </a:r>
          </a:p>
          <a:p>
            <a:r>
              <a:rPr lang="en-GB" dirty="0" err="1"/>
              <a:t>Uyuz</a:t>
            </a:r>
            <a:r>
              <a:rPr lang="en-GB" dirty="0"/>
              <a:t> </a:t>
            </a:r>
            <a:r>
              <a:rPr lang="en-GB" dirty="0" err="1"/>
              <a:t>Gölü</a:t>
            </a:r>
            <a:r>
              <a:rPr lang="en-GB" dirty="0"/>
              <a:t>	112</a:t>
            </a:r>
          </a:p>
          <a:p>
            <a:r>
              <a:rPr lang="en-GB" dirty="0" err="1"/>
              <a:t>Meyil</a:t>
            </a:r>
            <a:r>
              <a:rPr lang="en-GB" dirty="0"/>
              <a:t> </a:t>
            </a:r>
            <a:r>
              <a:rPr lang="en-GB" dirty="0" err="1"/>
              <a:t>Obruğu</a:t>
            </a:r>
            <a:r>
              <a:rPr lang="en-GB" dirty="0"/>
              <a:t>	101</a:t>
            </a:r>
          </a:p>
        </p:txBody>
      </p:sp>
    </p:spTree>
    <p:extLst>
      <p:ext uri="{BB962C8B-B14F-4D97-AF65-F5344CB8AC3E}">
        <p14:creationId xmlns:p14="http://schemas.microsoft.com/office/powerpoint/2010/main" val="35252146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7916"/>
          </a:xfrm>
        </p:spPr>
        <p:txBody>
          <a:bodyPr/>
          <a:lstStyle/>
          <a:p>
            <a:r>
              <a:rPr lang="tr-TR" altLang="en-US" dirty="0">
                <a:latin typeface="Arial" panose="020B0604020202020204" pitchFamily="34" charset="0"/>
                <a:cs typeface="Calibri" panose="020F0502020204030204" pitchFamily="34" charset="0"/>
              </a:rPr>
              <a:t>Konya (Orta Anadolu) Kapalı Havzası</a:t>
            </a:r>
            <a:endParaRPr lang="en-GB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195" y="1579291"/>
            <a:ext cx="4885851" cy="3830592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6208868" y="5476552"/>
            <a:ext cx="51449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Şekil</a:t>
            </a:r>
            <a:r>
              <a:rPr lang="en-GB" dirty="0"/>
              <a:t> </a:t>
            </a:r>
            <a:r>
              <a:rPr lang="tr-TR" dirty="0"/>
              <a:t>Konya kapalı havası a</a:t>
            </a:r>
            <a:r>
              <a:rPr lang="en-GB" dirty="0" err="1"/>
              <a:t>lt</a:t>
            </a:r>
            <a:r>
              <a:rPr lang="en-GB" dirty="0"/>
              <a:t> </a:t>
            </a:r>
            <a:r>
              <a:rPr lang="en-GB" dirty="0" err="1"/>
              <a:t>Havza</a:t>
            </a:r>
            <a:r>
              <a:rPr lang="tr-TR" dirty="0" err="1"/>
              <a:t>ları</a:t>
            </a:r>
            <a:r>
              <a:rPr lang="tr-TR" dirty="0"/>
              <a:t> </a:t>
            </a:r>
          </a:p>
          <a:p>
            <a:r>
              <a:rPr lang="tr-TR" dirty="0"/>
              <a:t>Kaynak :</a:t>
            </a:r>
            <a:r>
              <a:rPr lang="en-GB" dirty="0"/>
              <a:t>T.C. </a:t>
            </a:r>
            <a:r>
              <a:rPr lang="en-GB" dirty="0" err="1"/>
              <a:t>Orman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Su </a:t>
            </a:r>
            <a:r>
              <a:rPr lang="en-GB" dirty="0" err="1"/>
              <a:t>İşleri</a:t>
            </a:r>
            <a:r>
              <a:rPr lang="en-GB" dirty="0"/>
              <a:t> </a:t>
            </a:r>
            <a:r>
              <a:rPr lang="en-GB" dirty="0" err="1"/>
              <a:t>Bakanliği</a:t>
            </a:r>
            <a:r>
              <a:rPr lang="en-GB" dirty="0"/>
              <a:t> Su </a:t>
            </a:r>
            <a:r>
              <a:rPr lang="en-GB" dirty="0" err="1"/>
              <a:t>Yönetimi</a:t>
            </a:r>
            <a:r>
              <a:rPr lang="en-GB" dirty="0"/>
              <a:t> </a:t>
            </a:r>
            <a:r>
              <a:rPr lang="en-GB" dirty="0" err="1"/>
              <a:t>Genel</a:t>
            </a:r>
            <a:r>
              <a:rPr lang="en-GB" dirty="0"/>
              <a:t> </a:t>
            </a:r>
            <a:r>
              <a:rPr lang="en-GB" dirty="0" err="1"/>
              <a:t>Müdürlüğü</a:t>
            </a:r>
            <a:r>
              <a:rPr lang="tr-TR" dirty="0"/>
              <a:t>, 2017</a:t>
            </a:r>
            <a:r>
              <a:rPr lang="en-GB" dirty="0"/>
              <a:t> </a:t>
            </a:r>
          </a:p>
        </p:txBody>
      </p:sp>
      <p:graphicFrame>
        <p:nvGraphicFramePr>
          <p:cNvPr id="9" name="İçerik Yer Tutucus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0698645"/>
              </p:ext>
            </p:extLst>
          </p:nvPr>
        </p:nvGraphicFramePr>
        <p:xfrm>
          <a:off x="966650" y="1579291"/>
          <a:ext cx="4676503" cy="5147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5002">
                  <a:extLst>
                    <a:ext uri="{9D8B030D-6E8A-4147-A177-3AD203B41FA5}">
                      <a16:colId xmlns:a16="http://schemas.microsoft.com/office/drawing/2014/main" val="2461452933"/>
                    </a:ext>
                  </a:extLst>
                </a:gridCol>
                <a:gridCol w="2046487">
                  <a:extLst>
                    <a:ext uri="{9D8B030D-6E8A-4147-A177-3AD203B41FA5}">
                      <a16:colId xmlns:a16="http://schemas.microsoft.com/office/drawing/2014/main" val="1324132865"/>
                    </a:ext>
                  </a:extLst>
                </a:gridCol>
                <a:gridCol w="1355014">
                  <a:extLst>
                    <a:ext uri="{9D8B030D-6E8A-4147-A177-3AD203B41FA5}">
                      <a16:colId xmlns:a16="http://schemas.microsoft.com/office/drawing/2014/main" val="487532715"/>
                    </a:ext>
                  </a:extLst>
                </a:gridCol>
              </a:tblGrid>
              <a:tr h="930266">
                <a:tc>
                  <a:txBody>
                    <a:bodyPr/>
                    <a:lstStyle/>
                    <a:p>
                      <a:r>
                        <a:rPr lang="nn-NO" dirty="0"/>
                        <a:t>Alt Havza No Alt Havza Adı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n-NO" dirty="0"/>
                        <a:t>Alt Havza No Alt Havza Adı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Yüzölçümü</a:t>
                      </a:r>
                      <a:r>
                        <a:rPr lang="en-GB" dirty="0"/>
                        <a:t> (km2 )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7219678"/>
                  </a:ext>
                </a:extLst>
              </a:tr>
              <a:tr h="377275"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Beyşehir</a:t>
                      </a:r>
                      <a:r>
                        <a:rPr lang="tr-TR" dirty="0"/>
                        <a:t>-</a:t>
                      </a:r>
                      <a:r>
                        <a:rPr lang="en-GB" dirty="0" err="1"/>
                        <a:t>Çarşamba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7,308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7102083"/>
                  </a:ext>
                </a:extLst>
              </a:tr>
              <a:tr h="377275">
                <a:tc>
                  <a:txBody>
                    <a:bodyPr/>
                    <a:lstStyle/>
                    <a:p>
                      <a:r>
                        <a:rPr lang="en-GB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 Konya-</a:t>
                      </a:r>
                      <a:r>
                        <a:rPr lang="en-GB" dirty="0" err="1"/>
                        <a:t>Çumra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8,737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872197"/>
                  </a:ext>
                </a:extLst>
              </a:tr>
              <a:tr h="651186">
                <a:tc>
                  <a:txBody>
                    <a:bodyPr/>
                    <a:lstStyle/>
                    <a:p>
                      <a:r>
                        <a:rPr lang="tr-TR" dirty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Karaman-Ayrancı-Akçaşehir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6,116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3487233"/>
                  </a:ext>
                </a:extLst>
              </a:tr>
              <a:tr h="377275">
                <a:tc>
                  <a:txBody>
                    <a:bodyPr/>
                    <a:lstStyle/>
                    <a:p>
                      <a:r>
                        <a:rPr lang="tr-TR" dirty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Ereğli-Niğde-Bor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6,021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527499"/>
                  </a:ext>
                </a:extLst>
              </a:tr>
              <a:tr h="377275">
                <a:tc>
                  <a:txBody>
                    <a:bodyPr/>
                    <a:lstStyle/>
                    <a:p>
                      <a:r>
                        <a:rPr lang="tr-TR" dirty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Aksaray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10,569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403243"/>
                  </a:ext>
                </a:extLst>
              </a:tr>
              <a:tr h="377275">
                <a:tc>
                  <a:txBody>
                    <a:bodyPr/>
                    <a:lstStyle/>
                    <a:p>
                      <a:r>
                        <a:rPr lang="tr-TR" dirty="0"/>
                        <a:t>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Altınekin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1,615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4515525"/>
                  </a:ext>
                </a:extLst>
              </a:tr>
              <a:tr h="651186">
                <a:tc>
                  <a:txBody>
                    <a:bodyPr/>
                    <a:lstStyle/>
                    <a:p>
                      <a:r>
                        <a:rPr lang="tr-TR" dirty="0"/>
                        <a:t>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Cihanbeyli</a:t>
                      </a:r>
                      <a:r>
                        <a:rPr lang="tr-TR" dirty="0"/>
                        <a:t>-</a:t>
                      </a:r>
                      <a:r>
                        <a:rPr lang="en-GB" dirty="0" err="1"/>
                        <a:t>Yeniceoba-Kulu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4,314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8573459"/>
                  </a:ext>
                </a:extLst>
              </a:tr>
              <a:tr h="377275">
                <a:tc>
                  <a:txBody>
                    <a:bodyPr/>
                    <a:lstStyle/>
                    <a:p>
                      <a:r>
                        <a:rPr lang="tr-TR" dirty="0"/>
                        <a:t>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Sereflikoçhisar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1,463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5034112"/>
                  </a:ext>
                </a:extLst>
              </a:tr>
              <a:tr h="651186">
                <a:tc>
                  <a:txBody>
                    <a:bodyPr/>
                    <a:lstStyle/>
                    <a:p>
                      <a:r>
                        <a:rPr lang="tr-TR" dirty="0"/>
                        <a:t>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Niğde-Gölcük</a:t>
                      </a:r>
                      <a:r>
                        <a:rPr lang="tr-TR" dirty="0"/>
                        <a:t> (</a:t>
                      </a:r>
                      <a:r>
                        <a:rPr lang="en-GB" dirty="0" err="1"/>
                        <a:t>Misli</a:t>
                      </a:r>
                      <a:r>
                        <a:rPr lang="tr-TR" dirty="0"/>
                        <a:t>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1,672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65255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34150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2675"/>
          </a:xfrm>
        </p:spPr>
        <p:txBody>
          <a:bodyPr/>
          <a:lstStyle/>
          <a:p>
            <a:r>
              <a:rPr lang="tr-TR" altLang="en-US" dirty="0">
                <a:latin typeface="Arial" panose="020B0604020202020204" pitchFamily="34" charset="0"/>
                <a:cs typeface="Calibri" panose="020F0502020204030204" pitchFamily="34" charset="0"/>
              </a:rPr>
              <a:t>Konya (Orta Anadolu) Kapalı Havzası</a:t>
            </a:r>
            <a:endParaRPr lang="en-GB" dirty="0"/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7946233"/>
              </p:ext>
            </p:extLst>
          </p:nvPr>
        </p:nvGraphicFramePr>
        <p:xfrm>
          <a:off x="984956" y="1487553"/>
          <a:ext cx="4614334" cy="51954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2511">
                  <a:extLst>
                    <a:ext uri="{9D8B030D-6E8A-4147-A177-3AD203B41FA5}">
                      <a16:colId xmlns:a16="http://schemas.microsoft.com/office/drawing/2014/main" val="2461452933"/>
                    </a:ext>
                  </a:extLst>
                </a:gridCol>
                <a:gridCol w="2009422">
                  <a:extLst>
                    <a:ext uri="{9D8B030D-6E8A-4147-A177-3AD203B41FA5}">
                      <a16:colId xmlns:a16="http://schemas.microsoft.com/office/drawing/2014/main" val="1324132865"/>
                    </a:ext>
                  </a:extLst>
                </a:gridCol>
                <a:gridCol w="1422401">
                  <a:extLst>
                    <a:ext uri="{9D8B030D-6E8A-4147-A177-3AD203B41FA5}">
                      <a16:colId xmlns:a16="http://schemas.microsoft.com/office/drawing/2014/main" val="487532715"/>
                    </a:ext>
                  </a:extLst>
                </a:gridCol>
              </a:tblGrid>
              <a:tr h="1000457">
                <a:tc>
                  <a:txBody>
                    <a:bodyPr/>
                    <a:lstStyle/>
                    <a:p>
                      <a:r>
                        <a:rPr lang="nn-NO" dirty="0"/>
                        <a:t>Alt Havza No Alt Havza Adı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n-NO" dirty="0"/>
                        <a:t>Alt Havza No Alt Havza Adı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Yüzölçümü</a:t>
                      </a:r>
                      <a:r>
                        <a:rPr lang="en-GB" dirty="0"/>
                        <a:t> (km2 )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7219678"/>
                  </a:ext>
                </a:extLst>
              </a:tr>
              <a:tr h="372890"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Beyşehir</a:t>
                      </a:r>
                      <a:r>
                        <a:rPr lang="tr-TR" dirty="0"/>
                        <a:t>-</a:t>
                      </a:r>
                      <a:r>
                        <a:rPr lang="en-GB" dirty="0" err="1"/>
                        <a:t>Çarşamba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7,308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7102083"/>
                  </a:ext>
                </a:extLst>
              </a:tr>
              <a:tr h="372890">
                <a:tc>
                  <a:txBody>
                    <a:bodyPr/>
                    <a:lstStyle/>
                    <a:p>
                      <a:r>
                        <a:rPr lang="en-GB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 Konya-</a:t>
                      </a:r>
                      <a:r>
                        <a:rPr lang="en-GB" dirty="0" err="1"/>
                        <a:t>Çumra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8,737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872197"/>
                  </a:ext>
                </a:extLst>
              </a:tr>
              <a:tr h="652557">
                <a:tc>
                  <a:txBody>
                    <a:bodyPr/>
                    <a:lstStyle/>
                    <a:p>
                      <a:r>
                        <a:rPr lang="tr-TR" dirty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Karaman-Ayrancı-Akçaşehir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6,116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3487233"/>
                  </a:ext>
                </a:extLst>
              </a:tr>
              <a:tr h="372890">
                <a:tc>
                  <a:txBody>
                    <a:bodyPr/>
                    <a:lstStyle/>
                    <a:p>
                      <a:r>
                        <a:rPr lang="tr-TR" dirty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Ereğli-Niğde-Bor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6,021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527499"/>
                  </a:ext>
                </a:extLst>
              </a:tr>
              <a:tr h="372890">
                <a:tc>
                  <a:txBody>
                    <a:bodyPr/>
                    <a:lstStyle/>
                    <a:p>
                      <a:r>
                        <a:rPr lang="tr-TR" dirty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Aksaray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10,569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403243"/>
                  </a:ext>
                </a:extLst>
              </a:tr>
              <a:tr h="372890">
                <a:tc>
                  <a:txBody>
                    <a:bodyPr/>
                    <a:lstStyle/>
                    <a:p>
                      <a:r>
                        <a:rPr lang="tr-TR" dirty="0"/>
                        <a:t>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Altınekin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1,615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4515525"/>
                  </a:ext>
                </a:extLst>
              </a:tr>
              <a:tr h="652557">
                <a:tc>
                  <a:txBody>
                    <a:bodyPr/>
                    <a:lstStyle/>
                    <a:p>
                      <a:r>
                        <a:rPr lang="tr-TR" dirty="0"/>
                        <a:t>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Cihanbeyli</a:t>
                      </a:r>
                      <a:r>
                        <a:rPr lang="tr-TR" dirty="0"/>
                        <a:t>-</a:t>
                      </a:r>
                      <a:r>
                        <a:rPr lang="en-GB" dirty="0" err="1"/>
                        <a:t>Yeniceoba-Kulu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4,314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8573459"/>
                  </a:ext>
                </a:extLst>
              </a:tr>
              <a:tr h="372890">
                <a:tc>
                  <a:txBody>
                    <a:bodyPr/>
                    <a:lstStyle/>
                    <a:p>
                      <a:r>
                        <a:rPr lang="tr-TR" dirty="0"/>
                        <a:t>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Sereflikoçhisar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1,463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5034112"/>
                  </a:ext>
                </a:extLst>
              </a:tr>
              <a:tr h="652557">
                <a:tc>
                  <a:txBody>
                    <a:bodyPr/>
                    <a:lstStyle/>
                    <a:p>
                      <a:r>
                        <a:rPr lang="tr-TR" dirty="0"/>
                        <a:t>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Niğde-Gölcük</a:t>
                      </a:r>
                      <a:r>
                        <a:rPr lang="tr-TR" dirty="0"/>
                        <a:t> (</a:t>
                      </a:r>
                      <a:r>
                        <a:rPr lang="en-GB" dirty="0" err="1"/>
                        <a:t>Misli</a:t>
                      </a:r>
                      <a:r>
                        <a:rPr lang="tr-TR" dirty="0"/>
                        <a:t>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1,672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6525559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690" y="1775580"/>
            <a:ext cx="5093704" cy="418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203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21842"/>
          </a:xfrm>
        </p:spPr>
        <p:txBody>
          <a:bodyPr/>
          <a:lstStyle/>
          <a:p>
            <a:r>
              <a:rPr lang="tr-TR" altLang="en-US" dirty="0">
                <a:latin typeface="Arial" panose="020B0604020202020204" pitchFamily="34" charset="0"/>
                <a:cs typeface="Calibri" panose="020F0502020204030204" pitchFamily="34" charset="0"/>
              </a:rPr>
              <a:t>Konya (Orta Anadolu) Kapalı Havzası</a:t>
            </a:r>
            <a:endParaRPr lang="en-GB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836" y="1473195"/>
            <a:ext cx="4548520" cy="3855852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838200" y="5358311"/>
            <a:ext cx="49551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Şekil</a:t>
            </a:r>
            <a:r>
              <a:rPr lang="en-GB" dirty="0"/>
              <a:t> 10. </a:t>
            </a:r>
            <a:r>
              <a:rPr lang="en-GB" dirty="0" err="1"/>
              <a:t>Meteoroloji</a:t>
            </a:r>
            <a:r>
              <a:rPr lang="en-GB" dirty="0"/>
              <a:t> </a:t>
            </a:r>
            <a:r>
              <a:rPr lang="en-GB" dirty="0" err="1"/>
              <a:t>verilerine</a:t>
            </a:r>
            <a:r>
              <a:rPr lang="en-GB" dirty="0"/>
              <a:t> </a:t>
            </a:r>
            <a:r>
              <a:rPr lang="en-GB" dirty="0" err="1"/>
              <a:t>göre</a:t>
            </a:r>
            <a:r>
              <a:rPr lang="en-GB" dirty="0"/>
              <a:t> </a:t>
            </a:r>
            <a:r>
              <a:rPr lang="en-GB" dirty="0" err="1"/>
              <a:t>yıllık</a:t>
            </a:r>
            <a:r>
              <a:rPr lang="en-GB" dirty="0"/>
              <a:t> </a:t>
            </a:r>
            <a:r>
              <a:rPr lang="en-GB" dirty="0" err="1"/>
              <a:t>ortalama</a:t>
            </a:r>
            <a:r>
              <a:rPr lang="en-GB" dirty="0"/>
              <a:t> </a:t>
            </a:r>
            <a:r>
              <a:rPr lang="en-GB" dirty="0" err="1"/>
              <a:t>yağışlar</a:t>
            </a:r>
            <a:r>
              <a:rPr lang="en-GB" dirty="0"/>
              <a:t> (1995-2011)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366" y="1438310"/>
            <a:ext cx="4573127" cy="3905369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6270171" y="5436518"/>
            <a:ext cx="50836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Şekil</a:t>
            </a:r>
            <a:r>
              <a:rPr lang="en-GB" dirty="0"/>
              <a:t> 11. </a:t>
            </a:r>
            <a:r>
              <a:rPr lang="en-GB" dirty="0" err="1"/>
              <a:t>Yıllık</a:t>
            </a:r>
            <a:r>
              <a:rPr lang="en-GB" dirty="0"/>
              <a:t> </a:t>
            </a:r>
            <a:r>
              <a:rPr lang="en-GB" dirty="0" err="1"/>
              <a:t>ortalama</a:t>
            </a:r>
            <a:r>
              <a:rPr lang="en-GB" dirty="0"/>
              <a:t> </a:t>
            </a:r>
            <a:r>
              <a:rPr lang="en-GB" dirty="0" err="1"/>
              <a:t>evapotranspirasyon</a:t>
            </a:r>
            <a:r>
              <a:rPr lang="en-GB" dirty="0"/>
              <a:t> (Hargreaves </a:t>
            </a:r>
            <a:r>
              <a:rPr lang="en-GB" dirty="0" err="1"/>
              <a:t>yöntemi</a:t>
            </a:r>
            <a:r>
              <a:rPr lang="en-GB" dirty="0"/>
              <a:t>) </a:t>
            </a:r>
          </a:p>
        </p:txBody>
      </p:sp>
      <p:sp>
        <p:nvSpPr>
          <p:cNvPr id="8" name="Dikdörtgen 7"/>
          <p:cNvSpPr/>
          <p:nvPr/>
        </p:nvSpPr>
        <p:spPr>
          <a:xfrm>
            <a:off x="838200" y="6187419"/>
            <a:ext cx="954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Konya </a:t>
            </a:r>
            <a:r>
              <a:rPr lang="en-GB" dirty="0" err="1"/>
              <a:t>Kapalı</a:t>
            </a:r>
            <a:r>
              <a:rPr lang="en-GB" dirty="0"/>
              <a:t> </a:t>
            </a:r>
            <a:r>
              <a:rPr lang="en-GB" dirty="0" err="1"/>
              <a:t>Havzası</a:t>
            </a:r>
            <a:r>
              <a:rPr lang="en-GB" dirty="0"/>
              <a:t> </a:t>
            </a:r>
            <a:r>
              <a:rPr lang="en-GB" dirty="0" err="1"/>
              <a:t>Yönetim</a:t>
            </a:r>
            <a:r>
              <a:rPr lang="en-GB" dirty="0"/>
              <a:t> </a:t>
            </a:r>
            <a:r>
              <a:rPr lang="en-GB" dirty="0" err="1"/>
              <a:t>Planı</a:t>
            </a:r>
            <a:r>
              <a:rPr lang="tr-TR" dirty="0"/>
              <a:t>, </a:t>
            </a:r>
            <a:r>
              <a:rPr lang="en-GB" dirty="0"/>
              <a:t>: </a:t>
            </a:r>
            <a:r>
              <a:rPr lang="en-GB" dirty="0" err="1"/>
              <a:t>Tarım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Orman</a:t>
            </a:r>
            <a:r>
              <a:rPr lang="en-GB" dirty="0"/>
              <a:t> </a:t>
            </a:r>
            <a:r>
              <a:rPr lang="en-GB" dirty="0" err="1"/>
              <a:t>Bakanlığı</a:t>
            </a:r>
            <a:r>
              <a:rPr lang="en-GB" dirty="0"/>
              <a:t>, Su </a:t>
            </a:r>
            <a:r>
              <a:rPr lang="en-GB" dirty="0" err="1"/>
              <a:t>Yönetimi</a:t>
            </a:r>
            <a:r>
              <a:rPr lang="en-GB" dirty="0"/>
              <a:t> </a:t>
            </a:r>
            <a:r>
              <a:rPr lang="en-GB" dirty="0" err="1"/>
              <a:t>Genel</a:t>
            </a:r>
            <a:r>
              <a:rPr lang="en-GB" dirty="0"/>
              <a:t> </a:t>
            </a:r>
            <a:r>
              <a:rPr lang="en-GB" dirty="0" err="1"/>
              <a:t>Müdürlüğü</a:t>
            </a:r>
            <a:r>
              <a:rPr lang="tr-TR" dirty="0"/>
              <a:t>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91772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tr-TR" dirty="0" err="1"/>
              <a:t>Meke</a:t>
            </a:r>
            <a:r>
              <a:rPr lang="tr-TR" dirty="0"/>
              <a:t> Gölü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710" y="365125"/>
            <a:ext cx="4937760" cy="327898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230" y="2938463"/>
            <a:ext cx="58293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32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8590"/>
          </a:xfrm>
        </p:spPr>
        <p:txBody>
          <a:bodyPr/>
          <a:lstStyle/>
          <a:p>
            <a:r>
              <a:rPr lang="tr-TR" altLang="en-US" dirty="0">
                <a:latin typeface="Arial" panose="020B0604020202020204" pitchFamily="34" charset="0"/>
                <a:cs typeface="Calibri" panose="020F0502020204030204" pitchFamily="34" charset="0"/>
              </a:rPr>
              <a:t>Burdur Gölü Kapalı Havzası (10)</a:t>
            </a:r>
            <a:endParaRPr lang="en-GB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403717"/>
            <a:ext cx="5575663" cy="5206090"/>
          </a:xfrm>
        </p:spPr>
        <p:txBody>
          <a:bodyPr>
            <a:normAutofit/>
          </a:bodyPr>
          <a:lstStyle/>
          <a:p>
            <a:r>
              <a:rPr lang="tr-TR" dirty="0"/>
              <a:t>H</a:t>
            </a:r>
            <a:r>
              <a:rPr lang="en-GB" dirty="0" err="1"/>
              <a:t>avza</a:t>
            </a:r>
            <a:r>
              <a:rPr lang="en-GB" dirty="0"/>
              <a:t>, </a:t>
            </a:r>
            <a:r>
              <a:rPr lang="en-GB" dirty="0" err="1"/>
              <a:t>batıda</a:t>
            </a:r>
            <a:r>
              <a:rPr lang="en-GB" dirty="0"/>
              <a:t> </a:t>
            </a:r>
            <a:r>
              <a:rPr lang="en-GB" dirty="0" err="1"/>
              <a:t>Eşeler</a:t>
            </a:r>
            <a:r>
              <a:rPr lang="en-GB" dirty="0"/>
              <a:t>, </a:t>
            </a:r>
            <a:r>
              <a:rPr lang="en-GB" dirty="0" err="1"/>
              <a:t>Maymun</a:t>
            </a:r>
            <a:r>
              <a:rPr lang="en-GB" dirty="0"/>
              <a:t> </a:t>
            </a:r>
            <a:r>
              <a:rPr lang="en-GB" dirty="0" err="1"/>
              <a:t>Dağları</a:t>
            </a:r>
            <a:r>
              <a:rPr lang="en-GB" dirty="0"/>
              <a:t>, </a:t>
            </a:r>
            <a:r>
              <a:rPr lang="en-GB" dirty="0" err="1"/>
              <a:t>doğuda</a:t>
            </a:r>
            <a:r>
              <a:rPr lang="en-GB" dirty="0"/>
              <a:t> </a:t>
            </a:r>
            <a:r>
              <a:rPr lang="en-GB" dirty="0" err="1"/>
              <a:t>Kestel</a:t>
            </a:r>
            <a:r>
              <a:rPr lang="en-GB" dirty="0"/>
              <a:t>, </a:t>
            </a:r>
            <a:r>
              <a:rPr lang="en-GB" dirty="0" err="1"/>
              <a:t>Çatak</a:t>
            </a:r>
            <a:r>
              <a:rPr lang="en-GB" dirty="0"/>
              <a:t> </a:t>
            </a:r>
            <a:r>
              <a:rPr lang="en-GB" dirty="0" err="1"/>
              <a:t>Dağları</a:t>
            </a:r>
            <a:r>
              <a:rPr lang="en-GB" dirty="0"/>
              <a:t>, </a:t>
            </a:r>
            <a:r>
              <a:rPr lang="en-GB" dirty="0" err="1"/>
              <a:t>güneyde</a:t>
            </a:r>
            <a:r>
              <a:rPr lang="en-GB" dirty="0"/>
              <a:t> </a:t>
            </a:r>
            <a:r>
              <a:rPr lang="en-GB" dirty="0" err="1"/>
              <a:t>Rahat</a:t>
            </a:r>
            <a:r>
              <a:rPr lang="en-GB" dirty="0"/>
              <a:t>, Koru </a:t>
            </a:r>
            <a:r>
              <a:rPr lang="en-GB" dirty="0" err="1"/>
              <a:t>Dağları</a:t>
            </a:r>
            <a:r>
              <a:rPr lang="en-GB" dirty="0"/>
              <a:t>, </a:t>
            </a:r>
            <a:r>
              <a:rPr lang="en-GB" dirty="0" err="1"/>
              <a:t>kuzeyde</a:t>
            </a:r>
            <a:r>
              <a:rPr lang="en-GB" dirty="0"/>
              <a:t> </a:t>
            </a:r>
            <a:r>
              <a:rPr lang="en-GB" dirty="0" err="1"/>
              <a:t>ise</a:t>
            </a:r>
            <a:r>
              <a:rPr lang="en-GB" dirty="0"/>
              <a:t> </a:t>
            </a:r>
            <a:r>
              <a:rPr lang="en-GB" dirty="0" err="1"/>
              <a:t>Boz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Akdağların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ayrım</a:t>
            </a:r>
            <a:r>
              <a:rPr lang="en-GB" dirty="0"/>
              <a:t> </a:t>
            </a:r>
            <a:r>
              <a:rPr lang="en-GB" dirty="0" err="1"/>
              <a:t>çizgileri</a:t>
            </a:r>
            <a:r>
              <a:rPr lang="en-GB" dirty="0"/>
              <a:t> </a:t>
            </a:r>
            <a:r>
              <a:rPr lang="en-GB" dirty="0" err="1"/>
              <a:t>arasında</a:t>
            </a:r>
            <a:r>
              <a:rPr lang="en-GB" dirty="0"/>
              <a:t> </a:t>
            </a:r>
            <a:r>
              <a:rPr lang="en-GB" dirty="0" err="1"/>
              <a:t>yer</a:t>
            </a:r>
            <a:r>
              <a:rPr lang="en-GB" dirty="0"/>
              <a:t> </a:t>
            </a:r>
            <a:r>
              <a:rPr lang="en-GB" dirty="0" err="1"/>
              <a:t>almaktadır</a:t>
            </a:r>
            <a:r>
              <a:rPr lang="en-GB" dirty="0"/>
              <a:t>. </a:t>
            </a:r>
            <a:r>
              <a:rPr lang="en-GB" dirty="0" err="1"/>
              <a:t>Havza</a:t>
            </a:r>
            <a:r>
              <a:rPr lang="en-GB" dirty="0"/>
              <a:t> </a:t>
            </a:r>
            <a:r>
              <a:rPr lang="en-GB" dirty="0" err="1"/>
              <a:t>Türkiye’nin</a:t>
            </a:r>
            <a:r>
              <a:rPr lang="en-GB" dirty="0"/>
              <a:t> </a:t>
            </a:r>
            <a:r>
              <a:rPr lang="en-GB" dirty="0" err="1"/>
              <a:t>güneybatısında</a:t>
            </a:r>
            <a:r>
              <a:rPr lang="en-GB" dirty="0"/>
              <a:t> </a:t>
            </a:r>
            <a:r>
              <a:rPr lang="en-GB" dirty="0" err="1"/>
              <a:t>yer</a:t>
            </a:r>
            <a:r>
              <a:rPr lang="en-GB" dirty="0"/>
              <a:t> </a:t>
            </a:r>
            <a:r>
              <a:rPr lang="en-GB" dirty="0" err="1"/>
              <a:t>alan</a:t>
            </a:r>
            <a:r>
              <a:rPr lang="en-GB" dirty="0"/>
              <a:t>,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büyüğü</a:t>
            </a:r>
            <a:r>
              <a:rPr lang="en-GB" dirty="0"/>
              <a:t> </a:t>
            </a:r>
            <a:r>
              <a:rPr lang="en-GB" dirty="0" err="1"/>
              <a:t>Burdur</a:t>
            </a:r>
            <a:r>
              <a:rPr lang="en-GB" dirty="0"/>
              <a:t> </a:t>
            </a:r>
            <a:r>
              <a:rPr lang="en-GB" dirty="0" err="1"/>
              <a:t>Gölü</a:t>
            </a:r>
            <a:r>
              <a:rPr lang="en-GB" dirty="0"/>
              <a:t> </a:t>
            </a:r>
            <a:r>
              <a:rPr lang="en-GB" dirty="0" err="1"/>
              <a:t>olmak</a:t>
            </a:r>
            <a:r>
              <a:rPr lang="en-GB" dirty="0"/>
              <a:t> </a:t>
            </a:r>
            <a:r>
              <a:rPr lang="en-GB" dirty="0" err="1"/>
              <a:t>üzere</a:t>
            </a:r>
            <a:r>
              <a:rPr lang="en-GB" dirty="0"/>
              <a:t> </a:t>
            </a:r>
            <a:r>
              <a:rPr lang="en-GB" dirty="0" err="1"/>
              <a:t>Acıgöl</a:t>
            </a:r>
            <a:r>
              <a:rPr lang="en-GB" dirty="0"/>
              <a:t>, </a:t>
            </a:r>
            <a:r>
              <a:rPr lang="en-GB" dirty="0" err="1"/>
              <a:t>Salda</a:t>
            </a:r>
            <a:r>
              <a:rPr lang="en-GB" dirty="0"/>
              <a:t> </a:t>
            </a:r>
            <a:r>
              <a:rPr lang="en-GB" dirty="0" err="1"/>
              <a:t>Gölü</a:t>
            </a:r>
            <a:r>
              <a:rPr lang="en-GB" dirty="0"/>
              <a:t>, </a:t>
            </a:r>
            <a:r>
              <a:rPr lang="en-GB" dirty="0" err="1"/>
              <a:t>Akgöl</a:t>
            </a:r>
            <a:r>
              <a:rPr lang="en-GB" dirty="0"/>
              <a:t>, </a:t>
            </a:r>
            <a:r>
              <a:rPr lang="en-GB" dirty="0" err="1"/>
              <a:t>Yarışlı</a:t>
            </a:r>
            <a:r>
              <a:rPr lang="en-GB" dirty="0"/>
              <a:t> </a:t>
            </a:r>
            <a:r>
              <a:rPr lang="en-GB" dirty="0" err="1"/>
              <a:t>Gölü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Karataş</a:t>
            </a:r>
            <a:r>
              <a:rPr lang="en-GB" dirty="0"/>
              <a:t> </a:t>
            </a:r>
            <a:r>
              <a:rPr lang="en-GB" dirty="0" err="1"/>
              <a:t>Göllerinin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toplama</a:t>
            </a:r>
            <a:r>
              <a:rPr lang="en-GB" dirty="0"/>
              <a:t> </a:t>
            </a:r>
            <a:r>
              <a:rPr lang="en-GB" dirty="0" err="1"/>
              <a:t>havzalarından</a:t>
            </a:r>
            <a:r>
              <a:rPr lang="en-GB" dirty="0"/>
              <a:t> </a:t>
            </a:r>
            <a:r>
              <a:rPr lang="en-GB" dirty="0" err="1"/>
              <a:t>meydana</a:t>
            </a:r>
            <a:r>
              <a:rPr lang="en-GB" dirty="0"/>
              <a:t> </a:t>
            </a:r>
            <a:r>
              <a:rPr lang="en-GB" dirty="0" err="1"/>
              <a:t>gelen</a:t>
            </a:r>
            <a:r>
              <a:rPr lang="en-GB" dirty="0"/>
              <a:t> </a:t>
            </a:r>
            <a:r>
              <a:rPr lang="en-GB" dirty="0" err="1"/>
              <a:t>alanı</a:t>
            </a:r>
            <a:r>
              <a:rPr lang="en-GB" dirty="0"/>
              <a:t> </a:t>
            </a:r>
            <a:r>
              <a:rPr lang="en-GB" dirty="0" err="1"/>
              <a:t>kapsamaktadır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297" y="1403716"/>
            <a:ext cx="5175069" cy="462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5427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Acıgöl </a:t>
            </a:r>
            <a:r>
              <a:rPr lang="tr-TR" dirty="0" err="1"/>
              <a:t>Maarı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0855" y="250317"/>
            <a:ext cx="4512945" cy="343376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944" y="3300127"/>
            <a:ext cx="6995160" cy="336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447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0970"/>
          </a:xfrm>
        </p:spPr>
        <p:txBody>
          <a:bodyPr/>
          <a:lstStyle/>
          <a:p>
            <a:r>
              <a:rPr lang="tr-TR" altLang="en-US" dirty="0">
                <a:latin typeface="Arial" panose="020B0604020202020204" pitchFamily="34" charset="0"/>
                <a:cs typeface="Calibri" panose="020F0502020204030204" pitchFamily="34" charset="0"/>
              </a:rPr>
              <a:t>Burdur Gölü Kapalı Havzası</a:t>
            </a:r>
            <a:endParaRPr lang="en-GB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67200" y="1476103"/>
            <a:ext cx="7354389" cy="4700860"/>
          </a:xfrm>
        </p:spPr>
        <p:txBody>
          <a:bodyPr>
            <a:normAutofit lnSpcReduction="10000"/>
          </a:bodyPr>
          <a:lstStyle/>
          <a:p>
            <a:r>
              <a:rPr lang="en-GB" dirty="0" err="1"/>
              <a:t>Burdur</a:t>
            </a:r>
            <a:r>
              <a:rPr lang="en-GB" dirty="0"/>
              <a:t> </a:t>
            </a:r>
            <a:r>
              <a:rPr lang="en-GB" dirty="0" err="1"/>
              <a:t>Gölü</a:t>
            </a:r>
            <a:r>
              <a:rPr lang="en-GB" dirty="0"/>
              <a:t> </a:t>
            </a:r>
            <a:r>
              <a:rPr lang="en-GB" dirty="0" err="1"/>
              <a:t>Havzası</a:t>
            </a:r>
            <a:r>
              <a:rPr lang="en-GB" dirty="0"/>
              <a:t> </a:t>
            </a:r>
            <a:r>
              <a:rPr lang="en-GB" dirty="0" err="1"/>
              <a:t>yaklaşık</a:t>
            </a:r>
            <a:r>
              <a:rPr lang="en-GB" dirty="0"/>
              <a:t> 175 km2 ’</a:t>
            </a:r>
            <a:r>
              <a:rPr lang="en-GB" dirty="0" err="1"/>
              <a:t>lik</a:t>
            </a:r>
            <a:endParaRPr lang="tr-TR" dirty="0"/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err="1"/>
              <a:t>göl</a:t>
            </a:r>
            <a:r>
              <a:rPr lang="en-GB" dirty="0"/>
              <a:t> </a:t>
            </a:r>
            <a:r>
              <a:rPr lang="en-GB" dirty="0" err="1"/>
              <a:t>alanıyla</a:t>
            </a:r>
            <a:r>
              <a:rPr lang="en-GB" dirty="0"/>
              <a:t> </a:t>
            </a:r>
            <a:r>
              <a:rPr lang="en-GB" dirty="0" err="1"/>
              <a:t>birlikte</a:t>
            </a:r>
            <a:r>
              <a:rPr lang="en-GB" dirty="0"/>
              <a:t> </a:t>
            </a:r>
            <a:r>
              <a:rPr lang="en-GB" dirty="0" err="1"/>
              <a:t>toplam</a:t>
            </a:r>
            <a:r>
              <a:rPr lang="en-GB" dirty="0"/>
              <a:t> 3450 km2 ’</a:t>
            </a:r>
            <a:r>
              <a:rPr lang="en-GB" dirty="0" err="1"/>
              <a:t>lik</a:t>
            </a:r>
            <a:r>
              <a:rPr lang="en-GB" dirty="0"/>
              <a:t> </a:t>
            </a:r>
            <a:endParaRPr lang="tr-TR" dirty="0"/>
          </a:p>
          <a:p>
            <a:pPr marL="0" indent="0">
              <a:buNone/>
            </a:pPr>
            <a:r>
              <a:rPr lang="en-GB" dirty="0" err="1"/>
              <a:t>yüzölçüme</a:t>
            </a:r>
            <a:r>
              <a:rPr lang="en-GB" dirty="0"/>
              <a:t> </a:t>
            </a:r>
            <a:r>
              <a:rPr lang="en-GB" dirty="0" err="1"/>
              <a:t>sahiptir</a:t>
            </a:r>
            <a:r>
              <a:rPr lang="en-GB" dirty="0"/>
              <a:t>.</a:t>
            </a:r>
            <a:endParaRPr lang="tr-TR" dirty="0"/>
          </a:p>
          <a:p>
            <a:r>
              <a:rPr lang="en-GB" dirty="0" err="1"/>
              <a:t>Göl</a:t>
            </a:r>
            <a:r>
              <a:rPr lang="en-GB" dirty="0"/>
              <a:t> </a:t>
            </a:r>
            <a:r>
              <a:rPr lang="en-GB" dirty="0" err="1"/>
              <a:t>çanağının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havzanın</a:t>
            </a:r>
            <a:r>
              <a:rPr lang="en-GB" dirty="0"/>
              <a:t> </a:t>
            </a:r>
            <a:r>
              <a:rPr lang="en-GB" dirty="0" err="1"/>
              <a:t>oluşumu</a:t>
            </a:r>
            <a:r>
              <a:rPr lang="en-GB" dirty="0"/>
              <a:t> </a:t>
            </a:r>
            <a:r>
              <a:rPr lang="en-GB" dirty="0" err="1"/>
              <a:t>tektonik</a:t>
            </a:r>
            <a:r>
              <a:rPr lang="en-GB" dirty="0"/>
              <a:t> </a:t>
            </a:r>
            <a:endParaRPr lang="tr-TR" dirty="0"/>
          </a:p>
          <a:p>
            <a:pPr marL="0" indent="0">
              <a:buNone/>
            </a:pPr>
            <a:r>
              <a:rPr lang="en-GB" dirty="0" err="1"/>
              <a:t>kökenlidir</a:t>
            </a:r>
            <a:r>
              <a:rPr lang="en-GB" dirty="0"/>
              <a:t>. </a:t>
            </a:r>
            <a:r>
              <a:rPr lang="en-GB" dirty="0" err="1"/>
              <a:t>Göl</a:t>
            </a:r>
            <a:r>
              <a:rPr lang="en-GB" dirty="0"/>
              <a:t> </a:t>
            </a:r>
            <a:r>
              <a:rPr lang="en-GB" dirty="0" err="1"/>
              <a:t>çanağının</a:t>
            </a:r>
            <a:r>
              <a:rPr lang="en-GB" dirty="0"/>
              <a:t> </a:t>
            </a:r>
            <a:r>
              <a:rPr lang="en-GB" dirty="0" err="1"/>
              <a:t>bulunduğu</a:t>
            </a:r>
            <a:r>
              <a:rPr lang="en-GB" dirty="0"/>
              <a:t> </a:t>
            </a:r>
            <a:r>
              <a:rPr lang="en-GB" dirty="0" err="1"/>
              <a:t>çöküntü</a:t>
            </a:r>
            <a:r>
              <a:rPr lang="en-GB" dirty="0"/>
              <a:t> </a:t>
            </a:r>
            <a:endParaRPr lang="tr-TR" dirty="0"/>
          </a:p>
          <a:p>
            <a:pPr marL="0" indent="0">
              <a:buNone/>
            </a:pPr>
            <a:r>
              <a:rPr lang="en-GB" dirty="0" err="1"/>
              <a:t>alanını</a:t>
            </a:r>
            <a:r>
              <a:rPr lang="en-GB" dirty="0"/>
              <a:t>, </a:t>
            </a:r>
            <a:r>
              <a:rPr lang="en-GB" dirty="0" err="1"/>
              <a:t>birbirine</a:t>
            </a:r>
            <a:r>
              <a:rPr lang="en-GB" dirty="0"/>
              <a:t> </a:t>
            </a:r>
            <a:r>
              <a:rPr lang="en-GB" dirty="0" err="1"/>
              <a:t>paralel</a:t>
            </a:r>
            <a:r>
              <a:rPr lang="en-GB" dirty="0"/>
              <a:t> </a:t>
            </a:r>
            <a:r>
              <a:rPr lang="en-GB" dirty="0" err="1"/>
              <a:t>olarak</a:t>
            </a:r>
            <a:r>
              <a:rPr lang="en-GB" dirty="0"/>
              <a:t> </a:t>
            </a:r>
            <a:r>
              <a:rPr lang="en-GB" dirty="0" err="1"/>
              <a:t>uzanan</a:t>
            </a:r>
            <a:r>
              <a:rPr lang="en-GB" dirty="0"/>
              <a:t> </a:t>
            </a:r>
            <a:r>
              <a:rPr lang="en-GB" dirty="0" err="1"/>
              <a:t>Söğüt</a:t>
            </a:r>
            <a:r>
              <a:rPr lang="en-GB" dirty="0"/>
              <a:t> </a:t>
            </a:r>
            <a:endParaRPr lang="tr-TR" dirty="0"/>
          </a:p>
          <a:p>
            <a:pPr marL="0" indent="0">
              <a:buNone/>
            </a:pPr>
            <a:r>
              <a:rPr lang="en-GB" dirty="0" err="1"/>
              <a:t>Dağı</a:t>
            </a:r>
            <a:r>
              <a:rPr lang="en-GB" dirty="0"/>
              <a:t> </a:t>
            </a:r>
            <a:r>
              <a:rPr lang="en-GB" dirty="0" err="1"/>
              <a:t>ile</a:t>
            </a:r>
            <a:r>
              <a:rPr lang="en-GB" dirty="0"/>
              <a:t> </a:t>
            </a:r>
            <a:r>
              <a:rPr lang="en-GB" dirty="0" err="1"/>
              <a:t>Suludere-Yayla</a:t>
            </a:r>
            <a:r>
              <a:rPr lang="en-GB" dirty="0"/>
              <a:t> </a:t>
            </a:r>
            <a:r>
              <a:rPr lang="en-GB" dirty="0" err="1"/>
              <a:t>Dağı</a:t>
            </a:r>
            <a:r>
              <a:rPr lang="en-GB" dirty="0"/>
              <a:t> </a:t>
            </a:r>
            <a:r>
              <a:rPr lang="en-GB" dirty="0" err="1"/>
              <a:t>sınırlar</a:t>
            </a:r>
            <a:r>
              <a:rPr lang="en-GB" dirty="0"/>
              <a:t>.</a:t>
            </a:r>
            <a:endParaRPr lang="tr-TR" dirty="0"/>
          </a:p>
          <a:p>
            <a:r>
              <a:rPr lang="en-GB" dirty="0" err="1"/>
              <a:t>Karasal</a:t>
            </a:r>
            <a:r>
              <a:rPr lang="en-GB" dirty="0"/>
              <a:t> </a:t>
            </a:r>
            <a:r>
              <a:rPr lang="en-GB" dirty="0" err="1"/>
              <a:t>ile</a:t>
            </a:r>
            <a:r>
              <a:rPr lang="en-GB" dirty="0"/>
              <a:t> </a:t>
            </a:r>
            <a:r>
              <a:rPr lang="en-GB" dirty="0" err="1"/>
              <a:t>Akdeniz</a:t>
            </a:r>
            <a:r>
              <a:rPr lang="en-GB" dirty="0"/>
              <a:t> </a:t>
            </a:r>
            <a:r>
              <a:rPr lang="en-GB" dirty="0" err="1"/>
              <a:t>iklimi</a:t>
            </a:r>
            <a:r>
              <a:rPr lang="en-GB" dirty="0"/>
              <a:t> </a:t>
            </a:r>
            <a:r>
              <a:rPr lang="en-GB" dirty="0" err="1"/>
              <a:t>arasındaki</a:t>
            </a:r>
            <a:r>
              <a:rPr lang="en-GB" dirty="0"/>
              <a:t> </a:t>
            </a:r>
            <a:r>
              <a:rPr lang="en-GB" dirty="0" err="1"/>
              <a:t>bir</a:t>
            </a:r>
            <a:r>
              <a:rPr lang="en-GB" dirty="0"/>
              <a:t> </a:t>
            </a:r>
            <a:r>
              <a:rPr lang="en-GB" dirty="0" err="1"/>
              <a:t>geçiş</a:t>
            </a:r>
            <a:r>
              <a:rPr lang="en-GB" dirty="0"/>
              <a:t> </a:t>
            </a:r>
            <a:endParaRPr lang="tr-TR" dirty="0"/>
          </a:p>
          <a:p>
            <a:pPr marL="0" indent="0">
              <a:buNone/>
            </a:pPr>
            <a:r>
              <a:rPr lang="en-GB" dirty="0" err="1"/>
              <a:t>iklimi</a:t>
            </a:r>
            <a:r>
              <a:rPr lang="en-GB" dirty="0"/>
              <a:t> </a:t>
            </a:r>
            <a:r>
              <a:rPr lang="en-GB" dirty="0" err="1"/>
              <a:t>etkisinde</a:t>
            </a:r>
            <a:r>
              <a:rPr lang="en-GB" dirty="0"/>
              <a:t> </a:t>
            </a:r>
            <a:r>
              <a:rPr lang="en-GB" dirty="0" err="1"/>
              <a:t>olan</a:t>
            </a:r>
            <a:r>
              <a:rPr lang="en-GB" dirty="0"/>
              <a:t> </a:t>
            </a:r>
            <a:r>
              <a:rPr lang="en-GB" dirty="0" err="1"/>
              <a:t>havzanın</a:t>
            </a:r>
            <a:r>
              <a:rPr lang="en-GB" dirty="0"/>
              <a:t> </a:t>
            </a:r>
            <a:r>
              <a:rPr lang="en-GB" dirty="0" err="1"/>
              <a:t>bitki</a:t>
            </a:r>
            <a:r>
              <a:rPr lang="en-GB" dirty="0"/>
              <a:t> </a:t>
            </a:r>
            <a:r>
              <a:rPr lang="en-GB" dirty="0" err="1"/>
              <a:t>örtüsü</a:t>
            </a:r>
            <a:r>
              <a:rPr lang="en-GB" dirty="0"/>
              <a:t> </a:t>
            </a:r>
            <a:r>
              <a:rPr lang="en-GB" dirty="0" err="1"/>
              <a:t>bu</a:t>
            </a:r>
            <a:r>
              <a:rPr lang="en-GB" dirty="0"/>
              <a:t> </a:t>
            </a:r>
            <a:r>
              <a:rPr lang="en-GB" dirty="0" err="1"/>
              <a:t>geçiş</a:t>
            </a:r>
            <a:r>
              <a:rPr lang="en-GB" dirty="0"/>
              <a:t> </a:t>
            </a:r>
            <a:r>
              <a:rPr lang="en-GB" dirty="0" err="1"/>
              <a:t>iklimine</a:t>
            </a:r>
            <a:r>
              <a:rPr lang="en-GB" dirty="0"/>
              <a:t> </a:t>
            </a:r>
            <a:r>
              <a:rPr lang="en-GB" dirty="0" err="1"/>
              <a:t>uygun</a:t>
            </a:r>
            <a:r>
              <a:rPr lang="en-GB" dirty="0"/>
              <a:t> </a:t>
            </a:r>
            <a:r>
              <a:rPr lang="en-GB" dirty="0" err="1"/>
              <a:t>olarak</a:t>
            </a:r>
            <a:r>
              <a:rPr lang="en-GB" dirty="0"/>
              <a:t> </a:t>
            </a:r>
            <a:r>
              <a:rPr lang="en-GB" dirty="0" err="1"/>
              <a:t>şekillenmiştir</a:t>
            </a:r>
            <a:r>
              <a:rPr lang="en-GB" dirty="0"/>
              <a:t>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0588" y="1476103"/>
            <a:ext cx="5288458" cy="3484716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7197634" y="5010827"/>
            <a:ext cx="499436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Şekil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4.1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Burdur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Havzası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Topografya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Haritası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tr-TR" sz="1400" dirty="0">
                <a:latin typeface="Arial" panose="020B0604020202020204" pitchFamily="34" charset="0"/>
                <a:cs typeface="Arial" panose="020B0604020202020204" pitchFamily="34" charset="0"/>
              </a:rPr>
              <a:t>Kaynak: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Tarım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Orman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Bakanlığı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Su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Yönetimi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Genel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Müdürlüğü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582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7575"/>
          </a:xfrm>
        </p:spPr>
        <p:txBody>
          <a:bodyPr/>
          <a:lstStyle/>
          <a:p>
            <a:r>
              <a:rPr lang="tr-TR" altLang="en-US" dirty="0">
                <a:latin typeface="Arial" panose="020B0604020202020204" pitchFamily="34" charset="0"/>
                <a:cs typeface="Calibri" panose="020F0502020204030204" pitchFamily="34" charset="0"/>
              </a:rPr>
              <a:t>Burdur Gölü Kapalı Havzası</a:t>
            </a:r>
            <a:endParaRPr lang="en-GB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685925"/>
            <a:ext cx="10515600" cy="4351338"/>
          </a:xfrm>
        </p:spPr>
        <p:txBody>
          <a:bodyPr>
            <a:normAutofit/>
          </a:bodyPr>
          <a:lstStyle/>
          <a:p>
            <a:r>
              <a:rPr lang="en-GB" dirty="0" err="1"/>
              <a:t>Burdur</a:t>
            </a:r>
            <a:r>
              <a:rPr lang="en-GB" dirty="0"/>
              <a:t> </a:t>
            </a:r>
            <a:r>
              <a:rPr lang="en-GB" dirty="0" err="1"/>
              <a:t>Havzası’nın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alçak</a:t>
            </a:r>
            <a:r>
              <a:rPr lang="en-GB" dirty="0"/>
              <a:t> </a:t>
            </a:r>
            <a:r>
              <a:rPr lang="en-GB" dirty="0" err="1"/>
              <a:t>yerini</a:t>
            </a:r>
            <a:r>
              <a:rPr lang="en-GB" dirty="0"/>
              <a:t> </a:t>
            </a:r>
            <a:r>
              <a:rPr lang="en-GB" dirty="0" err="1"/>
              <a:t>kaplayan</a:t>
            </a:r>
            <a:r>
              <a:rPr lang="en-GB" dirty="0"/>
              <a:t> </a:t>
            </a:r>
            <a:r>
              <a:rPr lang="en-GB" dirty="0" err="1"/>
              <a:t>Burdur</a:t>
            </a:r>
            <a:r>
              <a:rPr lang="en-GB" dirty="0"/>
              <a:t> </a:t>
            </a:r>
            <a:r>
              <a:rPr lang="en-GB" dirty="0" err="1"/>
              <a:t>Gölü</a:t>
            </a:r>
            <a:r>
              <a:rPr lang="en-GB" dirty="0"/>
              <a:t> </a:t>
            </a:r>
            <a:r>
              <a:rPr lang="en-GB" dirty="0" err="1"/>
              <a:t>deniz</a:t>
            </a:r>
            <a:r>
              <a:rPr lang="en-GB" dirty="0"/>
              <a:t> </a:t>
            </a:r>
            <a:r>
              <a:rPr lang="en-GB" dirty="0" err="1"/>
              <a:t>seviyesinden</a:t>
            </a:r>
            <a:r>
              <a:rPr lang="en-GB" dirty="0"/>
              <a:t> 844.3 m </a:t>
            </a:r>
            <a:r>
              <a:rPr lang="en-GB" dirty="0" err="1"/>
              <a:t>yüksekliktedir</a:t>
            </a:r>
            <a:r>
              <a:rPr lang="en-GB" dirty="0"/>
              <a:t>. </a:t>
            </a:r>
            <a:r>
              <a:rPr lang="en-GB" dirty="0" err="1"/>
              <a:t>Gölün</a:t>
            </a:r>
            <a:r>
              <a:rPr lang="en-GB" dirty="0"/>
              <a:t> </a:t>
            </a:r>
            <a:r>
              <a:rPr lang="en-GB" dirty="0" err="1"/>
              <a:t>kuzeydoğusu</a:t>
            </a:r>
            <a:r>
              <a:rPr lang="en-GB" dirty="0"/>
              <a:t> </a:t>
            </a:r>
            <a:r>
              <a:rPr lang="en-GB" dirty="0" err="1"/>
              <a:t>ile</a:t>
            </a:r>
            <a:r>
              <a:rPr lang="en-GB" dirty="0"/>
              <a:t> </a:t>
            </a:r>
            <a:r>
              <a:rPr lang="en-GB" dirty="0" err="1"/>
              <a:t>güneybatısındaki</a:t>
            </a:r>
            <a:r>
              <a:rPr lang="en-GB" dirty="0"/>
              <a:t> </a:t>
            </a:r>
            <a:r>
              <a:rPr lang="en-GB" dirty="0" err="1"/>
              <a:t>düzlük</a:t>
            </a:r>
            <a:r>
              <a:rPr lang="en-GB" dirty="0"/>
              <a:t> </a:t>
            </a:r>
            <a:r>
              <a:rPr lang="en-GB" dirty="0" err="1"/>
              <a:t>alanlar</a:t>
            </a:r>
            <a:r>
              <a:rPr lang="en-GB" dirty="0"/>
              <a:t> </a:t>
            </a:r>
            <a:r>
              <a:rPr lang="en-GB" dirty="0" err="1"/>
              <a:t>ise</a:t>
            </a:r>
            <a:r>
              <a:rPr lang="en-GB" dirty="0"/>
              <a:t> 850-1000 metre </a:t>
            </a:r>
            <a:r>
              <a:rPr lang="en-GB" dirty="0" err="1"/>
              <a:t>arasında</a:t>
            </a:r>
            <a:r>
              <a:rPr lang="en-GB" dirty="0"/>
              <a:t> </a:t>
            </a:r>
            <a:r>
              <a:rPr lang="en-GB" dirty="0" err="1"/>
              <a:t>yer</a:t>
            </a:r>
            <a:r>
              <a:rPr lang="en-GB" dirty="0"/>
              <a:t> </a:t>
            </a:r>
            <a:r>
              <a:rPr lang="en-GB" dirty="0" err="1"/>
              <a:t>almaktadır</a:t>
            </a:r>
            <a:r>
              <a:rPr lang="en-GB" dirty="0"/>
              <a:t> (</a:t>
            </a:r>
            <a:r>
              <a:rPr lang="en-GB" dirty="0" err="1"/>
              <a:t>Şekil</a:t>
            </a:r>
            <a:r>
              <a:rPr lang="en-GB" dirty="0"/>
              <a:t> 1,3). </a:t>
            </a:r>
            <a:endParaRPr lang="tr-TR" dirty="0"/>
          </a:p>
          <a:p>
            <a:r>
              <a:rPr lang="en-GB" dirty="0" err="1"/>
              <a:t>Dışa</a:t>
            </a:r>
            <a:r>
              <a:rPr lang="en-GB" dirty="0"/>
              <a:t> </a:t>
            </a:r>
            <a:r>
              <a:rPr lang="en-GB" dirty="0" err="1"/>
              <a:t>akışı</a:t>
            </a:r>
            <a:r>
              <a:rPr lang="en-GB" dirty="0"/>
              <a:t> </a:t>
            </a:r>
            <a:r>
              <a:rPr lang="tr-TR" dirty="0"/>
              <a:t>yoktur </a:t>
            </a:r>
            <a:r>
              <a:rPr lang="en-GB" dirty="0"/>
              <a:t>(</a:t>
            </a:r>
            <a:r>
              <a:rPr lang="en-GB" dirty="0" err="1"/>
              <a:t>endoreik</a:t>
            </a:r>
            <a:r>
              <a:rPr lang="en-GB" dirty="0"/>
              <a:t>) </a:t>
            </a:r>
            <a:endParaRPr lang="tr-TR" dirty="0"/>
          </a:p>
          <a:p>
            <a:r>
              <a:rPr lang="en-GB" dirty="0" err="1"/>
              <a:t>Burdur</a:t>
            </a:r>
            <a:r>
              <a:rPr lang="en-GB" dirty="0"/>
              <a:t> </a:t>
            </a:r>
            <a:r>
              <a:rPr lang="en-GB" dirty="0" err="1"/>
              <a:t>Gölü’nün</a:t>
            </a:r>
            <a:r>
              <a:rPr lang="en-GB" dirty="0"/>
              <a:t> </a:t>
            </a:r>
            <a:r>
              <a:rPr lang="en-GB" dirty="0" err="1"/>
              <a:t>suları</a:t>
            </a:r>
            <a:r>
              <a:rPr lang="en-GB" dirty="0"/>
              <a:t> </a:t>
            </a:r>
            <a:r>
              <a:rPr lang="en-GB" dirty="0" err="1"/>
              <a:t>tuzludur</a:t>
            </a:r>
            <a:r>
              <a:rPr lang="en-GB" dirty="0"/>
              <a:t> (NaSO4-HCO3). </a:t>
            </a:r>
            <a:endParaRPr lang="tr-TR" dirty="0"/>
          </a:p>
          <a:p>
            <a:r>
              <a:rPr lang="en-GB" dirty="0" err="1"/>
              <a:t>Ayrıca</a:t>
            </a:r>
            <a:r>
              <a:rPr lang="en-GB" dirty="0"/>
              <a:t>, </a:t>
            </a:r>
            <a:r>
              <a:rPr lang="en-GB" dirty="0" err="1"/>
              <a:t>göl</a:t>
            </a:r>
            <a:r>
              <a:rPr lang="en-GB" dirty="0"/>
              <a:t> </a:t>
            </a:r>
            <a:r>
              <a:rPr lang="en-GB" dirty="0" err="1"/>
              <a:t>suyu</a:t>
            </a:r>
            <a:r>
              <a:rPr lang="en-GB" dirty="0"/>
              <a:t> </a:t>
            </a:r>
            <a:r>
              <a:rPr lang="en-GB" dirty="0" err="1"/>
              <a:t>arsenik</a:t>
            </a:r>
            <a:r>
              <a:rPr lang="en-GB" dirty="0"/>
              <a:t> de </a:t>
            </a:r>
            <a:r>
              <a:rPr lang="en-GB" dirty="0" err="1"/>
              <a:t>içermektedir</a:t>
            </a:r>
            <a:r>
              <a:rPr lang="en-GB" dirty="0"/>
              <a:t>. </a:t>
            </a:r>
            <a:endParaRPr lang="tr-TR" dirty="0"/>
          </a:p>
          <a:p>
            <a:r>
              <a:rPr lang="en-GB" dirty="0" err="1"/>
              <a:t>Gölün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derin</a:t>
            </a:r>
            <a:r>
              <a:rPr lang="en-GB" dirty="0"/>
              <a:t> </a:t>
            </a:r>
            <a:r>
              <a:rPr lang="en-GB" dirty="0" err="1"/>
              <a:t>yerin</a:t>
            </a:r>
            <a:r>
              <a:rPr lang="en-GB" dirty="0"/>
              <a:t> 66 m. </a:t>
            </a:r>
            <a:r>
              <a:rPr lang="en-GB" dirty="0" err="1"/>
              <a:t>olduğu</a:t>
            </a:r>
            <a:r>
              <a:rPr lang="en-GB" dirty="0"/>
              <a:t> </a:t>
            </a:r>
            <a:r>
              <a:rPr lang="en-GB" dirty="0" err="1"/>
              <a:t>saptanmıştır</a:t>
            </a:r>
            <a:r>
              <a:rPr lang="tr-TR" dirty="0"/>
              <a:t> (</a:t>
            </a:r>
            <a:r>
              <a:rPr lang="en-GB" dirty="0"/>
              <a:t>Y</a:t>
            </a:r>
            <a:r>
              <a:rPr lang="tr-TR" dirty="0" err="1"/>
              <a:t>iğitbaşıoğlu</a:t>
            </a:r>
            <a:r>
              <a:rPr lang="en-GB" dirty="0"/>
              <a:t> </a:t>
            </a:r>
            <a:r>
              <a:rPr lang="tr-TR" dirty="0"/>
              <a:t>ve </a:t>
            </a:r>
            <a:r>
              <a:rPr lang="en-GB" dirty="0"/>
              <a:t>U</a:t>
            </a:r>
            <a:r>
              <a:rPr lang="tr-TR" dirty="0" err="1"/>
              <a:t>ğur</a:t>
            </a:r>
            <a:r>
              <a:rPr lang="tr-TR" dirty="0"/>
              <a:t>, 2010)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9674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en-US" dirty="0">
                <a:latin typeface="Arial" panose="020B0604020202020204" pitchFamily="34" charset="0"/>
                <a:cs typeface="Calibri" panose="020F0502020204030204" pitchFamily="34" charset="0"/>
              </a:rPr>
              <a:t>Burdur Gölü Kapalı Havzası</a:t>
            </a:r>
            <a:endParaRPr lang="en-GB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Genel</a:t>
            </a:r>
            <a:r>
              <a:rPr lang="en-GB" dirty="0"/>
              <a:t> </a:t>
            </a:r>
            <a:r>
              <a:rPr lang="en-GB" dirty="0" err="1"/>
              <a:t>olarak</a:t>
            </a:r>
            <a:r>
              <a:rPr lang="en-GB" dirty="0"/>
              <a:t> </a:t>
            </a:r>
            <a:r>
              <a:rPr lang="en-GB" dirty="0" err="1"/>
              <a:t>ele</a:t>
            </a:r>
            <a:r>
              <a:rPr lang="en-GB" dirty="0"/>
              <a:t> </a:t>
            </a:r>
            <a:r>
              <a:rPr lang="en-GB" dirty="0" err="1"/>
              <a:t>alındığında</a:t>
            </a:r>
            <a:r>
              <a:rPr lang="en-GB" dirty="0"/>
              <a:t>, </a:t>
            </a:r>
            <a:r>
              <a:rPr lang="en-GB" dirty="0" err="1"/>
              <a:t>havzada</a:t>
            </a:r>
            <a:r>
              <a:rPr lang="en-GB" dirty="0"/>
              <a:t> </a:t>
            </a:r>
            <a:r>
              <a:rPr lang="en-GB" dirty="0" err="1"/>
              <a:t>yaygın</a:t>
            </a:r>
            <a:r>
              <a:rPr lang="en-GB" dirty="0"/>
              <a:t> </a:t>
            </a:r>
            <a:r>
              <a:rPr lang="en-GB" dirty="0" err="1"/>
              <a:t>olan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önemli</a:t>
            </a:r>
            <a:r>
              <a:rPr lang="en-GB" dirty="0"/>
              <a:t> </a:t>
            </a:r>
            <a:r>
              <a:rPr lang="en-GB" dirty="0" err="1"/>
              <a:t>toprak</a:t>
            </a:r>
            <a:r>
              <a:rPr lang="en-GB" dirty="0"/>
              <a:t> </a:t>
            </a:r>
            <a:r>
              <a:rPr lang="en-GB" dirty="0" err="1"/>
              <a:t>sınıflarından</a:t>
            </a:r>
            <a:r>
              <a:rPr lang="en-GB" dirty="0"/>
              <a:t> </a:t>
            </a:r>
            <a:r>
              <a:rPr lang="en-GB" dirty="0" err="1"/>
              <a:t>biri</a:t>
            </a:r>
            <a:r>
              <a:rPr lang="en-GB" dirty="0"/>
              <a:t> </a:t>
            </a:r>
            <a:r>
              <a:rPr lang="en-GB" dirty="0" err="1"/>
              <a:t>kestanerengi</a:t>
            </a:r>
            <a:r>
              <a:rPr lang="en-GB" dirty="0"/>
              <a:t> </a:t>
            </a:r>
            <a:r>
              <a:rPr lang="en-GB" dirty="0" err="1"/>
              <a:t>topraklardır</a:t>
            </a:r>
            <a:r>
              <a:rPr lang="en-GB" dirty="0"/>
              <a:t>. </a:t>
            </a:r>
            <a:r>
              <a:rPr lang="en-GB" dirty="0" err="1"/>
              <a:t>Havzada</a:t>
            </a:r>
            <a:r>
              <a:rPr lang="en-GB" dirty="0"/>
              <a:t> </a:t>
            </a:r>
            <a:r>
              <a:rPr lang="en-GB" dirty="0" err="1"/>
              <a:t>toplam</a:t>
            </a:r>
            <a:r>
              <a:rPr lang="en-GB" dirty="0"/>
              <a:t> 142.441 </a:t>
            </a:r>
            <a:r>
              <a:rPr lang="en-GB" dirty="0" err="1"/>
              <a:t>ha’lık</a:t>
            </a:r>
            <a:r>
              <a:rPr lang="en-GB" dirty="0"/>
              <a:t> </a:t>
            </a:r>
            <a:r>
              <a:rPr lang="en-GB" dirty="0" err="1"/>
              <a:t>bir</a:t>
            </a:r>
            <a:r>
              <a:rPr lang="en-GB" dirty="0"/>
              <a:t> </a:t>
            </a:r>
            <a:r>
              <a:rPr lang="en-GB" dirty="0" err="1"/>
              <a:t>alan</a:t>
            </a:r>
            <a:r>
              <a:rPr lang="en-GB" dirty="0"/>
              <a:t> </a:t>
            </a:r>
            <a:r>
              <a:rPr lang="en-GB" dirty="0" err="1"/>
              <a:t>kaplamaktadır</a:t>
            </a:r>
            <a:r>
              <a:rPr lang="en-GB" dirty="0"/>
              <a:t>.</a:t>
            </a:r>
            <a:endParaRPr lang="tr-TR" dirty="0"/>
          </a:p>
          <a:p>
            <a:r>
              <a:rPr lang="en-GB" dirty="0" err="1"/>
              <a:t>Bunu</a:t>
            </a:r>
            <a:r>
              <a:rPr lang="en-GB" dirty="0"/>
              <a:t> </a:t>
            </a:r>
            <a:r>
              <a:rPr lang="en-GB" dirty="0" err="1"/>
              <a:t>takiben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yaygın</a:t>
            </a:r>
            <a:r>
              <a:rPr lang="en-GB" dirty="0"/>
              <a:t> </a:t>
            </a:r>
            <a:r>
              <a:rPr lang="en-GB" dirty="0" err="1"/>
              <a:t>toprak</a:t>
            </a:r>
            <a:r>
              <a:rPr lang="en-GB" dirty="0"/>
              <a:t> </a:t>
            </a:r>
            <a:r>
              <a:rPr lang="en-GB" dirty="0" err="1"/>
              <a:t>grubu</a:t>
            </a:r>
            <a:r>
              <a:rPr lang="en-GB" dirty="0"/>
              <a:t> </a:t>
            </a:r>
            <a:r>
              <a:rPr lang="en-GB" dirty="0" err="1"/>
              <a:t>kırmızı</a:t>
            </a:r>
            <a:r>
              <a:rPr lang="en-GB" dirty="0"/>
              <a:t> </a:t>
            </a:r>
            <a:r>
              <a:rPr lang="en-GB" dirty="0" err="1"/>
              <a:t>kahverengi</a:t>
            </a:r>
            <a:r>
              <a:rPr lang="en-GB" dirty="0"/>
              <a:t> </a:t>
            </a:r>
            <a:r>
              <a:rPr lang="en-GB" dirty="0" err="1"/>
              <a:t>orman</a:t>
            </a:r>
            <a:r>
              <a:rPr lang="en-GB" dirty="0"/>
              <a:t> </a:t>
            </a:r>
            <a:r>
              <a:rPr lang="en-GB" dirty="0" err="1"/>
              <a:t>topraklarıdır</a:t>
            </a:r>
            <a:r>
              <a:rPr lang="en-GB" dirty="0"/>
              <a:t>. Bu </a:t>
            </a:r>
            <a:r>
              <a:rPr lang="en-GB" dirty="0" err="1"/>
              <a:t>topraklar</a:t>
            </a:r>
            <a:r>
              <a:rPr lang="en-GB" dirty="0"/>
              <a:t> da </a:t>
            </a:r>
            <a:r>
              <a:rPr lang="en-GB" dirty="0" err="1"/>
              <a:t>havzada</a:t>
            </a:r>
            <a:r>
              <a:rPr lang="en-GB" dirty="0"/>
              <a:t> 111.232 </a:t>
            </a:r>
            <a:r>
              <a:rPr lang="en-GB" dirty="0" err="1"/>
              <a:t>ha’lık</a:t>
            </a:r>
            <a:r>
              <a:rPr lang="en-GB" dirty="0"/>
              <a:t> </a:t>
            </a:r>
            <a:r>
              <a:rPr lang="en-GB" dirty="0" err="1"/>
              <a:t>bir</a:t>
            </a:r>
            <a:r>
              <a:rPr lang="en-GB" dirty="0"/>
              <a:t> </a:t>
            </a:r>
            <a:r>
              <a:rPr lang="en-GB" dirty="0" err="1"/>
              <a:t>alanı</a:t>
            </a:r>
            <a:r>
              <a:rPr lang="en-GB" dirty="0"/>
              <a:t> </a:t>
            </a:r>
            <a:r>
              <a:rPr lang="en-GB" dirty="0" err="1"/>
              <a:t>kaplamakta</a:t>
            </a:r>
            <a:r>
              <a:rPr lang="en-GB" dirty="0"/>
              <a:t> </a:t>
            </a:r>
            <a:r>
              <a:rPr lang="en-GB" dirty="0" err="1"/>
              <a:t>olup</a:t>
            </a:r>
            <a:r>
              <a:rPr lang="en-GB" dirty="0"/>
              <a:t>, </a:t>
            </a:r>
            <a:r>
              <a:rPr lang="en-GB" dirty="0" err="1"/>
              <a:t>havza</a:t>
            </a:r>
            <a:r>
              <a:rPr lang="en-GB" dirty="0"/>
              <a:t> </a:t>
            </a:r>
            <a:r>
              <a:rPr lang="en-GB" dirty="0" err="1"/>
              <a:t>genelinde</a:t>
            </a:r>
            <a:r>
              <a:rPr lang="en-GB" dirty="0"/>
              <a:t> </a:t>
            </a:r>
            <a:r>
              <a:rPr lang="en-GB" dirty="0" err="1"/>
              <a:t>ise</a:t>
            </a:r>
            <a:r>
              <a:rPr lang="en-GB" dirty="0"/>
              <a:t> %17.68 ’</a:t>
            </a:r>
            <a:r>
              <a:rPr lang="en-GB" dirty="0" err="1"/>
              <a:t>lik</a:t>
            </a:r>
            <a:r>
              <a:rPr lang="en-GB" dirty="0"/>
              <a:t> </a:t>
            </a:r>
            <a:r>
              <a:rPr lang="en-GB" dirty="0" err="1"/>
              <a:t>bir</a:t>
            </a:r>
            <a:r>
              <a:rPr lang="en-GB" dirty="0"/>
              <a:t> </a:t>
            </a:r>
            <a:r>
              <a:rPr lang="en-GB" dirty="0" err="1"/>
              <a:t>alanı</a:t>
            </a:r>
            <a:r>
              <a:rPr lang="en-GB" dirty="0"/>
              <a:t> </a:t>
            </a:r>
            <a:r>
              <a:rPr lang="en-GB" dirty="0" err="1"/>
              <a:t>oluşturmaktadır</a:t>
            </a:r>
            <a:r>
              <a:rPr lang="tr-TR" dirty="0"/>
              <a:t>.</a:t>
            </a:r>
          </a:p>
          <a:p>
            <a:r>
              <a:rPr lang="en-GB" dirty="0" err="1"/>
              <a:t>Havzadaki</a:t>
            </a:r>
            <a:r>
              <a:rPr lang="en-GB" dirty="0"/>
              <a:t> </a:t>
            </a:r>
            <a:r>
              <a:rPr lang="en-GB" dirty="0" err="1"/>
              <a:t>diğer</a:t>
            </a:r>
            <a:r>
              <a:rPr lang="en-GB" dirty="0"/>
              <a:t> </a:t>
            </a:r>
            <a:r>
              <a:rPr lang="en-GB" dirty="0" err="1"/>
              <a:t>önemli</a:t>
            </a:r>
            <a:r>
              <a:rPr lang="en-GB" dirty="0"/>
              <a:t> </a:t>
            </a:r>
            <a:r>
              <a:rPr lang="en-GB" dirty="0" err="1"/>
              <a:t>toprak</a:t>
            </a:r>
            <a:r>
              <a:rPr lang="en-GB" dirty="0"/>
              <a:t> </a:t>
            </a:r>
            <a:r>
              <a:rPr lang="en-GB" dirty="0" err="1"/>
              <a:t>sınıfını</a:t>
            </a:r>
            <a:r>
              <a:rPr lang="en-GB" dirty="0"/>
              <a:t> </a:t>
            </a:r>
            <a:r>
              <a:rPr lang="en-GB" dirty="0" err="1"/>
              <a:t>kireçsiz</a:t>
            </a:r>
            <a:r>
              <a:rPr lang="en-GB" dirty="0"/>
              <a:t> </a:t>
            </a:r>
            <a:r>
              <a:rPr lang="en-GB" dirty="0" err="1"/>
              <a:t>kahverengi</a:t>
            </a:r>
            <a:r>
              <a:rPr lang="en-GB" dirty="0"/>
              <a:t> </a:t>
            </a:r>
            <a:r>
              <a:rPr lang="en-GB" dirty="0" err="1"/>
              <a:t>orman</a:t>
            </a:r>
            <a:r>
              <a:rPr lang="en-GB" dirty="0"/>
              <a:t> </a:t>
            </a:r>
            <a:r>
              <a:rPr lang="en-GB" dirty="0" err="1"/>
              <a:t>toprakları</a:t>
            </a:r>
            <a:r>
              <a:rPr lang="en-GB" dirty="0"/>
              <a:t> </a:t>
            </a:r>
            <a:r>
              <a:rPr lang="en-GB" dirty="0" err="1"/>
              <a:t>oluşturmaktadı</a:t>
            </a:r>
            <a:r>
              <a:rPr lang="tr-TR" dirty="0"/>
              <a:t>r.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7283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5525"/>
          </a:xfrm>
        </p:spPr>
        <p:txBody>
          <a:bodyPr/>
          <a:lstStyle/>
          <a:p>
            <a:r>
              <a:rPr lang="tr-TR" altLang="en-US" dirty="0">
                <a:latin typeface="Arial" panose="020B0604020202020204" pitchFamily="34" charset="0"/>
                <a:cs typeface="Calibri" panose="020F0502020204030204" pitchFamily="34" charset="0"/>
              </a:rPr>
              <a:t>Burdur Gölü Kapalı Havzası</a:t>
            </a:r>
            <a:endParaRPr lang="en-GB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638300"/>
            <a:ext cx="10515600" cy="4538663"/>
          </a:xfrm>
        </p:spPr>
        <p:txBody>
          <a:bodyPr>
            <a:normAutofit lnSpcReduction="10000"/>
          </a:bodyPr>
          <a:lstStyle/>
          <a:p>
            <a:r>
              <a:rPr lang="en-GB" dirty="0" err="1"/>
              <a:t>Havzada</a:t>
            </a:r>
            <a:r>
              <a:rPr lang="en-GB" dirty="0"/>
              <a:t> </a:t>
            </a:r>
            <a:r>
              <a:rPr lang="en-GB" dirty="0" err="1"/>
              <a:t>noktasal</a:t>
            </a:r>
            <a:r>
              <a:rPr lang="en-GB" dirty="0"/>
              <a:t> </a:t>
            </a:r>
            <a:r>
              <a:rPr lang="en-GB" dirty="0" err="1"/>
              <a:t>kirleticiler</a:t>
            </a:r>
            <a:r>
              <a:rPr lang="en-GB" dirty="0"/>
              <a:t> </a:t>
            </a:r>
            <a:r>
              <a:rPr lang="en-GB" dirty="0" err="1"/>
              <a:t>açısından</a:t>
            </a:r>
            <a:r>
              <a:rPr lang="en-GB" dirty="0"/>
              <a:t> </a:t>
            </a:r>
            <a:r>
              <a:rPr lang="en-GB" dirty="0" err="1"/>
              <a:t>toplam</a:t>
            </a:r>
            <a:r>
              <a:rPr lang="en-GB" dirty="0"/>
              <a:t> 19 </a:t>
            </a:r>
            <a:r>
              <a:rPr lang="en-GB" dirty="0" err="1"/>
              <a:t>yerleşim</a:t>
            </a:r>
            <a:r>
              <a:rPr lang="en-GB" dirty="0"/>
              <a:t> </a:t>
            </a:r>
            <a:r>
              <a:rPr lang="en-GB" dirty="0" err="1"/>
              <a:t>biriminde</a:t>
            </a:r>
            <a:r>
              <a:rPr lang="en-GB" dirty="0"/>
              <a:t> </a:t>
            </a:r>
            <a:r>
              <a:rPr lang="en-GB" dirty="0" err="1"/>
              <a:t>atıksular</a:t>
            </a:r>
            <a:r>
              <a:rPr lang="en-GB" dirty="0"/>
              <a:t> </a:t>
            </a:r>
            <a:r>
              <a:rPr lang="en-GB" dirty="0" err="1"/>
              <a:t>doğrudan</a:t>
            </a:r>
            <a:r>
              <a:rPr lang="en-GB" dirty="0"/>
              <a:t> </a:t>
            </a:r>
            <a:r>
              <a:rPr lang="en-GB" dirty="0" err="1"/>
              <a:t>deşarj</a:t>
            </a:r>
            <a:r>
              <a:rPr lang="en-GB" dirty="0"/>
              <a:t> </a:t>
            </a:r>
            <a:r>
              <a:rPr lang="en-GB" dirty="0" err="1"/>
              <a:t>edilmekte</a:t>
            </a:r>
            <a:r>
              <a:rPr lang="en-GB" dirty="0"/>
              <a:t> </a:t>
            </a:r>
            <a:r>
              <a:rPr lang="en-GB" dirty="0" err="1"/>
              <a:t>olup</a:t>
            </a:r>
            <a:r>
              <a:rPr lang="en-GB" dirty="0"/>
              <a:t>,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önemli</a:t>
            </a:r>
            <a:r>
              <a:rPr lang="en-GB" dirty="0"/>
              <a:t> </a:t>
            </a:r>
            <a:r>
              <a:rPr lang="en-GB" dirty="0" err="1"/>
              <a:t>evsel</a:t>
            </a:r>
            <a:r>
              <a:rPr lang="en-GB" dirty="0"/>
              <a:t> </a:t>
            </a:r>
            <a:r>
              <a:rPr lang="en-GB" dirty="0" err="1"/>
              <a:t>baskı</a:t>
            </a:r>
            <a:r>
              <a:rPr lang="en-GB" dirty="0"/>
              <a:t> </a:t>
            </a:r>
            <a:r>
              <a:rPr lang="en-GB" dirty="0" err="1"/>
              <a:t>unsurunu</a:t>
            </a:r>
            <a:r>
              <a:rPr lang="en-GB" dirty="0"/>
              <a:t> </a:t>
            </a:r>
            <a:r>
              <a:rPr lang="en-GB" dirty="0" err="1"/>
              <a:t>oluşturmaktadır</a:t>
            </a:r>
            <a:r>
              <a:rPr lang="en-GB" dirty="0"/>
              <a:t>. </a:t>
            </a:r>
            <a:r>
              <a:rPr lang="en-GB" dirty="0" err="1"/>
              <a:t>Bununla</a:t>
            </a:r>
            <a:r>
              <a:rPr lang="en-GB" dirty="0"/>
              <a:t> </a:t>
            </a:r>
            <a:r>
              <a:rPr lang="en-GB" dirty="0" err="1"/>
              <a:t>birlikte</a:t>
            </a:r>
            <a:r>
              <a:rPr lang="en-GB" dirty="0"/>
              <a:t> </a:t>
            </a:r>
            <a:r>
              <a:rPr lang="en-GB" dirty="0" err="1"/>
              <a:t>özellikle</a:t>
            </a:r>
            <a:r>
              <a:rPr lang="en-GB" dirty="0"/>
              <a:t> </a:t>
            </a:r>
            <a:r>
              <a:rPr lang="en-GB" dirty="0" err="1"/>
              <a:t>Burdur</a:t>
            </a:r>
            <a:r>
              <a:rPr lang="en-GB" dirty="0"/>
              <a:t> </a:t>
            </a:r>
            <a:r>
              <a:rPr lang="en-GB" dirty="0" err="1"/>
              <a:t>Gölü’nü</a:t>
            </a:r>
            <a:r>
              <a:rPr lang="en-GB" dirty="0"/>
              <a:t> </a:t>
            </a:r>
            <a:r>
              <a:rPr lang="en-GB" dirty="0" err="1"/>
              <a:t>besleyen</a:t>
            </a:r>
            <a:r>
              <a:rPr lang="en-GB" dirty="0"/>
              <a:t> </a:t>
            </a:r>
            <a:r>
              <a:rPr lang="en-GB" dirty="0" err="1"/>
              <a:t>kollardaki</a:t>
            </a:r>
            <a:r>
              <a:rPr lang="en-GB" dirty="0"/>
              <a:t> </a:t>
            </a:r>
            <a:r>
              <a:rPr lang="en-GB" dirty="0" err="1"/>
              <a:t>balıkçılık</a:t>
            </a:r>
            <a:r>
              <a:rPr lang="en-GB" dirty="0"/>
              <a:t> </a:t>
            </a:r>
            <a:r>
              <a:rPr lang="en-GB" dirty="0" err="1"/>
              <a:t>faaliyetleri</a:t>
            </a:r>
            <a:r>
              <a:rPr lang="en-GB" dirty="0"/>
              <a:t> de </a:t>
            </a:r>
            <a:r>
              <a:rPr lang="en-GB" dirty="0" err="1"/>
              <a:t>önemli</a:t>
            </a:r>
            <a:r>
              <a:rPr lang="en-GB" dirty="0"/>
              <a:t> </a:t>
            </a:r>
            <a:r>
              <a:rPr lang="en-GB" dirty="0" err="1"/>
              <a:t>noktasal</a:t>
            </a:r>
            <a:r>
              <a:rPr lang="en-GB" dirty="0"/>
              <a:t> </a:t>
            </a:r>
            <a:r>
              <a:rPr lang="en-GB" dirty="0" err="1"/>
              <a:t>kirletici</a:t>
            </a:r>
            <a:r>
              <a:rPr lang="en-GB" dirty="0"/>
              <a:t> </a:t>
            </a:r>
            <a:r>
              <a:rPr lang="en-GB" dirty="0" err="1"/>
              <a:t>faaliyet</a:t>
            </a:r>
            <a:r>
              <a:rPr lang="en-GB" dirty="0"/>
              <a:t> </a:t>
            </a:r>
            <a:r>
              <a:rPr lang="en-GB" dirty="0" err="1"/>
              <a:t>olarak</a:t>
            </a:r>
            <a:r>
              <a:rPr lang="en-GB" dirty="0"/>
              <a:t> </a:t>
            </a:r>
            <a:r>
              <a:rPr lang="en-GB" dirty="0" err="1"/>
              <a:t>değerlendirilmektedir</a:t>
            </a:r>
            <a:r>
              <a:rPr lang="en-GB" dirty="0"/>
              <a:t>. </a:t>
            </a:r>
            <a:endParaRPr lang="tr-TR" dirty="0"/>
          </a:p>
          <a:p>
            <a:r>
              <a:rPr lang="en-GB" dirty="0" err="1"/>
              <a:t>Yayılı</a:t>
            </a:r>
            <a:r>
              <a:rPr lang="en-GB" dirty="0"/>
              <a:t> </a:t>
            </a:r>
            <a:r>
              <a:rPr lang="en-GB" dirty="0" err="1"/>
              <a:t>kirleticiler</a:t>
            </a:r>
            <a:r>
              <a:rPr lang="en-GB" dirty="0"/>
              <a:t> </a:t>
            </a:r>
            <a:r>
              <a:rPr lang="en-GB" dirty="0" err="1"/>
              <a:t>açısından</a:t>
            </a:r>
            <a:r>
              <a:rPr lang="en-GB" dirty="0"/>
              <a:t> </a:t>
            </a:r>
            <a:r>
              <a:rPr lang="en-GB" dirty="0" err="1"/>
              <a:t>ise</a:t>
            </a:r>
            <a:r>
              <a:rPr lang="en-GB" dirty="0"/>
              <a:t>, </a:t>
            </a:r>
            <a:r>
              <a:rPr lang="en-GB" dirty="0" err="1"/>
              <a:t>düzensiz</a:t>
            </a:r>
            <a:r>
              <a:rPr lang="en-GB" dirty="0"/>
              <a:t> </a:t>
            </a:r>
            <a:r>
              <a:rPr lang="en-GB" dirty="0" err="1"/>
              <a:t>katı</a:t>
            </a:r>
            <a:r>
              <a:rPr lang="en-GB" dirty="0"/>
              <a:t> </a:t>
            </a:r>
            <a:r>
              <a:rPr lang="en-GB" dirty="0" err="1"/>
              <a:t>atık</a:t>
            </a:r>
            <a:r>
              <a:rPr lang="en-GB" dirty="0"/>
              <a:t> </a:t>
            </a:r>
            <a:r>
              <a:rPr lang="en-GB" dirty="0" err="1"/>
              <a:t>sahaları</a:t>
            </a:r>
            <a:r>
              <a:rPr lang="en-GB" dirty="0"/>
              <a:t>, </a:t>
            </a:r>
            <a:r>
              <a:rPr lang="en-GB" dirty="0" err="1"/>
              <a:t>gübre</a:t>
            </a:r>
            <a:r>
              <a:rPr lang="en-GB" dirty="0"/>
              <a:t> </a:t>
            </a:r>
            <a:r>
              <a:rPr lang="en-GB" dirty="0" err="1"/>
              <a:t>kulanımı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hayvancılık</a:t>
            </a:r>
            <a:r>
              <a:rPr lang="en-GB" dirty="0"/>
              <a:t> </a:t>
            </a:r>
            <a:r>
              <a:rPr lang="en-GB" dirty="0" err="1"/>
              <a:t>faaliyetlerinin</a:t>
            </a:r>
            <a:r>
              <a:rPr lang="en-GB" dirty="0"/>
              <a:t> </a:t>
            </a:r>
            <a:r>
              <a:rPr lang="en-GB" dirty="0" err="1"/>
              <a:t>yoğun</a:t>
            </a:r>
            <a:r>
              <a:rPr lang="en-GB" dirty="0"/>
              <a:t> </a:t>
            </a:r>
            <a:r>
              <a:rPr lang="en-GB" dirty="0" err="1"/>
              <a:t>olması</a:t>
            </a:r>
            <a:r>
              <a:rPr lang="en-GB" dirty="0"/>
              <a:t> </a:t>
            </a:r>
            <a:r>
              <a:rPr lang="en-GB" dirty="0" err="1"/>
              <a:t>önemli</a:t>
            </a:r>
            <a:r>
              <a:rPr lang="en-GB" dirty="0"/>
              <a:t> </a:t>
            </a:r>
            <a:r>
              <a:rPr lang="en-GB" dirty="0" err="1"/>
              <a:t>baskı</a:t>
            </a:r>
            <a:r>
              <a:rPr lang="en-GB" dirty="0"/>
              <a:t> </a:t>
            </a:r>
            <a:r>
              <a:rPr lang="en-GB" dirty="0" err="1"/>
              <a:t>kaynakları</a:t>
            </a:r>
            <a:r>
              <a:rPr lang="en-GB" dirty="0"/>
              <a:t> </a:t>
            </a:r>
            <a:r>
              <a:rPr lang="en-GB" dirty="0" err="1"/>
              <a:t>olarak</a:t>
            </a:r>
            <a:r>
              <a:rPr lang="en-GB" dirty="0"/>
              <a:t> </a:t>
            </a:r>
            <a:r>
              <a:rPr lang="en-GB" dirty="0" err="1"/>
              <a:t>öne</a:t>
            </a:r>
            <a:r>
              <a:rPr lang="en-GB" dirty="0"/>
              <a:t> </a:t>
            </a:r>
            <a:r>
              <a:rPr lang="en-GB" dirty="0" err="1"/>
              <a:t>çıkmaktadır</a:t>
            </a:r>
            <a:r>
              <a:rPr lang="en-GB" dirty="0"/>
              <a:t>. </a:t>
            </a:r>
            <a:endParaRPr lang="tr-TR" dirty="0"/>
          </a:p>
          <a:p>
            <a:r>
              <a:rPr lang="en-GB" dirty="0" err="1"/>
              <a:t>Madencilik</a:t>
            </a:r>
            <a:r>
              <a:rPr lang="en-GB" dirty="0"/>
              <a:t> </a:t>
            </a:r>
            <a:r>
              <a:rPr lang="en-GB" dirty="0" err="1"/>
              <a:t>faaliyeti</a:t>
            </a:r>
            <a:r>
              <a:rPr lang="en-GB" dirty="0"/>
              <a:t> de </a:t>
            </a:r>
            <a:r>
              <a:rPr lang="en-GB" dirty="0" err="1"/>
              <a:t>havzada</a:t>
            </a:r>
            <a:r>
              <a:rPr lang="en-GB" dirty="0"/>
              <a:t> </a:t>
            </a:r>
            <a:r>
              <a:rPr lang="en-GB" dirty="0" err="1"/>
              <a:t>öne</a:t>
            </a:r>
            <a:r>
              <a:rPr lang="en-GB" dirty="0"/>
              <a:t> </a:t>
            </a:r>
            <a:r>
              <a:rPr lang="en-GB" dirty="0" err="1"/>
              <a:t>çıkan</a:t>
            </a:r>
            <a:r>
              <a:rPr lang="en-GB" dirty="0"/>
              <a:t> </a:t>
            </a:r>
            <a:r>
              <a:rPr lang="en-GB" dirty="0" err="1"/>
              <a:t>baskı</a:t>
            </a:r>
            <a:r>
              <a:rPr lang="en-GB" dirty="0"/>
              <a:t> </a:t>
            </a:r>
            <a:r>
              <a:rPr lang="en-GB" dirty="0" err="1"/>
              <a:t>unsurlarından</a:t>
            </a:r>
            <a:r>
              <a:rPr lang="en-GB" dirty="0"/>
              <a:t> </a:t>
            </a:r>
            <a:r>
              <a:rPr lang="en-GB" dirty="0" err="1"/>
              <a:t>biri</a:t>
            </a:r>
            <a:r>
              <a:rPr lang="en-GB" dirty="0"/>
              <a:t> </a:t>
            </a:r>
            <a:r>
              <a:rPr lang="en-GB" dirty="0" err="1"/>
              <a:t>olarak</a:t>
            </a:r>
            <a:r>
              <a:rPr lang="en-GB" dirty="0"/>
              <a:t> </a:t>
            </a:r>
            <a:r>
              <a:rPr lang="en-GB" dirty="0" err="1"/>
              <a:t>tanımlanmaktadır</a:t>
            </a:r>
            <a:r>
              <a:rPr lang="en-GB" dirty="0"/>
              <a:t>. </a:t>
            </a:r>
            <a:r>
              <a:rPr lang="en-GB" dirty="0" err="1"/>
              <a:t>Özellikle</a:t>
            </a:r>
            <a:r>
              <a:rPr lang="en-GB" dirty="0"/>
              <a:t> </a:t>
            </a:r>
            <a:r>
              <a:rPr lang="en-GB" dirty="0" err="1"/>
              <a:t>krom</a:t>
            </a:r>
            <a:r>
              <a:rPr lang="en-GB" dirty="0"/>
              <a:t> </a:t>
            </a:r>
            <a:r>
              <a:rPr lang="en-GB" dirty="0" err="1"/>
              <a:t>madeni</a:t>
            </a:r>
            <a:r>
              <a:rPr lang="en-GB" dirty="0"/>
              <a:t> </a:t>
            </a:r>
            <a:r>
              <a:rPr lang="en-GB" dirty="0" err="1"/>
              <a:t>sahaları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mermer</a:t>
            </a:r>
            <a:r>
              <a:rPr lang="en-GB" dirty="0"/>
              <a:t> </a:t>
            </a:r>
            <a:r>
              <a:rPr lang="en-GB" dirty="0" err="1"/>
              <a:t>ocakları</a:t>
            </a:r>
            <a:r>
              <a:rPr lang="en-GB" dirty="0"/>
              <a:t> </a:t>
            </a:r>
            <a:r>
              <a:rPr lang="en-GB" dirty="0" err="1"/>
              <a:t>havzadaki</a:t>
            </a:r>
            <a:r>
              <a:rPr lang="en-GB" dirty="0"/>
              <a:t> </a:t>
            </a:r>
            <a:r>
              <a:rPr lang="en-GB" dirty="0" err="1"/>
              <a:t>yoğun</a:t>
            </a:r>
            <a:r>
              <a:rPr lang="en-GB" dirty="0"/>
              <a:t> </a:t>
            </a:r>
            <a:r>
              <a:rPr lang="en-GB" dirty="0" err="1"/>
              <a:t>faaliyetleri</a:t>
            </a:r>
            <a:r>
              <a:rPr lang="en-GB" dirty="0"/>
              <a:t> </a:t>
            </a:r>
            <a:r>
              <a:rPr lang="en-GB" dirty="0" err="1"/>
              <a:t>baskı</a:t>
            </a:r>
            <a:r>
              <a:rPr lang="en-GB" dirty="0"/>
              <a:t> </a:t>
            </a:r>
            <a:r>
              <a:rPr lang="en-GB" dirty="0" err="1"/>
              <a:t>unsuru</a:t>
            </a:r>
            <a:r>
              <a:rPr lang="en-GB" dirty="0"/>
              <a:t> </a:t>
            </a:r>
            <a:r>
              <a:rPr lang="en-GB" dirty="0" err="1"/>
              <a:t>olarak</a:t>
            </a:r>
            <a:r>
              <a:rPr lang="en-GB" dirty="0"/>
              <a:t> </a:t>
            </a:r>
            <a:r>
              <a:rPr lang="en-GB" dirty="0" err="1"/>
              <a:t>değerlendirilmektedir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7209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en-US" dirty="0">
                <a:latin typeface="Arial" panose="020B0604020202020204" pitchFamily="34" charset="0"/>
                <a:cs typeface="Calibri" panose="020F0502020204030204" pitchFamily="34" charset="0"/>
              </a:rPr>
              <a:t>Burdur Gölü Kapalı Havzası</a:t>
            </a:r>
            <a:endParaRPr lang="en-GB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err="1"/>
              <a:t>Burdur</a:t>
            </a:r>
            <a:r>
              <a:rPr lang="en-GB" dirty="0"/>
              <a:t> </a:t>
            </a:r>
            <a:r>
              <a:rPr lang="en-GB" dirty="0" err="1"/>
              <a:t>Gölü’nün</a:t>
            </a:r>
            <a:r>
              <a:rPr lang="en-GB" dirty="0"/>
              <a:t> fauna </a:t>
            </a:r>
            <a:r>
              <a:rPr lang="en-GB" dirty="0" err="1"/>
              <a:t>açısından</a:t>
            </a:r>
            <a:r>
              <a:rPr lang="en-GB" dirty="0"/>
              <a:t> </a:t>
            </a:r>
            <a:r>
              <a:rPr lang="en-GB" dirty="0" err="1"/>
              <a:t>asıl</a:t>
            </a:r>
            <a:r>
              <a:rPr lang="en-GB" dirty="0"/>
              <a:t> </a:t>
            </a:r>
            <a:r>
              <a:rPr lang="en-GB" dirty="0" err="1"/>
              <a:t>önemini</a:t>
            </a:r>
            <a:r>
              <a:rPr lang="en-GB" dirty="0"/>
              <a:t> </a:t>
            </a:r>
            <a:r>
              <a:rPr lang="en-GB" dirty="0" err="1"/>
              <a:t>kuşlar</a:t>
            </a:r>
            <a:r>
              <a:rPr lang="en-GB" dirty="0"/>
              <a:t> </a:t>
            </a:r>
            <a:r>
              <a:rPr lang="en-GB" dirty="0" err="1"/>
              <a:t>oluşturmaktadır</a:t>
            </a:r>
            <a:r>
              <a:rPr lang="en-GB" dirty="0"/>
              <a:t>. </a:t>
            </a:r>
            <a:r>
              <a:rPr lang="en-GB" dirty="0" err="1"/>
              <a:t>Burdur</a:t>
            </a:r>
            <a:r>
              <a:rPr lang="en-GB" dirty="0"/>
              <a:t> </a:t>
            </a:r>
            <a:r>
              <a:rPr lang="en-GB" dirty="0" err="1"/>
              <a:t>Gölü</a:t>
            </a:r>
            <a:r>
              <a:rPr lang="en-GB" dirty="0"/>
              <a:t> </a:t>
            </a:r>
            <a:r>
              <a:rPr lang="en-GB" dirty="0" err="1"/>
              <a:t>kuş</a:t>
            </a:r>
            <a:r>
              <a:rPr lang="en-GB" dirty="0"/>
              <a:t> </a:t>
            </a:r>
            <a:r>
              <a:rPr lang="en-GB" dirty="0" err="1"/>
              <a:t>varlığı</a:t>
            </a:r>
            <a:r>
              <a:rPr lang="en-GB" dirty="0"/>
              <a:t> </a:t>
            </a:r>
            <a:r>
              <a:rPr lang="en-GB" dirty="0" err="1"/>
              <a:t>bakımından</a:t>
            </a:r>
            <a:r>
              <a:rPr lang="en-GB" dirty="0"/>
              <a:t> </a:t>
            </a:r>
            <a:r>
              <a:rPr lang="en-GB" dirty="0" err="1"/>
              <a:t>Türkiye’nin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önemli</a:t>
            </a:r>
            <a:r>
              <a:rPr lang="en-GB" dirty="0"/>
              <a:t> </a:t>
            </a:r>
            <a:r>
              <a:rPr lang="en-GB" dirty="0" err="1"/>
              <a:t>göllerinden</a:t>
            </a:r>
            <a:r>
              <a:rPr lang="en-GB" dirty="0"/>
              <a:t> </a:t>
            </a:r>
            <a:r>
              <a:rPr lang="en-GB" dirty="0" err="1"/>
              <a:t>birisidir</a:t>
            </a:r>
            <a:r>
              <a:rPr lang="en-GB" dirty="0"/>
              <a:t>. </a:t>
            </a:r>
            <a:r>
              <a:rPr lang="en-GB" dirty="0" err="1"/>
              <a:t>Sığ</a:t>
            </a:r>
            <a:r>
              <a:rPr lang="en-GB" dirty="0"/>
              <a:t> </a:t>
            </a:r>
            <a:r>
              <a:rPr lang="en-GB" dirty="0" err="1"/>
              <a:t>alanların</a:t>
            </a:r>
            <a:r>
              <a:rPr lang="en-GB" dirty="0"/>
              <a:t> </a:t>
            </a:r>
            <a:r>
              <a:rPr lang="en-GB" dirty="0" err="1"/>
              <a:t>çok</a:t>
            </a:r>
            <a:r>
              <a:rPr lang="en-GB" dirty="0"/>
              <a:t> </a:t>
            </a:r>
            <a:r>
              <a:rPr lang="en-GB" dirty="0" err="1"/>
              <a:t>kısıtlı</a:t>
            </a:r>
            <a:r>
              <a:rPr lang="en-GB" dirty="0"/>
              <a:t> </a:t>
            </a:r>
            <a:r>
              <a:rPr lang="en-GB" dirty="0" err="1"/>
              <a:t>olmasına</a:t>
            </a:r>
            <a:r>
              <a:rPr lang="en-GB" dirty="0"/>
              <a:t> </a:t>
            </a:r>
            <a:r>
              <a:rPr lang="en-GB" dirty="0" err="1"/>
              <a:t>rağmen</a:t>
            </a:r>
            <a:r>
              <a:rPr lang="en-GB" dirty="0"/>
              <a:t> her </a:t>
            </a:r>
            <a:r>
              <a:rPr lang="en-GB" dirty="0" err="1"/>
              <a:t>yıl</a:t>
            </a:r>
            <a:r>
              <a:rPr lang="en-GB" dirty="0"/>
              <a:t> </a:t>
            </a:r>
            <a:r>
              <a:rPr lang="en-GB" dirty="0" err="1"/>
              <a:t>sonbahar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kış</a:t>
            </a:r>
            <a:r>
              <a:rPr lang="en-GB" dirty="0"/>
              <a:t> </a:t>
            </a:r>
            <a:r>
              <a:rPr lang="en-GB" dirty="0" err="1"/>
              <a:t>mevsimlerinde</a:t>
            </a:r>
            <a:r>
              <a:rPr lang="en-GB" dirty="0"/>
              <a:t> 100 000 den </a:t>
            </a:r>
            <a:r>
              <a:rPr lang="en-GB" dirty="0" err="1"/>
              <a:t>fazla</a:t>
            </a:r>
            <a:r>
              <a:rPr lang="en-GB" dirty="0"/>
              <a:t> </a:t>
            </a:r>
            <a:r>
              <a:rPr lang="en-GB" dirty="0" err="1"/>
              <a:t>sukuşunu</a:t>
            </a:r>
            <a:r>
              <a:rPr lang="en-GB" dirty="0"/>
              <a:t> </a:t>
            </a:r>
            <a:r>
              <a:rPr lang="en-GB" dirty="0" err="1"/>
              <a:t>barındırmaktadır</a:t>
            </a:r>
            <a:r>
              <a:rPr lang="en-GB" dirty="0"/>
              <a:t>.</a:t>
            </a:r>
            <a:endParaRPr lang="tr-TR" dirty="0"/>
          </a:p>
          <a:p>
            <a:r>
              <a:rPr lang="en-GB" dirty="0" err="1"/>
              <a:t>Burdur</a:t>
            </a:r>
            <a:r>
              <a:rPr lang="en-GB" dirty="0"/>
              <a:t> </a:t>
            </a:r>
            <a:r>
              <a:rPr lang="en-GB" dirty="0" err="1"/>
              <a:t>Gölü</a:t>
            </a:r>
            <a:r>
              <a:rPr lang="tr-TR" dirty="0"/>
              <a:t>,</a:t>
            </a:r>
            <a:r>
              <a:rPr lang="en-GB" dirty="0"/>
              <a:t> </a:t>
            </a:r>
            <a:r>
              <a:rPr lang="en-GB" dirty="0" err="1"/>
              <a:t>Karaboyunlu</a:t>
            </a:r>
            <a:r>
              <a:rPr lang="en-GB" dirty="0"/>
              <a:t> </a:t>
            </a:r>
            <a:r>
              <a:rPr lang="en-GB" dirty="0" err="1"/>
              <a:t>Batağan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Sakarmeke</a:t>
            </a:r>
            <a:r>
              <a:rPr lang="en-GB" dirty="0"/>
              <a:t> </a:t>
            </a:r>
            <a:r>
              <a:rPr lang="en-GB" dirty="0" err="1"/>
              <a:t>için</a:t>
            </a:r>
            <a:r>
              <a:rPr lang="en-GB" dirty="0"/>
              <a:t> hem </a:t>
            </a:r>
            <a:r>
              <a:rPr lang="en-GB" dirty="0" err="1"/>
              <a:t>sonbahar</a:t>
            </a:r>
            <a:r>
              <a:rPr lang="en-GB" dirty="0"/>
              <a:t> </a:t>
            </a:r>
            <a:r>
              <a:rPr lang="en-GB" dirty="0" err="1"/>
              <a:t>göçü</a:t>
            </a:r>
            <a:r>
              <a:rPr lang="en-GB" dirty="0"/>
              <a:t> </a:t>
            </a:r>
            <a:r>
              <a:rPr lang="en-GB" dirty="0" err="1"/>
              <a:t>esnasında</a:t>
            </a:r>
            <a:r>
              <a:rPr lang="en-GB" dirty="0"/>
              <a:t> hem de </a:t>
            </a:r>
            <a:r>
              <a:rPr lang="en-GB" dirty="0" err="1"/>
              <a:t>kış</a:t>
            </a:r>
            <a:r>
              <a:rPr lang="en-GB" dirty="0"/>
              <a:t> </a:t>
            </a:r>
            <a:r>
              <a:rPr lang="en-GB" dirty="0" err="1"/>
              <a:t>aylarında</a:t>
            </a:r>
            <a:r>
              <a:rPr lang="en-GB" dirty="0"/>
              <a:t> </a:t>
            </a:r>
            <a:r>
              <a:rPr lang="en-GB" dirty="0" err="1"/>
              <a:t>önem</a:t>
            </a:r>
            <a:r>
              <a:rPr lang="en-GB" dirty="0"/>
              <a:t> </a:t>
            </a:r>
            <a:r>
              <a:rPr lang="en-GB" dirty="0" err="1"/>
              <a:t>kazanmaktadır</a:t>
            </a:r>
            <a:r>
              <a:rPr lang="en-GB" dirty="0"/>
              <a:t>. 1997 </a:t>
            </a:r>
            <a:r>
              <a:rPr lang="en-GB" dirty="0" err="1"/>
              <a:t>yılı</a:t>
            </a:r>
            <a:r>
              <a:rPr lang="en-GB" dirty="0"/>
              <a:t> </a:t>
            </a:r>
            <a:r>
              <a:rPr lang="en-GB" dirty="0" err="1"/>
              <a:t>ekim</a:t>
            </a:r>
            <a:r>
              <a:rPr lang="en-GB" dirty="0"/>
              <a:t> </a:t>
            </a:r>
            <a:r>
              <a:rPr lang="en-GB" dirty="0" err="1"/>
              <a:t>ayında</a:t>
            </a:r>
            <a:r>
              <a:rPr lang="en-GB" dirty="0"/>
              <a:t> </a:t>
            </a:r>
            <a:r>
              <a:rPr lang="en-GB" dirty="0" err="1"/>
              <a:t>gölde</a:t>
            </a:r>
            <a:r>
              <a:rPr lang="en-GB" dirty="0"/>
              <a:t> 26.075 </a:t>
            </a:r>
            <a:r>
              <a:rPr lang="en-GB" dirty="0" err="1"/>
              <a:t>Karaboyunlu</a:t>
            </a:r>
            <a:r>
              <a:rPr lang="en-GB" dirty="0"/>
              <a:t> </a:t>
            </a:r>
            <a:r>
              <a:rPr lang="en-GB" dirty="0" err="1"/>
              <a:t>Batağan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252.726 </a:t>
            </a:r>
            <a:r>
              <a:rPr lang="en-GB" dirty="0" err="1"/>
              <a:t>adet</a:t>
            </a:r>
            <a:r>
              <a:rPr lang="en-GB" dirty="0"/>
              <a:t> </a:t>
            </a:r>
            <a:r>
              <a:rPr lang="en-GB" dirty="0" err="1"/>
              <a:t>Sakarmeke</a:t>
            </a:r>
            <a:r>
              <a:rPr lang="en-GB" dirty="0"/>
              <a:t> </a:t>
            </a:r>
            <a:r>
              <a:rPr lang="en-GB" dirty="0" err="1"/>
              <a:t>sayılmıştır</a:t>
            </a:r>
            <a:r>
              <a:rPr lang="en-GB" dirty="0"/>
              <a:t>. </a:t>
            </a:r>
            <a:r>
              <a:rPr lang="en-GB" dirty="0" err="1"/>
              <a:t>Göç</a:t>
            </a:r>
            <a:r>
              <a:rPr lang="en-GB" dirty="0"/>
              <a:t> </a:t>
            </a:r>
            <a:r>
              <a:rPr lang="en-GB" dirty="0" err="1"/>
              <a:t>sırasında</a:t>
            </a:r>
            <a:r>
              <a:rPr lang="en-GB" dirty="0"/>
              <a:t> </a:t>
            </a:r>
            <a:r>
              <a:rPr lang="en-GB" dirty="0" err="1"/>
              <a:t>çok</a:t>
            </a:r>
            <a:r>
              <a:rPr lang="en-GB" dirty="0"/>
              <a:t> </a:t>
            </a:r>
            <a:r>
              <a:rPr lang="en-GB" dirty="0" err="1"/>
              <a:t>sayıda</a:t>
            </a:r>
            <a:r>
              <a:rPr lang="en-GB" dirty="0"/>
              <a:t> </a:t>
            </a:r>
            <a:r>
              <a:rPr lang="en-GB" dirty="0" err="1"/>
              <a:t>kara</a:t>
            </a:r>
            <a:r>
              <a:rPr lang="en-GB" dirty="0"/>
              <a:t> </a:t>
            </a:r>
            <a:r>
              <a:rPr lang="en-GB" dirty="0" err="1"/>
              <a:t>sumru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flamingo </a:t>
            </a:r>
            <a:r>
              <a:rPr lang="en-GB" dirty="0" err="1"/>
              <a:t>konaklamaktadır</a:t>
            </a:r>
            <a:r>
              <a:rPr lang="en-GB" dirty="0"/>
              <a:t>. </a:t>
            </a:r>
            <a:r>
              <a:rPr lang="en-GB" dirty="0" err="1"/>
              <a:t>Mahmuzlu</a:t>
            </a:r>
            <a:r>
              <a:rPr lang="en-GB" dirty="0"/>
              <a:t> </a:t>
            </a:r>
            <a:r>
              <a:rPr lang="en-GB" dirty="0" err="1"/>
              <a:t>kızkuşu</a:t>
            </a:r>
            <a:r>
              <a:rPr lang="en-GB" dirty="0"/>
              <a:t>, </a:t>
            </a:r>
            <a:r>
              <a:rPr lang="en-GB" dirty="0" err="1"/>
              <a:t>Angıt</a:t>
            </a:r>
            <a:r>
              <a:rPr lang="en-GB" dirty="0"/>
              <a:t>, </a:t>
            </a:r>
            <a:r>
              <a:rPr lang="en-GB" dirty="0" err="1"/>
              <a:t>Taş</a:t>
            </a:r>
            <a:r>
              <a:rPr lang="en-GB" dirty="0"/>
              <a:t> </a:t>
            </a:r>
            <a:r>
              <a:rPr lang="en-GB" dirty="0" err="1"/>
              <a:t>Bülbülü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Kızılkiraz</a:t>
            </a:r>
            <a:r>
              <a:rPr lang="en-GB" dirty="0"/>
              <a:t> </a:t>
            </a:r>
            <a:r>
              <a:rPr lang="en-GB" dirty="0" err="1"/>
              <a:t>kuşu</a:t>
            </a:r>
            <a:r>
              <a:rPr lang="en-GB" dirty="0"/>
              <a:t> </a:t>
            </a:r>
            <a:r>
              <a:rPr lang="en-GB" dirty="0" err="1"/>
              <a:t>gölde</a:t>
            </a:r>
            <a:r>
              <a:rPr lang="en-GB" dirty="0"/>
              <a:t> </a:t>
            </a:r>
            <a:r>
              <a:rPr lang="en-GB" dirty="0" err="1"/>
              <a:t>üreyen</a:t>
            </a:r>
            <a:r>
              <a:rPr lang="en-GB" dirty="0"/>
              <a:t> </a:t>
            </a:r>
            <a:r>
              <a:rPr lang="en-GB" dirty="0" err="1"/>
              <a:t>önemli</a:t>
            </a:r>
            <a:r>
              <a:rPr lang="en-GB" dirty="0"/>
              <a:t> </a:t>
            </a:r>
            <a:r>
              <a:rPr lang="en-GB" dirty="0" err="1"/>
              <a:t>türler</a:t>
            </a:r>
            <a:r>
              <a:rPr lang="en-GB" dirty="0"/>
              <a:t> </a:t>
            </a:r>
            <a:r>
              <a:rPr lang="en-GB" dirty="0" err="1"/>
              <a:t>arasındadır</a:t>
            </a:r>
            <a:r>
              <a:rPr lang="en-GB" dirty="0"/>
              <a:t>. </a:t>
            </a:r>
            <a:r>
              <a:rPr lang="en-GB" dirty="0" err="1"/>
              <a:t>Ayrıca</a:t>
            </a:r>
            <a:r>
              <a:rPr lang="en-GB" dirty="0"/>
              <a:t>, </a:t>
            </a:r>
            <a:r>
              <a:rPr lang="en-GB" dirty="0" err="1"/>
              <a:t>Mahmuzlu</a:t>
            </a:r>
            <a:r>
              <a:rPr lang="en-GB" dirty="0"/>
              <a:t> </a:t>
            </a:r>
            <a:r>
              <a:rPr lang="en-GB" dirty="0" err="1"/>
              <a:t>kızkuşu</a:t>
            </a:r>
            <a:r>
              <a:rPr lang="en-GB" dirty="0"/>
              <a:t>, </a:t>
            </a:r>
            <a:r>
              <a:rPr lang="en-GB" dirty="0" err="1"/>
              <a:t>Suna</a:t>
            </a:r>
            <a:r>
              <a:rPr lang="en-GB" dirty="0"/>
              <a:t>, </a:t>
            </a:r>
            <a:r>
              <a:rPr lang="en-GB" dirty="0" err="1"/>
              <a:t>Sakarmeke</a:t>
            </a:r>
            <a:r>
              <a:rPr lang="en-GB" dirty="0"/>
              <a:t>, </a:t>
            </a:r>
            <a:r>
              <a:rPr lang="en-GB" dirty="0" err="1"/>
              <a:t>Uzunbacak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Bahri</a:t>
            </a:r>
            <a:r>
              <a:rPr lang="en-GB" dirty="0"/>
              <a:t> de </a:t>
            </a:r>
            <a:r>
              <a:rPr lang="en-GB" dirty="0" err="1"/>
              <a:t>kuluçkaya</a:t>
            </a:r>
            <a:r>
              <a:rPr lang="en-GB" dirty="0"/>
              <a:t> </a:t>
            </a:r>
            <a:r>
              <a:rPr lang="en-GB" dirty="0" err="1"/>
              <a:t>yatmaktadır</a:t>
            </a:r>
            <a:r>
              <a:rPr lang="en-GB" dirty="0"/>
              <a:t> (www.burdur-cevreorman.gov.tr/files/burdur.htm).</a:t>
            </a:r>
          </a:p>
        </p:txBody>
      </p:sp>
    </p:spTree>
    <p:extLst>
      <p:ext uri="{BB962C8B-B14F-4D97-AF65-F5344CB8AC3E}">
        <p14:creationId xmlns:p14="http://schemas.microsoft.com/office/powerpoint/2010/main" val="3688310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9975"/>
          </a:xfrm>
        </p:spPr>
        <p:txBody>
          <a:bodyPr/>
          <a:lstStyle/>
          <a:p>
            <a:r>
              <a:rPr lang="tr-TR" altLang="en-US" dirty="0">
                <a:latin typeface="Arial" panose="020B0604020202020204" pitchFamily="34" charset="0"/>
                <a:cs typeface="Calibri" panose="020F0502020204030204" pitchFamily="34" charset="0"/>
              </a:rPr>
              <a:t>Burdur Gölü Kapalı Havzası</a:t>
            </a:r>
            <a:endParaRPr lang="en-GB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 err="1"/>
              <a:t>Burdur</a:t>
            </a:r>
            <a:r>
              <a:rPr lang="en-GB" dirty="0"/>
              <a:t> </a:t>
            </a:r>
            <a:r>
              <a:rPr lang="en-GB" dirty="0" err="1"/>
              <a:t>Havzası’ndaki</a:t>
            </a:r>
            <a:r>
              <a:rPr lang="en-GB" dirty="0"/>
              <a:t> </a:t>
            </a:r>
            <a:r>
              <a:rPr lang="en-GB" dirty="0" err="1"/>
              <a:t>arazi</a:t>
            </a:r>
            <a:r>
              <a:rPr lang="en-GB" dirty="0"/>
              <a:t> </a:t>
            </a:r>
            <a:r>
              <a:rPr lang="en-GB" dirty="0" err="1"/>
              <a:t>kullanım</a:t>
            </a:r>
            <a:r>
              <a:rPr lang="en-GB" dirty="0"/>
              <a:t> </a:t>
            </a:r>
            <a:r>
              <a:rPr lang="en-GB" dirty="0" err="1"/>
              <a:t>özellikleri</a:t>
            </a:r>
            <a:r>
              <a:rPr lang="en-GB" dirty="0"/>
              <a:t> </a:t>
            </a:r>
            <a:r>
              <a:rPr lang="en-GB" dirty="0" err="1"/>
              <a:t>üç</a:t>
            </a:r>
            <a:r>
              <a:rPr lang="en-GB" dirty="0"/>
              <a:t> </a:t>
            </a:r>
            <a:r>
              <a:rPr lang="en-GB" dirty="0" err="1"/>
              <a:t>ana</a:t>
            </a:r>
            <a:r>
              <a:rPr lang="en-GB" dirty="0"/>
              <a:t> </a:t>
            </a:r>
            <a:r>
              <a:rPr lang="en-GB" dirty="0" err="1"/>
              <a:t>başlık</a:t>
            </a:r>
            <a:r>
              <a:rPr lang="en-GB" dirty="0"/>
              <a:t> </a:t>
            </a:r>
            <a:r>
              <a:rPr lang="en-GB" dirty="0" err="1"/>
              <a:t>altında</a:t>
            </a:r>
            <a:r>
              <a:rPr lang="en-GB" dirty="0"/>
              <a:t> </a:t>
            </a:r>
            <a:r>
              <a:rPr lang="en-GB" dirty="0" err="1"/>
              <a:t>değerlendirilebilir</a:t>
            </a:r>
            <a:r>
              <a:rPr lang="tr-TR" dirty="0"/>
              <a:t> (B</a:t>
            </a:r>
            <a:r>
              <a:rPr lang="en-GB" dirty="0" err="1"/>
              <a:t>aşıoğlu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Uğur</a:t>
            </a:r>
            <a:r>
              <a:rPr lang="en-GB" dirty="0"/>
              <a:t>, 2006) . </a:t>
            </a:r>
            <a:r>
              <a:rPr lang="en-GB" dirty="0" err="1"/>
              <a:t>Bunlar</a:t>
            </a:r>
            <a:r>
              <a:rPr lang="en-GB" dirty="0"/>
              <a:t> 1) </a:t>
            </a:r>
            <a:r>
              <a:rPr lang="en-GB" dirty="0" err="1"/>
              <a:t>Tarım</a:t>
            </a:r>
            <a:r>
              <a:rPr lang="en-GB" dirty="0"/>
              <a:t> </a:t>
            </a:r>
            <a:r>
              <a:rPr lang="en-GB" dirty="0" err="1"/>
              <a:t>alanları</a:t>
            </a:r>
            <a:r>
              <a:rPr lang="en-GB" dirty="0"/>
              <a:t>, 2) </a:t>
            </a:r>
            <a:r>
              <a:rPr lang="en-GB" dirty="0" err="1"/>
              <a:t>Yerleşmeler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3) </a:t>
            </a:r>
            <a:r>
              <a:rPr lang="en-GB" dirty="0" err="1"/>
              <a:t>Sanayi</a:t>
            </a:r>
            <a:r>
              <a:rPr lang="en-GB" dirty="0"/>
              <a:t> </a:t>
            </a:r>
            <a:r>
              <a:rPr lang="en-GB" dirty="0" err="1"/>
              <a:t>alanları</a:t>
            </a:r>
            <a:r>
              <a:rPr lang="en-GB" dirty="0"/>
              <a:t> </a:t>
            </a:r>
            <a:r>
              <a:rPr lang="en-GB" dirty="0" err="1"/>
              <a:t>olarak</a:t>
            </a:r>
            <a:r>
              <a:rPr lang="en-GB" dirty="0"/>
              <a:t> </a:t>
            </a:r>
            <a:r>
              <a:rPr lang="en-GB" dirty="0" err="1"/>
              <a:t>sıralanabilir</a:t>
            </a:r>
            <a:r>
              <a:rPr lang="en-GB" dirty="0"/>
              <a:t>.</a:t>
            </a:r>
            <a:endParaRPr lang="tr-TR" dirty="0"/>
          </a:p>
          <a:p>
            <a:r>
              <a:rPr lang="en-GB" dirty="0"/>
              <a:t> </a:t>
            </a:r>
            <a:r>
              <a:rPr lang="en-GB" dirty="0" err="1"/>
              <a:t>Tarımsal</a:t>
            </a:r>
            <a:r>
              <a:rPr lang="en-GB" dirty="0"/>
              <a:t> </a:t>
            </a:r>
            <a:r>
              <a:rPr lang="en-GB" dirty="0" err="1"/>
              <a:t>faaliyetler</a:t>
            </a:r>
            <a:r>
              <a:rPr lang="en-GB" dirty="0"/>
              <a:t> </a:t>
            </a:r>
            <a:r>
              <a:rPr lang="en-GB" dirty="0" err="1"/>
              <a:t>açısından</a:t>
            </a:r>
            <a:r>
              <a:rPr lang="en-GB" dirty="0"/>
              <a:t> </a:t>
            </a:r>
            <a:r>
              <a:rPr lang="en-GB" dirty="0" err="1"/>
              <a:t>Burdur</a:t>
            </a:r>
            <a:r>
              <a:rPr lang="en-GB" dirty="0"/>
              <a:t> </a:t>
            </a:r>
            <a:r>
              <a:rPr lang="en-GB" dirty="0" err="1"/>
              <a:t>Havzası</a:t>
            </a:r>
            <a:r>
              <a:rPr lang="en-GB" dirty="0"/>
              <a:t> </a:t>
            </a:r>
            <a:r>
              <a:rPr lang="en-GB" dirty="0" err="1"/>
              <a:t>geçmişten</a:t>
            </a:r>
            <a:r>
              <a:rPr lang="en-GB" dirty="0"/>
              <a:t> </a:t>
            </a:r>
            <a:r>
              <a:rPr lang="en-GB" dirty="0" err="1"/>
              <a:t>beri</a:t>
            </a:r>
            <a:r>
              <a:rPr lang="en-GB" dirty="0"/>
              <a:t> </a:t>
            </a:r>
            <a:r>
              <a:rPr lang="en-GB" dirty="0" err="1"/>
              <a:t>önemli</a:t>
            </a:r>
            <a:r>
              <a:rPr lang="en-GB" dirty="0"/>
              <a:t> </a:t>
            </a:r>
            <a:r>
              <a:rPr lang="en-GB" dirty="0" err="1"/>
              <a:t>bir</a:t>
            </a:r>
            <a:r>
              <a:rPr lang="en-GB" dirty="0"/>
              <a:t> </a:t>
            </a:r>
            <a:r>
              <a:rPr lang="en-GB" dirty="0" err="1"/>
              <a:t>havza</a:t>
            </a:r>
            <a:r>
              <a:rPr lang="en-GB" dirty="0"/>
              <a:t> </a:t>
            </a:r>
            <a:r>
              <a:rPr lang="en-GB" dirty="0" err="1"/>
              <a:t>olmuştur</a:t>
            </a:r>
            <a:r>
              <a:rPr lang="en-GB" dirty="0"/>
              <a:t> (Tunçdilek,1951,1985)</a:t>
            </a:r>
            <a:r>
              <a:rPr lang="tr-TR" dirty="0"/>
              <a:t>.</a:t>
            </a:r>
            <a:r>
              <a:rPr lang="en-GB" dirty="0"/>
              <a:t>2000 </a:t>
            </a:r>
            <a:r>
              <a:rPr lang="en-GB" dirty="0" err="1"/>
              <a:t>yılı</a:t>
            </a:r>
            <a:r>
              <a:rPr lang="en-GB" dirty="0"/>
              <a:t> </a:t>
            </a:r>
            <a:r>
              <a:rPr lang="en-GB" dirty="0" err="1"/>
              <a:t>verilerine</a:t>
            </a:r>
            <a:r>
              <a:rPr lang="en-GB" dirty="0"/>
              <a:t> </a:t>
            </a:r>
            <a:r>
              <a:rPr lang="en-GB" dirty="0" err="1"/>
              <a:t>göre</a:t>
            </a:r>
            <a:r>
              <a:rPr lang="en-GB" dirty="0"/>
              <a:t> </a:t>
            </a:r>
            <a:r>
              <a:rPr lang="en-GB" dirty="0" err="1"/>
              <a:t>Burdur</a:t>
            </a:r>
            <a:r>
              <a:rPr lang="en-GB" dirty="0"/>
              <a:t> </a:t>
            </a:r>
            <a:r>
              <a:rPr lang="en-GB" dirty="0" err="1"/>
              <a:t>ilinde</a:t>
            </a:r>
            <a:r>
              <a:rPr lang="en-GB" dirty="0"/>
              <a:t> </a:t>
            </a:r>
            <a:r>
              <a:rPr lang="en-GB" dirty="0" err="1"/>
              <a:t>faal</a:t>
            </a:r>
            <a:r>
              <a:rPr lang="en-GB" dirty="0"/>
              <a:t> </a:t>
            </a:r>
            <a:r>
              <a:rPr lang="en-GB" dirty="0" err="1"/>
              <a:t>nüfusun</a:t>
            </a:r>
            <a:r>
              <a:rPr lang="en-GB" dirty="0"/>
              <a:t> % 60,1’i </a:t>
            </a:r>
            <a:r>
              <a:rPr lang="en-GB" dirty="0" err="1"/>
              <a:t>tarım</a:t>
            </a:r>
            <a:r>
              <a:rPr lang="en-GB" dirty="0"/>
              <a:t>, </a:t>
            </a:r>
            <a:r>
              <a:rPr lang="en-GB" dirty="0" err="1"/>
              <a:t>hayvancılık</a:t>
            </a:r>
            <a:r>
              <a:rPr lang="en-GB" dirty="0"/>
              <a:t>, </a:t>
            </a:r>
            <a:r>
              <a:rPr lang="en-GB" dirty="0" err="1"/>
              <a:t>ormancılık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balıkçılıkla</a:t>
            </a:r>
            <a:r>
              <a:rPr lang="en-GB" dirty="0"/>
              <a:t> (</a:t>
            </a:r>
            <a:r>
              <a:rPr lang="en-GB" dirty="0" err="1"/>
              <a:t>Havza</a:t>
            </a:r>
            <a:r>
              <a:rPr lang="en-GB" dirty="0"/>
              <a:t> </a:t>
            </a:r>
            <a:r>
              <a:rPr lang="en-GB" dirty="0" err="1"/>
              <a:t>dışındaki</a:t>
            </a:r>
            <a:r>
              <a:rPr lang="en-GB" dirty="0"/>
              <a:t> </a:t>
            </a:r>
            <a:r>
              <a:rPr lang="en-GB" dirty="0" err="1"/>
              <a:t>Gölhisar</a:t>
            </a:r>
            <a:r>
              <a:rPr lang="en-GB" dirty="0"/>
              <a:t> </a:t>
            </a:r>
            <a:r>
              <a:rPr lang="en-GB" dirty="0" err="1"/>
              <a:t>Gölü’nde</a:t>
            </a:r>
            <a:r>
              <a:rPr lang="en-GB" dirty="0"/>
              <a:t>) </a:t>
            </a:r>
            <a:r>
              <a:rPr lang="en-GB" dirty="0" err="1"/>
              <a:t>geçinir</a:t>
            </a:r>
            <a:r>
              <a:rPr lang="en-GB" dirty="0"/>
              <a:t>. </a:t>
            </a:r>
            <a:r>
              <a:rPr lang="en-GB" dirty="0" err="1"/>
              <a:t>Burdur</a:t>
            </a:r>
            <a:r>
              <a:rPr lang="en-GB" dirty="0"/>
              <a:t> </a:t>
            </a:r>
            <a:r>
              <a:rPr lang="en-GB" dirty="0" err="1"/>
              <a:t>ilinde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çok</a:t>
            </a:r>
            <a:r>
              <a:rPr lang="en-GB" dirty="0"/>
              <a:t> </a:t>
            </a:r>
            <a:r>
              <a:rPr lang="en-GB" dirty="0" err="1"/>
              <a:t>tahıl</a:t>
            </a:r>
            <a:r>
              <a:rPr lang="en-GB" dirty="0"/>
              <a:t> </a:t>
            </a:r>
            <a:r>
              <a:rPr lang="en-GB" dirty="0" err="1"/>
              <a:t>üretilir</a:t>
            </a:r>
            <a:r>
              <a:rPr lang="en-GB" dirty="0"/>
              <a:t>. </a:t>
            </a:r>
            <a:r>
              <a:rPr lang="en-GB" dirty="0" err="1"/>
              <a:t>Ayrıca</a:t>
            </a:r>
            <a:r>
              <a:rPr lang="en-GB" dirty="0"/>
              <a:t> </a:t>
            </a:r>
            <a:r>
              <a:rPr lang="en-GB" dirty="0" err="1"/>
              <a:t>Burdur</a:t>
            </a:r>
            <a:r>
              <a:rPr lang="en-GB" dirty="0"/>
              <a:t> </a:t>
            </a:r>
            <a:r>
              <a:rPr lang="en-GB" dirty="0" err="1"/>
              <a:t>merkez</a:t>
            </a:r>
            <a:r>
              <a:rPr lang="en-GB" dirty="0"/>
              <a:t> </a:t>
            </a:r>
            <a:r>
              <a:rPr lang="en-GB" dirty="0" err="1"/>
              <a:t>ilçesinde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Ağlasun’da</a:t>
            </a:r>
            <a:r>
              <a:rPr lang="en-GB" dirty="0"/>
              <a:t> </a:t>
            </a:r>
            <a:r>
              <a:rPr lang="en-GB" dirty="0" err="1"/>
              <a:t>Gül</a:t>
            </a:r>
            <a:r>
              <a:rPr lang="en-GB" dirty="0"/>
              <a:t> </a:t>
            </a:r>
            <a:r>
              <a:rPr lang="en-GB" dirty="0" err="1"/>
              <a:t>yetiştirilir</a:t>
            </a:r>
            <a:r>
              <a:rPr lang="en-GB" dirty="0"/>
              <a:t>. </a:t>
            </a:r>
            <a:r>
              <a:rPr lang="en-GB" dirty="0" err="1"/>
              <a:t>Türkiye’nin</a:t>
            </a:r>
            <a:r>
              <a:rPr lang="en-GB" dirty="0"/>
              <a:t> </a:t>
            </a:r>
            <a:r>
              <a:rPr lang="en-GB" dirty="0" err="1"/>
              <a:t>gülyağı</a:t>
            </a:r>
            <a:r>
              <a:rPr lang="en-GB" dirty="0"/>
              <a:t> </a:t>
            </a:r>
            <a:r>
              <a:rPr lang="en-GB" dirty="0" err="1"/>
              <a:t>üretimin</a:t>
            </a:r>
            <a:r>
              <a:rPr lang="en-GB" dirty="0"/>
              <a:t> % 85’i </a:t>
            </a:r>
            <a:r>
              <a:rPr lang="en-GB" dirty="0" err="1"/>
              <a:t>Isparta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% 15’i </a:t>
            </a:r>
            <a:r>
              <a:rPr lang="en-GB" dirty="0" err="1"/>
              <a:t>Burdur’dan</a:t>
            </a:r>
            <a:r>
              <a:rPr lang="en-GB" dirty="0"/>
              <a:t> </a:t>
            </a:r>
            <a:r>
              <a:rPr lang="en-GB" dirty="0" err="1"/>
              <a:t>elde</a:t>
            </a:r>
            <a:r>
              <a:rPr lang="en-GB" dirty="0"/>
              <a:t> </a:t>
            </a:r>
            <a:r>
              <a:rPr lang="en-GB" dirty="0" err="1"/>
              <a:t>edilir</a:t>
            </a:r>
            <a:r>
              <a:rPr lang="en-GB" dirty="0"/>
              <a:t>. </a:t>
            </a:r>
            <a:r>
              <a:rPr lang="en-GB" dirty="0" err="1"/>
              <a:t>Burdur</a:t>
            </a:r>
            <a:r>
              <a:rPr lang="en-GB" dirty="0"/>
              <a:t> </a:t>
            </a:r>
            <a:r>
              <a:rPr lang="en-GB" dirty="0" err="1"/>
              <a:t>meyvecilik</a:t>
            </a:r>
            <a:r>
              <a:rPr lang="en-GB" dirty="0"/>
              <a:t>, </a:t>
            </a:r>
            <a:r>
              <a:rPr lang="en-GB" dirty="0" err="1"/>
              <a:t>üzüm</a:t>
            </a:r>
            <a:r>
              <a:rPr lang="en-GB" dirty="0"/>
              <a:t> </a:t>
            </a:r>
            <a:r>
              <a:rPr lang="en-GB" dirty="0" err="1"/>
              <a:t>bağları</a:t>
            </a:r>
            <a:r>
              <a:rPr lang="en-GB" dirty="0"/>
              <a:t>, </a:t>
            </a:r>
            <a:r>
              <a:rPr lang="en-GB" dirty="0" err="1"/>
              <a:t>bostan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sebzecilik</a:t>
            </a:r>
            <a:r>
              <a:rPr lang="en-GB" dirty="0"/>
              <a:t> </a:t>
            </a:r>
            <a:r>
              <a:rPr lang="en-GB" dirty="0" err="1"/>
              <a:t>alanında</a:t>
            </a:r>
            <a:r>
              <a:rPr lang="en-GB" dirty="0"/>
              <a:t> </a:t>
            </a:r>
            <a:r>
              <a:rPr lang="en-GB" dirty="0" err="1"/>
              <a:t>oldukça</a:t>
            </a:r>
            <a:r>
              <a:rPr lang="en-GB" dirty="0"/>
              <a:t> </a:t>
            </a:r>
            <a:r>
              <a:rPr lang="en-GB" dirty="0" err="1"/>
              <a:t>ileridir</a:t>
            </a:r>
            <a:r>
              <a:rPr lang="en-GB" dirty="0"/>
              <a:t>. </a:t>
            </a:r>
            <a:r>
              <a:rPr lang="en-GB" dirty="0" err="1"/>
              <a:t>Diğer</a:t>
            </a:r>
            <a:r>
              <a:rPr lang="en-GB" dirty="0"/>
              <a:t> </a:t>
            </a:r>
            <a:r>
              <a:rPr lang="en-GB" dirty="0" err="1"/>
              <a:t>tarım</a:t>
            </a:r>
            <a:r>
              <a:rPr lang="en-GB" dirty="0"/>
              <a:t> </a:t>
            </a:r>
            <a:r>
              <a:rPr lang="en-GB" dirty="0" err="1"/>
              <a:t>ürünleri</a:t>
            </a:r>
            <a:r>
              <a:rPr lang="en-GB" dirty="0"/>
              <a:t> </a:t>
            </a:r>
            <a:r>
              <a:rPr lang="en-GB" dirty="0" err="1"/>
              <a:t>Buğday</a:t>
            </a:r>
            <a:r>
              <a:rPr lang="en-GB" dirty="0"/>
              <a:t>, </a:t>
            </a:r>
            <a:r>
              <a:rPr lang="en-GB" dirty="0" err="1"/>
              <a:t>Arpa</a:t>
            </a:r>
            <a:r>
              <a:rPr lang="en-GB" dirty="0"/>
              <a:t>, </a:t>
            </a:r>
            <a:r>
              <a:rPr lang="en-GB" dirty="0" err="1"/>
              <a:t>Çavdar</a:t>
            </a:r>
            <a:r>
              <a:rPr lang="en-GB" dirty="0"/>
              <a:t>, </a:t>
            </a:r>
            <a:r>
              <a:rPr lang="en-GB" dirty="0" err="1"/>
              <a:t>Mısır</a:t>
            </a:r>
            <a:r>
              <a:rPr lang="en-GB" dirty="0"/>
              <a:t>, </a:t>
            </a:r>
            <a:r>
              <a:rPr lang="en-GB" dirty="0" err="1"/>
              <a:t>Şekerpancarı</a:t>
            </a:r>
            <a:r>
              <a:rPr lang="en-GB" dirty="0"/>
              <a:t>, </a:t>
            </a:r>
            <a:r>
              <a:rPr lang="en-GB" dirty="0" err="1"/>
              <a:t>Nohut</a:t>
            </a:r>
            <a:r>
              <a:rPr lang="en-GB" dirty="0"/>
              <a:t>, </a:t>
            </a:r>
            <a:r>
              <a:rPr lang="en-GB" dirty="0" err="1"/>
              <a:t>Anason</a:t>
            </a:r>
            <a:r>
              <a:rPr lang="en-GB" dirty="0"/>
              <a:t>, </a:t>
            </a:r>
            <a:r>
              <a:rPr lang="en-GB" dirty="0" err="1"/>
              <a:t>Soğan</a:t>
            </a:r>
            <a:r>
              <a:rPr lang="en-GB" dirty="0"/>
              <a:t>, </a:t>
            </a:r>
            <a:r>
              <a:rPr lang="en-GB" dirty="0" err="1"/>
              <a:t>Patates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Haşhaş</a:t>
            </a:r>
            <a:r>
              <a:rPr lang="en-GB" dirty="0"/>
              <a:t> ’</a:t>
            </a:r>
            <a:r>
              <a:rPr lang="en-GB" dirty="0" err="1"/>
              <a:t>tır</a:t>
            </a:r>
            <a:r>
              <a:rPr lang="en-GB" dirty="0"/>
              <a:t>. </a:t>
            </a:r>
            <a:r>
              <a:rPr lang="en-GB" dirty="0" err="1"/>
              <a:t>Türkiye’de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çok</a:t>
            </a:r>
            <a:r>
              <a:rPr lang="en-GB" dirty="0"/>
              <a:t> </a:t>
            </a:r>
            <a:r>
              <a:rPr lang="en-GB" dirty="0" err="1"/>
              <a:t>Anason</a:t>
            </a:r>
            <a:r>
              <a:rPr lang="en-GB" dirty="0"/>
              <a:t> </a:t>
            </a:r>
            <a:r>
              <a:rPr lang="en-GB" dirty="0" err="1"/>
              <a:t>Burdur’da</a:t>
            </a:r>
            <a:r>
              <a:rPr lang="en-GB" dirty="0"/>
              <a:t> </a:t>
            </a:r>
            <a:r>
              <a:rPr lang="en-GB" dirty="0" err="1"/>
              <a:t>yetiştirilir</a:t>
            </a:r>
            <a:r>
              <a:rPr lang="en-GB" dirty="0"/>
              <a:t>, </a:t>
            </a:r>
            <a:r>
              <a:rPr lang="en-GB" dirty="0" err="1"/>
              <a:t>özellikle</a:t>
            </a:r>
            <a:r>
              <a:rPr lang="en-GB" dirty="0"/>
              <a:t> </a:t>
            </a:r>
            <a:r>
              <a:rPr lang="en-GB" dirty="0" err="1"/>
              <a:t>Tefenni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Karamanlı</a:t>
            </a:r>
            <a:r>
              <a:rPr lang="en-GB" dirty="0"/>
              <a:t> </a:t>
            </a:r>
            <a:r>
              <a:rPr lang="en-GB" dirty="0" err="1"/>
              <a:t>çevresi</a:t>
            </a:r>
            <a:r>
              <a:rPr lang="en-GB" dirty="0"/>
              <a:t> </a:t>
            </a:r>
            <a:r>
              <a:rPr lang="en-GB" dirty="0" err="1"/>
              <a:t>Türkiye’deki</a:t>
            </a:r>
            <a:r>
              <a:rPr lang="en-GB" dirty="0"/>
              <a:t> </a:t>
            </a:r>
            <a:r>
              <a:rPr lang="en-GB" dirty="0" err="1"/>
              <a:t>başlıca</a:t>
            </a:r>
            <a:r>
              <a:rPr lang="en-GB" dirty="0"/>
              <a:t> </a:t>
            </a:r>
            <a:r>
              <a:rPr lang="en-GB" dirty="0" err="1"/>
              <a:t>Anason</a:t>
            </a:r>
            <a:r>
              <a:rPr lang="en-GB" dirty="0"/>
              <a:t> </a:t>
            </a:r>
            <a:r>
              <a:rPr lang="en-GB" dirty="0" err="1"/>
              <a:t>üretim</a:t>
            </a:r>
            <a:r>
              <a:rPr lang="en-GB" dirty="0"/>
              <a:t> </a:t>
            </a:r>
            <a:r>
              <a:rPr lang="en-GB" dirty="0" err="1"/>
              <a:t>alanıdır</a:t>
            </a:r>
            <a:r>
              <a:rPr lang="en-GB" dirty="0"/>
              <a:t>.  </a:t>
            </a:r>
            <a:r>
              <a:rPr lang="en-GB" dirty="0" err="1"/>
              <a:t>Ayrıca</a:t>
            </a:r>
            <a:r>
              <a:rPr lang="en-GB" dirty="0"/>
              <a:t>, </a:t>
            </a:r>
            <a:r>
              <a:rPr lang="en-GB" dirty="0" err="1"/>
              <a:t>Burdur</a:t>
            </a:r>
            <a:r>
              <a:rPr lang="en-GB" dirty="0"/>
              <a:t> </a:t>
            </a:r>
            <a:r>
              <a:rPr lang="en-GB" dirty="0" err="1"/>
              <a:t>çevresinde</a:t>
            </a:r>
            <a:r>
              <a:rPr lang="en-GB" dirty="0"/>
              <a:t> </a:t>
            </a:r>
            <a:r>
              <a:rPr lang="en-GB" dirty="0" err="1"/>
              <a:t>yetiştirilen</a:t>
            </a:r>
            <a:r>
              <a:rPr lang="en-GB" dirty="0"/>
              <a:t> </a:t>
            </a:r>
            <a:r>
              <a:rPr lang="en-GB" dirty="0" err="1"/>
              <a:t>sofralık</a:t>
            </a:r>
            <a:r>
              <a:rPr lang="en-GB" dirty="0"/>
              <a:t> </a:t>
            </a:r>
            <a:r>
              <a:rPr lang="en-GB" dirty="0" err="1"/>
              <a:t>üzümler</a:t>
            </a:r>
            <a:r>
              <a:rPr lang="en-GB" dirty="0"/>
              <a:t> de </a:t>
            </a:r>
            <a:r>
              <a:rPr lang="en-GB" dirty="0" err="1"/>
              <a:t>meşhurdur</a:t>
            </a:r>
            <a:r>
              <a:rPr lang="en-GB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368787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2305</TotalTime>
  <Words>2135</Words>
  <Application>Microsoft Office PowerPoint</Application>
  <PresentationFormat>Geniş ekran</PresentationFormat>
  <Paragraphs>189</Paragraphs>
  <Slides>30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Teması</vt:lpstr>
      <vt:lpstr>Burdur Gölü Kapalı Havzası (10)  Akarçay (Afyon Suları Kapalı Havzası) (11)  Konya (Orta Anadolu) Kapalı Havzası(12)</vt:lpstr>
      <vt:lpstr>Burdur Gölü Kapalı Havzası</vt:lpstr>
      <vt:lpstr>Burdur Gölü Kapalı Havzası (10)</vt:lpstr>
      <vt:lpstr>Burdur Gölü Kapalı Havzası</vt:lpstr>
      <vt:lpstr>Burdur Gölü Kapalı Havzası</vt:lpstr>
      <vt:lpstr>Burdur Gölü Kapalı Havzası</vt:lpstr>
      <vt:lpstr>Burdur Gölü Kapalı Havzası</vt:lpstr>
      <vt:lpstr>Burdur Gölü Kapalı Havzası</vt:lpstr>
      <vt:lpstr>Burdur Gölü Kapalı Havzası</vt:lpstr>
      <vt:lpstr>Akarçay  (Afyon Suları) Kapalı Havzası (11)</vt:lpstr>
      <vt:lpstr>Akarçay  (Afyon Suları) Kapalı Havzası</vt:lpstr>
      <vt:lpstr>PowerPoint Sunusu</vt:lpstr>
      <vt:lpstr>Akarçay  (Afyon Suları) Kapalı Havzası</vt:lpstr>
      <vt:lpstr>Akarçay  (Afyon Suları) Kapalı Havzası</vt:lpstr>
      <vt:lpstr>Akarçay  (Afyon Suları) Kapalı Havzası</vt:lpstr>
      <vt:lpstr>Akarçay  (Afyon Suları) Kapalı Havzası</vt:lpstr>
      <vt:lpstr>Konya (Orta Anadolu) Kapalı Havzası(12)</vt:lpstr>
      <vt:lpstr>PowerPoint Sunusu</vt:lpstr>
      <vt:lpstr>Konya (Orta Anadolu) Kapalı Havzası(12)</vt:lpstr>
      <vt:lpstr>Konya (Orta Anadolu) Kapalı Havzası</vt:lpstr>
      <vt:lpstr>Konya (Orta Anadolu) Kapalı Havzası</vt:lpstr>
      <vt:lpstr>Konya (Orta Anadolu) Kapalı Havzası</vt:lpstr>
      <vt:lpstr>Konya (Orta Anadolu) Kapalı Havzası</vt:lpstr>
      <vt:lpstr>Konya (Orta Anadolu) Kapalı Havzası</vt:lpstr>
      <vt:lpstr>Konya (Orta Anadolu) Kapalı Havzası</vt:lpstr>
      <vt:lpstr>Konya (Orta Anadolu) Kapalı Havzası</vt:lpstr>
      <vt:lpstr>Konya (Orta Anadolu) Kapalı Havzası</vt:lpstr>
      <vt:lpstr>Konya (Orta Anadolu) Kapalı Havzası</vt:lpstr>
      <vt:lpstr>Meke Gölü</vt:lpstr>
      <vt:lpstr>Acıgöl Maarı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Burdur Gölü Kapalı Havzası (10)  Afyon Suları Kapalı Havzası (11)  Orta Anadolu Kapalı Havzası(12)</dc:title>
  <dc:creator>H.Sabri.Ozturk</dc:creator>
  <cp:lastModifiedBy>H.Sabri.Ozturk</cp:lastModifiedBy>
  <cp:revision>44</cp:revision>
  <dcterms:created xsi:type="dcterms:W3CDTF">2022-04-11T05:05:38Z</dcterms:created>
  <dcterms:modified xsi:type="dcterms:W3CDTF">2024-05-06T10:11:20Z</dcterms:modified>
</cp:coreProperties>
</file>