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2" r:id="rId2"/>
    <p:sldId id="268" r:id="rId3"/>
    <p:sldId id="269" r:id="rId4"/>
    <p:sldId id="276" r:id="rId5"/>
    <p:sldId id="274" r:id="rId6"/>
    <p:sldId id="277" r:id="rId7"/>
    <p:sldId id="278" r:id="rId8"/>
    <p:sldId id="270" r:id="rId9"/>
    <p:sldId id="275" r:id="rId10"/>
    <p:sldId id="279" r:id="rId11"/>
    <p:sldId id="280" r:id="rId12"/>
    <p:sldId id="281" r:id="rId13"/>
    <p:sldId id="272" r:id="rId14"/>
    <p:sldId id="282" r:id="rId15"/>
    <p:sldId id="27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3" autoAdjust="0"/>
    <p:restoredTop sz="54858" autoAdjust="0"/>
  </p:normalViewPr>
  <p:slideViewPr>
    <p:cSldViewPr snapToGrid="0">
      <p:cViewPr varScale="1">
        <p:scale>
          <a:sx n="40" d="100"/>
          <a:sy n="40" d="100"/>
        </p:scale>
        <p:origin x="1763" y="1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2709B0-91D0-4D11-B3DF-4E610F886C3D}" type="datetimeFigureOut">
              <a:rPr lang="tr-TR" smtClean="0"/>
              <a:t>17.03.2021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5BD26-31FF-4EFE-8844-FBD8AC7D5401}" type="slidenum">
              <a:rPr lang="tr-TR" smtClean="0"/>
              <a:t>‹#›</a:t>
            </a:fld>
            <a:endParaRPr lang="tr-TR"/>
          </a:p>
        </p:txBody>
      </p:sp>
    </p:spTree>
    <p:extLst>
      <p:ext uri="{BB962C8B-B14F-4D97-AF65-F5344CB8AC3E}">
        <p14:creationId xmlns:p14="http://schemas.microsoft.com/office/powerpoint/2010/main" val="3659607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a:t>
            </a:fld>
            <a:endParaRPr lang="tr-TR"/>
          </a:p>
        </p:txBody>
      </p:sp>
    </p:spTree>
    <p:extLst>
      <p:ext uri="{BB962C8B-B14F-4D97-AF65-F5344CB8AC3E}">
        <p14:creationId xmlns:p14="http://schemas.microsoft.com/office/powerpoint/2010/main" val="4095288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15</a:t>
            </a:fld>
            <a:endParaRPr lang="tr-TR"/>
          </a:p>
        </p:txBody>
      </p:sp>
    </p:spTree>
    <p:extLst>
      <p:ext uri="{BB962C8B-B14F-4D97-AF65-F5344CB8AC3E}">
        <p14:creationId xmlns:p14="http://schemas.microsoft.com/office/powerpoint/2010/main" val="255531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5</a:t>
            </a:fld>
            <a:endParaRPr lang="tr-TR"/>
          </a:p>
        </p:txBody>
      </p:sp>
    </p:spTree>
    <p:extLst>
      <p:ext uri="{BB962C8B-B14F-4D97-AF65-F5344CB8AC3E}">
        <p14:creationId xmlns:p14="http://schemas.microsoft.com/office/powerpoint/2010/main" val="3671072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8</a:t>
            </a:fld>
            <a:endParaRPr lang="tr-TR"/>
          </a:p>
        </p:txBody>
      </p:sp>
    </p:spTree>
    <p:extLst>
      <p:ext uri="{BB962C8B-B14F-4D97-AF65-F5344CB8AC3E}">
        <p14:creationId xmlns:p14="http://schemas.microsoft.com/office/powerpoint/2010/main" val="3066704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9</a:t>
            </a:fld>
            <a:endParaRPr lang="tr-TR"/>
          </a:p>
        </p:txBody>
      </p:sp>
    </p:spTree>
    <p:extLst>
      <p:ext uri="{BB962C8B-B14F-4D97-AF65-F5344CB8AC3E}">
        <p14:creationId xmlns:p14="http://schemas.microsoft.com/office/powerpoint/2010/main" val="4054683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10</a:t>
            </a:fld>
            <a:endParaRPr lang="tr-TR"/>
          </a:p>
        </p:txBody>
      </p:sp>
    </p:spTree>
    <p:extLst>
      <p:ext uri="{BB962C8B-B14F-4D97-AF65-F5344CB8AC3E}">
        <p14:creationId xmlns:p14="http://schemas.microsoft.com/office/powerpoint/2010/main" val="2092864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11</a:t>
            </a:fld>
            <a:endParaRPr lang="tr-TR"/>
          </a:p>
        </p:txBody>
      </p:sp>
    </p:spTree>
    <p:extLst>
      <p:ext uri="{BB962C8B-B14F-4D97-AF65-F5344CB8AC3E}">
        <p14:creationId xmlns:p14="http://schemas.microsoft.com/office/powerpoint/2010/main" val="2281117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12</a:t>
            </a:fld>
            <a:endParaRPr lang="tr-TR"/>
          </a:p>
        </p:txBody>
      </p:sp>
    </p:spTree>
    <p:extLst>
      <p:ext uri="{BB962C8B-B14F-4D97-AF65-F5344CB8AC3E}">
        <p14:creationId xmlns:p14="http://schemas.microsoft.com/office/powerpoint/2010/main" val="17977637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13</a:t>
            </a:fld>
            <a:endParaRPr lang="tr-TR"/>
          </a:p>
        </p:txBody>
      </p:sp>
    </p:spTree>
    <p:extLst>
      <p:ext uri="{BB962C8B-B14F-4D97-AF65-F5344CB8AC3E}">
        <p14:creationId xmlns:p14="http://schemas.microsoft.com/office/powerpoint/2010/main" val="901185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14</a:t>
            </a:fld>
            <a:endParaRPr lang="tr-TR"/>
          </a:p>
        </p:txBody>
      </p:sp>
    </p:spTree>
    <p:extLst>
      <p:ext uri="{BB962C8B-B14F-4D97-AF65-F5344CB8AC3E}">
        <p14:creationId xmlns:p14="http://schemas.microsoft.com/office/powerpoint/2010/main" val="2191265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2A2CAA-DB2D-40D6-9443-9373E44DC6C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4006DB6-41EB-453E-9C5C-B692031053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E2BFAEC-3388-4361-AB88-5D06F9441641}"/>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A48CFC53-EA6D-4A4C-BA1A-8EA96A14F56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55D70C-A23E-4292-A192-068CF0155546}"/>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68219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2BAD96-BBED-4A39-84E1-7E03487E0EA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A7D8A6-EE80-4148-A9D2-5C2700953FC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91F4FAB-0343-44E5-A21C-E02208A9D4DC}"/>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930F1BB-0E91-499A-86A6-E8AAC7C91D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648B00-5D57-4E01-AB80-B62DB4DE527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7329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75D0A83-BDAB-4145-843D-D71314CD93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C1182D6-AAA3-4DDD-9B84-E92DD8FE571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4E561F-8A84-41CC-A35F-3ED741B702D9}"/>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35073076-4C89-406E-9FFB-851B384A13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3E8F24-2402-4D77-BD3E-950CB8C15B9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79110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0A79AA-BFE2-4213-80C3-824C8167C42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98C365-C6AF-4711-8C15-D65B590108E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2B411B2-AD9B-4F1F-B970-8B29EE3D8E46}"/>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C10068FE-FCC1-49C5-B368-63CA7BF19F2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DFCF74-0299-496D-B54F-D01EC3CD873A}"/>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47809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ED3BED-4EA7-43D8-B0A1-328B970215D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C0A3205-B1FC-463F-908F-140706152A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17CE9B4-2FE5-425B-9118-30B1C41BFD2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2F3CB70-1FBD-402A-8D2B-2C11B970841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A371780-AF9C-47A5-86FD-BA77CFB30D2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813953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BE3819-A939-429F-8556-4C5FB0A70E9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52531AE-0559-4A37-8A3E-8C3DB2A7A06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5FB0DA8-C82C-4E8B-8923-680732858DC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A06E330-AB11-4D37-B0E9-90696A130DE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91AC3982-36C8-4343-87F5-BE29AFC987B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184E4F2-B4D3-40A0-9D7D-9DD8BA95868D}"/>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23766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B1E87F-B7B0-4A1A-9A60-56979A36C42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3DDEAE2-ECA7-4806-8A48-CA848BFE0D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9A47B6F-325F-4F25-86FB-341AA0BDCFE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DD4157A-C08C-4F93-8DC6-0A6DFD1095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E8950DA-A577-4DFD-BEA0-BEF41F6A4E1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FAD63B3-5BFD-4DDA-9049-0F6DF7F3A982}"/>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8" name="Alt Bilgi Yer Tutucusu 7">
            <a:extLst>
              <a:ext uri="{FF2B5EF4-FFF2-40B4-BE49-F238E27FC236}">
                <a16:creationId xmlns:a16="http://schemas.microsoft.com/office/drawing/2014/main" id="{A94B81AA-E12B-488C-949B-0811B3FCEA5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1B7B0FE-AF95-49DD-8A33-7514C7D5586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961882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D5C225-A583-4C18-9D8B-357B8F82D15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58D30E4-4496-4292-8C0D-A05ECCE2A2D4}"/>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4" name="Alt Bilgi Yer Tutucusu 3">
            <a:extLst>
              <a:ext uri="{FF2B5EF4-FFF2-40B4-BE49-F238E27FC236}">
                <a16:creationId xmlns:a16="http://schemas.microsoft.com/office/drawing/2014/main" id="{4AB084F3-5A00-4D80-B899-8D8AEBBEC33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2630FB5-2AF3-4295-AAA4-251EAB80275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883000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33E5D9B-E93D-4815-A8CF-F02DED25636E}"/>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3" name="Alt Bilgi Yer Tutucusu 2">
            <a:extLst>
              <a:ext uri="{FF2B5EF4-FFF2-40B4-BE49-F238E27FC236}">
                <a16:creationId xmlns:a16="http://schemas.microsoft.com/office/drawing/2014/main" id="{EDA7509E-5BE0-4B85-A4FF-CE67834DA6A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C301378-9210-45A8-8998-874D2630FCE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516388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23C837-D1AE-4F18-B514-736CC0C4893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24D33A0-F99B-4D14-8F38-33FDCE1E3F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FE93742-DF3A-48FE-8807-184B13213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FE517BC-5F1D-4376-ADC8-580D909270F3}"/>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1C669896-DAD2-4D26-94F9-970F85B1DB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F9041BB-3F88-46A0-9216-5E22060837C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744584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12A40B-6A2F-4541-AC0C-C3CF67FC0DC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BC5ECFF-CD81-445C-9720-DECFF0D12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DC6B63A-023B-4566-A20D-6BEBC2D1F9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953608E-2F4C-4372-ADB9-52789F8BEDF8}"/>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B5879648-5CD1-4EBB-8F2A-BA38C9A2CF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87EB75-BC4D-4511-80B6-2E3A8430E06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084299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6EFE050-66B3-4814-989E-00FF04783F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1BE0CDF-08D4-4A9D-8E40-9B130AFEBF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F19D00-D274-4B71-BBE4-7172A50B67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E090D4D-C288-46BD-9B43-8F38A99E8C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D9FC177-BA39-4BBD-B39B-838AE95F49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14F0B-EE60-458F-9CA9-CF9007E42D25}" type="slidenum">
              <a:rPr lang="tr-TR" smtClean="0"/>
              <a:t>‹#›</a:t>
            </a:fld>
            <a:endParaRPr lang="tr-TR"/>
          </a:p>
        </p:txBody>
      </p:sp>
    </p:spTree>
    <p:extLst>
      <p:ext uri="{BB962C8B-B14F-4D97-AF65-F5344CB8AC3E}">
        <p14:creationId xmlns:p14="http://schemas.microsoft.com/office/powerpoint/2010/main" val="2143995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computerhope.com/jargon/a/ascii.htm" TargetMode="External"/><Relationship Id="rId5" Type="http://schemas.openxmlformats.org/officeDocument/2006/relationships/image" Target="../media/image6.png"/><Relationship Id="rId4" Type="http://schemas.openxmlformats.org/officeDocument/2006/relationships/image" Target="../media/image5.svg"/></Relationships>
</file>

<file path=ppt/slides/_rels/slide14.xml.rels><?xml version="1.0" encoding="UTF-8" standalone="yes"?>
<Relationships xmlns="http://schemas.openxmlformats.org/package/2006/relationships"><Relationship Id="rId3" Type="http://schemas.openxmlformats.org/officeDocument/2006/relationships/hyperlink" Target="https://www.computerhope.com/cgi-bin/convert.p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ltE37wwbU9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84B77F-7B7D-40E3-90B4-B46F57191859}"/>
              </a:ext>
            </a:extLst>
          </p:cNvPr>
          <p:cNvSpPr>
            <a:spLocks noGrp="1"/>
          </p:cNvSpPr>
          <p:nvPr>
            <p:ph type="ctrTitle"/>
          </p:nvPr>
        </p:nvSpPr>
        <p:spPr>
          <a:xfrm>
            <a:off x="977774" y="823865"/>
            <a:ext cx="10664982" cy="2688880"/>
          </a:xfrm>
        </p:spPr>
        <p:txBody>
          <a:bodyPr>
            <a:normAutofit/>
          </a:bodyPr>
          <a:lstStyle/>
          <a:p>
            <a:r>
              <a:rPr lang="tr-TR" sz="4800" b="1" dirty="0">
                <a:solidFill>
                  <a:srgbClr val="FF0000"/>
                </a:solidFill>
              </a:rPr>
              <a:t>YENİ MEDYA YENİ TEKNOLOJİLER</a:t>
            </a:r>
            <a:br>
              <a:rPr lang="tr-TR" sz="4800" dirty="0"/>
            </a:br>
            <a:br>
              <a:rPr lang="tr-TR" dirty="0"/>
            </a:br>
            <a:r>
              <a:rPr lang="tr-TR" dirty="0"/>
              <a:t>3. Hafta: İnternet</a:t>
            </a:r>
          </a:p>
        </p:txBody>
      </p:sp>
    </p:spTree>
    <p:extLst>
      <p:ext uri="{BB962C8B-B14F-4D97-AF65-F5344CB8AC3E}">
        <p14:creationId xmlns:p14="http://schemas.microsoft.com/office/powerpoint/2010/main" val="2773429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9D69C3E-1820-4C5A-8960-A4B02338516C}"/>
              </a:ext>
            </a:extLst>
          </p:cNvPr>
          <p:cNvSpPr>
            <a:spLocks noGrp="1"/>
          </p:cNvSpPr>
          <p:nvPr>
            <p:ph idx="1"/>
          </p:nvPr>
        </p:nvSpPr>
        <p:spPr>
          <a:xfrm>
            <a:off x="213756" y="6589345"/>
            <a:ext cx="11425051" cy="268655"/>
          </a:xfrm>
        </p:spPr>
        <p:txBody>
          <a:bodyPr>
            <a:normAutofit fontScale="55000" lnSpcReduction="20000"/>
          </a:bodyPr>
          <a:lstStyle/>
          <a:p>
            <a:r>
              <a:rPr lang="tr-TR" dirty="0" err="1"/>
              <a:t>Akt</a:t>
            </a:r>
            <a:r>
              <a:rPr lang="tr-TR" dirty="0"/>
              <a:t>. </a:t>
            </a:r>
            <a:r>
              <a:rPr lang="tr-TR" sz="2800" b="0" i="0" u="none" strike="noStrike" baseline="0" dirty="0">
                <a:latin typeface="AGaramondPro-Regular"/>
              </a:rPr>
              <a:t>(Sosyal Medya Platformları, Anadolu </a:t>
            </a:r>
            <a:r>
              <a:rPr lang="tr-TR" sz="2800" b="0" i="0" u="none" strike="noStrike" baseline="0" dirty="0" err="1">
                <a:latin typeface="AGaramondPro-Regular"/>
              </a:rPr>
              <a:t>Ünv</a:t>
            </a:r>
            <a:r>
              <a:rPr lang="tr-TR" sz="2800" b="0" i="0" u="none" strike="noStrike" baseline="0" dirty="0">
                <a:latin typeface="AGaramondPro-Regular"/>
              </a:rPr>
              <a:t>. Yay, 2019, </a:t>
            </a:r>
            <a:r>
              <a:rPr lang="tr-TR" sz="2800" b="0" i="0" u="none" strike="noStrike" baseline="0" dirty="0" err="1">
                <a:latin typeface="AGaramondPro-Regular"/>
              </a:rPr>
              <a:t>Syf</a:t>
            </a:r>
            <a:r>
              <a:rPr lang="tr-TR" sz="2800" b="0" i="0" u="none" strike="noStrike" baseline="0" dirty="0">
                <a:latin typeface="AGaramondPro-Regular"/>
              </a:rPr>
              <a:t>. 8).</a:t>
            </a:r>
            <a:endParaRPr lang="tr-TR" dirty="0"/>
          </a:p>
        </p:txBody>
      </p:sp>
      <p:pic>
        <p:nvPicPr>
          <p:cNvPr id="4" name="Resim 3">
            <a:extLst>
              <a:ext uri="{FF2B5EF4-FFF2-40B4-BE49-F238E27FC236}">
                <a16:creationId xmlns:a16="http://schemas.microsoft.com/office/drawing/2014/main" id="{7C38917C-0721-4227-AA11-738B4872909C}"/>
              </a:ext>
            </a:extLst>
          </p:cNvPr>
          <p:cNvPicPr>
            <a:picLocks noChangeAspect="1"/>
          </p:cNvPicPr>
          <p:nvPr/>
        </p:nvPicPr>
        <p:blipFill>
          <a:blip r:embed="rId3"/>
          <a:stretch>
            <a:fillRect/>
          </a:stretch>
        </p:blipFill>
        <p:spPr>
          <a:xfrm>
            <a:off x="973776" y="0"/>
            <a:ext cx="9348154" cy="6429028"/>
          </a:xfrm>
          <a:prstGeom prst="rect">
            <a:avLst/>
          </a:prstGeom>
        </p:spPr>
      </p:pic>
    </p:spTree>
    <p:extLst>
      <p:ext uri="{BB962C8B-B14F-4D97-AF65-F5344CB8AC3E}">
        <p14:creationId xmlns:p14="http://schemas.microsoft.com/office/powerpoint/2010/main" val="842131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52F519-AF00-498C-A8AD-C029AF679D4B}"/>
              </a:ext>
            </a:extLst>
          </p:cNvPr>
          <p:cNvSpPr>
            <a:spLocks noGrp="1"/>
          </p:cNvSpPr>
          <p:nvPr>
            <p:ph type="title"/>
          </p:nvPr>
        </p:nvSpPr>
        <p:spPr/>
        <p:txBody>
          <a:bodyPr/>
          <a:lstStyle/>
          <a:p>
            <a:r>
              <a:rPr lang="tr-TR" dirty="0"/>
              <a:t>Web 3.0, Web 4.0 </a:t>
            </a:r>
            <a:r>
              <a:rPr lang="tr-TR"/>
              <a:t>ve Web 5.0</a:t>
            </a:r>
            <a:endParaRPr lang="tr-TR" dirty="0"/>
          </a:p>
        </p:txBody>
      </p:sp>
      <p:sp>
        <p:nvSpPr>
          <p:cNvPr id="3" name="İçerik Yer Tutucusu 2">
            <a:extLst>
              <a:ext uri="{FF2B5EF4-FFF2-40B4-BE49-F238E27FC236}">
                <a16:creationId xmlns:a16="http://schemas.microsoft.com/office/drawing/2014/main" id="{3ED1F30C-3192-4E0E-B2AB-46752DE2C311}"/>
              </a:ext>
            </a:extLst>
          </p:cNvPr>
          <p:cNvSpPr>
            <a:spLocks noGrp="1"/>
          </p:cNvSpPr>
          <p:nvPr>
            <p:ph idx="1"/>
          </p:nvPr>
        </p:nvSpPr>
        <p:spPr>
          <a:xfrm>
            <a:off x="451262" y="1825624"/>
            <a:ext cx="10902538" cy="4883933"/>
          </a:xfrm>
        </p:spPr>
        <p:txBody>
          <a:bodyPr/>
          <a:lstStyle/>
          <a:p>
            <a:r>
              <a:rPr lang="tr-TR" dirty="0"/>
              <a:t>Web 2.0’da görülen kullanıcı etkileşimine burada makine etkileşimi de katılıyor. Yani Web 2.0’da insan-insan etkileşimi ve web-insan etkileşiminden söz ediyorduk. İnsanlar kendi aralarında ve web ile etkileşim kurabiliyordu. Web 3.0 ile makine-makine ve insan-makine etkileşiminden de söz ediyoruz. Yapay zeka teknolojileri, semantik Web vd. bu dönemde gündeme gelmişlerdir. Web 4.0 ile her yerde erişilebilecek bir yapıda akılların birbiri ile bağlantısının sağlanması hedeflenmektedir. Gerçek ve sanal dünyadaki tüm cihazların gerçek zamanlı olarak birbirine bağlanması. Web 5.0 ise duyusal ve duygusal Web olarak tanımlanmaktadır. İnsanlarla etkileşime giren bilgisayarlar geliştirmek için tasarlanmıştır. (</a:t>
            </a:r>
            <a:r>
              <a:rPr lang="tr-TR" dirty="0" err="1"/>
              <a:t>Nöroteknoloji</a:t>
            </a:r>
            <a:r>
              <a:rPr lang="tr-TR" dirty="0"/>
              <a:t>)</a:t>
            </a:r>
          </a:p>
        </p:txBody>
      </p:sp>
    </p:spTree>
    <p:extLst>
      <p:ext uri="{BB962C8B-B14F-4D97-AF65-F5344CB8AC3E}">
        <p14:creationId xmlns:p14="http://schemas.microsoft.com/office/powerpoint/2010/main" val="340499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C74855B-936D-40C9-A8B7-C897B72E1D6F}"/>
              </a:ext>
            </a:extLst>
          </p:cNvPr>
          <p:cNvSpPr>
            <a:spLocks noGrp="1"/>
          </p:cNvSpPr>
          <p:nvPr>
            <p:ph idx="1"/>
          </p:nvPr>
        </p:nvSpPr>
        <p:spPr>
          <a:xfrm>
            <a:off x="451263" y="6472052"/>
            <a:ext cx="10736284" cy="385948"/>
          </a:xfrm>
        </p:spPr>
        <p:txBody>
          <a:bodyPr>
            <a:normAutofit fontScale="85000" lnSpcReduction="20000"/>
          </a:bodyPr>
          <a:lstStyle/>
          <a:p>
            <a:pPr>
              <a:tabLst>
                <a:tab pos="1341438" algn="l"/>
              </a:tabLst>
            </a:pPr>
            <a:r>
              <a:rPr lang="tr-TR" dirty="0"/>
              <a:t>Kaynak: Yeni Medyaya Giriş, Atatürk </a:t>
            </a:r>
            <a:r>
              <a:rPr lang="tr-TR" dirty="0" err="1"/>
              <a:t>Ünv</a:t>
            </a:r>
            <a:r>
              <a:rPr lang="tr-TR" dirty="0"/>
              <a:t>. Yay. 2020, </a:t>
            </a:r>
            <a:r>
              <a:rPr lang="tr-TR" dirty="0" err="1"/>
              <a:t>syf</a:t>
            </a:r>
            <a:r>
              <a:rPr lang="tr-TR" dirty="0"/>
              <a:t>. 30</a:t>
            </a:r>
          </a:p>
        </p:txBody>
      </p:sp>
      <p:pic>
        <p:nvPicPr>
          <p:cNvPr id="4" name="Resim 3">
            <a:extLst>
              <a:ext uri="{FF2B5EF4-FFF2-40B4-BE49-F238E27FC236}">
                <a16:creationId xmlns:a16="http://schemas.microsoft.com/office/drawing/2014/main" id="{B2FA9038-9440-44D6-B840-FE5F0704A606}"/>
              </a:ext>
            </a:extLst>
          </p:cNvPr>
          <p:cNvPicPr>
            <a:picLocks noChangeAspect="1"/>
          </p:cNvPicPr>
          <p:nvPr/>
        </p:nvPicPr>
        <p:blipFill>
          <a:blip r:embed="rId3"/>
          <a:stretch>
            <a:fillRect/>
          </a:stretch>
        </p:blipFill>
        <p:spPr>
          <a:xfrm>
            <a:off x="2282172" y="57590"/>
            <a:ext cx="7396169" cy="6307583"/>
          </a:xfrm>
          <a:prstGeom prst="rect">
            <a:avLst/>
          </a:prstGeom>
        </p:spPr>
      </p:pic>
    </p:spTree>
    <p:extLst>
      <p:ext uri="{BB962C8B-B14F-4D97-AF65-F5344CB8AC3E}">
        <p14:creationId xmlns:p14="http://schemas.microsoft.com/office/powerpoint/2010/main" val="3418315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5922BD39-6B5B-493A-BE62-58ECD0F7A7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Graphic 23">
            <a:extLst>
              <a:ext uri="{FF2B5EF4-FFF2-40B4-BE49-F238E27FC236}">
                <a16:creationId xmlns:a16="http://schemas.microsoft.com/office/drawing/2014/main" id="{4741521E-DC76-41B9-8A47-448CD4F9FA4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372661" y="-3359290"/>
            <a:ext cx="5470372" cy="12188952"/>
          </a:xfrm>
          <a:prstGeom prst="rect">
            <a:avLst/>
          </a:prstGeom>
        </p:spPr>
      </p:pic>
      <p:sp>
        <p:nvSpPr>
          <p:cNvPr id="2" name="Başlık 1">
            <a:extLst>
              <a:ext uri="{FF2B5EF4-FFF2-40B4-BE49-F238E27FC236}">
                <a16:creationId xmlns:a16="http://schemas.microsoft.com/office/drawing/2014/main" id="{677F81FC-B9CA-46C7-8360-CF8AF1DA152E}"/>
              </a:ext>
            </a:extLst>
          </p:cNvPr>
          <p:cNvSpPr>
            <a:spLocks noGrp="1"/>
          </p:cNvSpPr>
          <p:nvPr>
            <p:ph type="title"/>
          </p:nvPr>
        </p:nvSpPr>
        <p:spPr>
          <a:xfrm>
            <a:off x="1211802" y="62056"/>
            <a:ext cx="9283781" cy="1010752"/>
          </a:xfrm>
        </p:spPr>
        <p:txBody>
          <a:bodyPr vert="horz" lIns="91440" tIns="45720" rIns="91440" bIns="45720" rtlCol="0" anchor="b">
            <a:normAutofit/>
          </a:bodyPr>
          <a:lstStyle/>
          <a:p>
            <a:pPr algn="ctr"/>
            <a:r>
              <a:rPr lang="en-US" sz="5000" dirty="0"/>
              <a:t>Bit /  Byte (</a:t>
            </a:r>
            <a:r>
              <a:rPr lang="en-US" sz="5000" dirty="0" err="1"/>
              <a:t>Dijital</a:t>
            </a:r>
            <a:r>
              <a:rPr lang="en-US" sz="5000" dirty="0"/>
              <a:t> </a:t>
            </a:r>
            <a:r>
              <a:rPr lang="en-US" sz="5000" dirty="0" err="1"/>
              <a:t>Dil</a:t>
            </a:r>
            <a:r>
              <a:rPr lang="en-US" sz="5000" dirty="0"/>
              <a:t>) </a:t>
            </a:r>
          </a:p>
        </p:txBody>
      </p:sp>
      <p:sp>
        <p:nvSpPr>
          <p:cNvPr id="26" name="Rectangle 25">
            <a:extLst>
              <a:ext uri="{FF2B5EF4-FFF2-40B4-BE49-F238E27FC236}">
                <a16:creationId xmlns:a16="http://schemas.microsoft.com/office/drawing/2014/main" id="{53FD85F6-ECDC-4124-9916-6444E142C6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8" y="685797"/>
            <a:ext cx="118872" cy="15504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FB5D26B4-74AD-4118-8F13-7051DA3BF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73128" y="6172201"/>
            <a:ext cx="118872" cy="68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a:extLst>
              <a:ext uri="{FF2B5EF4-FFF2-40B4-BE49-F238E27FC236}">
                <a16:creationId xmlns:a16="http://schemas.microsoft.com/office/drawing/2014/main" id="{92CBFFFD-B514-43CD-AF01-CC941BF13AAD}"/>
              </a:ext>
            </a:extLst>
          </p:cNvPr>
          <p:cNvPicPr>
            <a:picLocks noChangeAspect="1"/>
          </p:cNvPicPr>
          <p:nvPr/>
        </p:nvPicPr>
        <p:blipFill>
          <a:blip r:embed="rId5"/>
          <a:stretch>
            <a:fillRect/>
          </a:stretch>
        </p:blipFill>
        <p:spPr>
          <a:xfrm>
            <a:off x="1756333" y="982623"/>
            <a:ext cx="8392219" cy="4900335"/>
          </a:xfrm>
          <a:prstGeom prst="rect">
            <a:avLst/>
          </a:prstGeom>
        </p:spPr>
      </p:pic>
      <p:sp>
        <p:nvSpPr>
          <p:cNvPr id="7" name="İçerik Yer Tutucusu 6">
            <a:extLst>
              <a:ext uri="{FF2B5EF4-FFF2-40B4-BE49-F238E27FC236}">
                <a16:creationId xmlns:a16="http://schemas.microsoft.com/office/drawing/2014/main" id="{B4D0173E-4D66-4244-8387-C7ABB42AB8D9}"/>
              </a:ext>
            </a:extLst>
          </p:cNvPr>
          <p:cNvSpPr>
            <a:spLocks noGrp="1"/>
          </p:cNvSpPr>
          <p:nvPr>
            <p:ph idx="1"/>
          </p:nvPr>
        </p:nvSpPr>
        <p:spPr>
          <a:xfrm>
            <a:off x="296214" y="6336406"/>
            <a:ext cx="11114958" cy="483840"/>
          </a:xfrm>
        </p:spPr>
        <p:txBody>
          <a:bodyPr/>
          <a:lstStyle/>
          <a:p>
            <a:r>
              <a:rPr lang="tr-TR" u="sng" dirty="0">
                <a:hlinkClick r:id="rId6">
                  <a:extLst>
                    <a:ext uri="{A12FA001-AC4F-418D-AE19-62706E023703}">
                      <ahyp:hlinkClr xmlns:ahyp="http://schemas.microsoft.com/office/drawing/2018/hyperlinkcolor" val="tx"/>
                    </a:ext>
                  </a:extLst>
                </a:hlinkClick>
              </a:rPr>
              <a:t>Kaynak: </a:t>
            </a:r>
            <a:r>
              <a:rPr lang="tr-TR" dirty="0">
                <a:solidFill>
                  <a:srgbClr val="0563C1"/>
                </a:solidFill>
                <a:hlinkClick r:id="rId6">
                  <a:extLst>
                    <a:ext uri="{A12FA001-AC4F-418D-AE19-62706E023703}">
                      <ahyp:hlinkClr xmlns:ahyp="http://schemas.microsoft.com/office/drawing/2018/hyperlinkcolor" val="tx"/>
                    </a:ext>
                  </a:extLst>
                </a:hlinkClick>
              </a:rPr>
              <a:t>https://www.computerhope.com/jargon/a/ascii.htm</a:t>
            </a:r>
            <a:r>
              <a:rPr lang="tr-TR" dirty="0"/>
              <a:t> </a:t>
            </a:r>
          </a:p>
        </p:txBody>
      </p:sp>
    </p:spTree>
    <p:extLst>
      <p:ext uri="{BB962C8B-B14F-4D97-AF65-F5344CB8AC3E}">
        <p14:creationId xmlns:p14="http://schemas.microsoft.com/office/powerpoint/2010/main" val="995646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60ACA35-D600-495F-9EF5-AF9177C1D77E}"/>
              </a:ext>
            </a:extLst>
          </p:cNvPr>
          <p:cNvSpPr>
            <a:spLocks noGrp="1"/>
          </p:cNvSpPr>
          <p:nvPr>
            <p:ph idx="1"/>
          </p:nvPr>
        </p:nvSpPr>
        <p:spPr>
          <a:xfrm>
            <a:off x="863958" y="717036"/>
            <a:ext cx="4755776" cy="5423928"/>
          </a:xfrm>
        </p:spPr>
        <p:txBody>
          <a:bodyPr>
            <a:normAutofit lnSpcReduction="10000"/>
          </a:bodyPr>
          <a:lstStyle/>
          <a:p>
            <a:r>
              <a:rPr lang="tr-TR" dirty="0" err="1"/>
              <a:t>Hello</a:t>
            </a:r>
            <a:r>
              <a:rPr lang="tr-TR" dirty="0"/>
              <a:t> Sözcüğünün dijital dildeki görünümleri</a:t>
            </a:r>
          </a:p>
          <a:p>
            <a:endParaRPr lang="tr-TR" dirty="0"/>
          </a:p>
          <a:p>
            <a:endParaRPr lang="tr-TR" dirty="0"/>
          </a:p>
          <a:p>
            <a:endParaRPr lang="tr-TR" dirty="0"/>
          </a:p>
          <a:p>
            <a:endParaRPr lang="tr-TR" dirty="0"/>
          </a:p>
          <a:p>
            <a:endParaRPr lang="tr-TR" dirty="0"/>
          </a:p>
          <a:p>
            <a:endParaRPr lang="tr-TR" dirty="0"/>
          </a:p>
          <a:p>
            <a:endParaRPr lang="tr-TR" dirty="0"/>
          </a:p>
          <a:p>
            <a:r>
              <a:rPr lang="tr-TR" dirty="0"/>
              <a:t>Kaynak: </a:t>
            </a:r>
            <a:r>
              <a:rPr lang="tr-TR" dirty="0">
                <a:hlinkClick r:id="rId3"/>
              </a:rPr>
              <a:t>https://www.computerhope.com/cgi-bin/convert.pl</a:t>
            </a:r>
            <a:r>
              <a:rPr lang="tr-TR" dirty="0"/>
              <a:t> </a:t>
            </a:r>
          </a:p>
        </p:txBody>
      </p:sp>
      <p:pic>
        <p:nvPicPr>
          <p:cNvPr id="5" name="Resim 4">
            <a:extLst>
              <a:ext uri="{FF2B5EF4-FFF2-40B4-BE49-F238E27FC236}">
                <a16:creationId xmlns:a16="http://schemas.microsoft.com/office/drawing/2014/main" id="{024F4246-89EA-4778-8C70-303FDA969402}"/>
              </a:ext>
            </a:extLst>
          </p:cNvPr>
          <p:cNvPicPr>
            <a:picLocks noChangeAspect="1"/>
          </p:cNvPicPr>
          <p:nvPr/>
        </p:nvPicPr>
        <p:blipFill>
          <a:blip r:embed="rId4"/>
          <a:stretch>
            <a:fillRect/>
          </a:stretch>
        </p:blipFill>
        <p:spPr>
          <a:xfrm>
            <a:off x="6373803" y="0"/>
            <a:ext cx="5236949" cy="6987688"/>
          </a:xfrm>
          <a:prstGeom prst="rect">
            <a:avLst/>
          </a:prstGeom>
        </p:spPr>
      </p:pic>
    </p:spTree>
    <p:extLst>
      <p:ext uri="{BB962C8B-B14F-4D97-AF65-F5344CB8AC3E}">
        <p14:creationId xmlns:p14="http://schemas.microsoft.com/office/powerpoint/2010/main" val="3912861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B426C0-9697-45DF-9887-8DF31069CDF3}"/>
              </a:ext>
            </a:extLst>
          </p:cNvPr>
          <p:cNvSpPr>
            <a:spLocks noGrp="1"/>
          </p:cNvSpPr>
          <p:nvPr>
            <p:ph type="title"/>
          </p:nvPr>
        </p:nvSpPr>
        <p:spPr/>
        <p:txBody>
          <a:bodyPr/>
          <a:lstStyle/>
          <a:p>
            <a:r>
              <a:rPr lang="tr-TR" dirty="0"/>
              <a:t>Bant Genişliği</a:t>
            </a:r>
          </a:p>
        </p:txBody>
      </p:sp>
      <p:sp>
        <p:nvSpPr>
          <p:cNvPr id="3" name="İçerik Yer Tutucusu 2">
            <a:extLst>
              <a:ext uri="{FF2B5EF4-FFF2-40B4-BE49-F238E27FC236}">
                <a16:creationId xmlns:a16="http://schemas.microsoft.com/office/drawing/2014/main" id="{45163D1B-EE87-4413-810E-5ABFF2101640}"/>
              </a:ext>
            </a:extLst>
          </p:cNvPr>
          <p:cNvSpPr>
            <a:spLocks noGrp="1"/>
          </p:cNvSpPr>
          <p:nvPr>
            <p:ph idx="1"/>
          </p:nvPr>
        </p:nvSpPr>
        <p:spPr/>
        <p:txBody>
          <a:bodyPr/>
          <a:lstStyle/>
          <a:p>
            <a:r>
              <a:rPr lang="tr-TR" dirty="0"/>
              <a:t>Transfer Rate- Bant genişliği kullanımı analogdan kalma bir kavramdır. Veriyi transfer oranı gibi düşünebilirsiniz. Bir saniyede ne kadar veri indirebileceğinizi ifade eder. </a:t>
            </a:r>
          </a:p>
          <a:p>
            <a:endParaRPr lang="tr-TR" dirty="0"/>
          </a:p>
          <a:p>
            <a:r>
              <a:rPr lang="tr-TR" dirty="0"/>
              <a:t>ÖRN: 4Mbps</a:t>
            </a:r>
          </a:p>
          <a:p>
            <a:r>
              <a:rPr lang="tr-TR" dirty="0"/>
              <a:t>4 Mega Bit Per Second – Saniye başına 4 mega bit yani 4 milyon bit</a:t>
            </a:r>
          </a:p>
          <a:p>
            <a:endParaRPr lang="tr-TR" dirty="0"/>
          </a:p>
          <a:p>
            <a:r>
              <a:rPr lang="tr-TR" dirty="0" err="1"/>
              <a:t>Transmission</a:t>
            </a:r>
            <a:r>
              <a:rPr lang="tr-TR" dirty="0"/>
              <a:t> Rate           </a:t>
            </a:r>
            <a:r>
              <a:rPr lang="tr-TR" dirty="0" err="1"/>
              <a:t>Speed</a:t>
            </a:r>
            <a:r>
              <a:rPr lang="tr-TR" dirty="0"/>
              <a:t> of </a:t>
            </a:r>
            <a:r>
              <a:rPr lang="tr-TR" dirty="0" err="1"/>
              <a:t>signals</a:t>
            </a:r>
            <a:endParaRPr lang="tr-TR" dirty="0"/>
          </a:p>
        </p:txBody>
      </p:sp>
      <p:sp>
        <p:nvSpPr>
          <p:cNvPr id="4" name="Eşit Değildir 3">
            <a:extLst>
              <a:ext uri="{FF2B5EF4-FFF2-40B4-BE49-F238E27FC236}">
                <a16:creationId xmlns:a16="http://schemas.microsoft.com/office/drawing/2014/main" id="{AC721628-69C5-43F2-BCAF-B27E31526BD0}"/>
              </a:ext>
            </a:extLst>
          </p:cNvPr>
          <p:cNvSpPr/>
          <p:nvPr/>
        </p:nvSpPr>
        <p:spPr>
          <a:xfrm>
            <a:off x="3912243" y="5220763"/>
            <a:ext cx="416689" cy="335086"/>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3144201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İçerik Yer Tutucusu 3">
            <a:extLst>
              <a:ext uri="{FF2B5EF4-FFF2-40B4-BE49-F238E27FC236}">
                <a16:creationId xmlns:a16="http://schemas.microsoft.com/office/drawing/2014/main" id="{FDEC6645-4AB2-4452-9E0F-461EB9F26ED7}"/>
              </a:ext>
            </a:extLst>
          </p:cNvPr>
          <p:cNvPicPr>
            <a:picLocks noGrp="1" noChangeAspect="1"/>
          </p:cNvPicPr>
          <p:nvPr>
            <p:ph idx="1"/>
          </p:nvPr>
        </p:nvPicPr>
        <p:blipFill rotWithShape="1">
          <a:blip r:embed="rId2"/>
          <a:srcRect l="2320" r="1218" b="1"/>
          <a:stretch/>
        </p:blipFill>
        <p:spPr>
          <a:xfrm>
            <a:off x="298450" y="1282"/>
            <a:ext cx="11893550" cy="6688882"/>
          </a:xfrm>
          <a:prstGeom prst="rect">
            <a:avLst/>
          </a:prstGeom>
        </p:spPr>
      </p:pic>
      <p:sp>
        <p:nvSpPr>
          <p:cNvPr id="5" name="Metin kutusu 4">
            <a:extLst>
              <a:ext uri="{FF2B5EF4-FFF2-40B4-BE49-F238E27FC236}">
                <a16:creationId xmlns:a16="http://schemas.microsoft.com/office/drawing/2014/main" id="{9F0044CC-443E-4E7A-BCC1-4675FF6538C2}"/>
              </a:ext>
            </a:extLst>
          </p:cNvPr>
          <p:cNvSpPr txBox="1"/>
          <p:nvPr/>
        </p:nvSpPr>
        <p:spPr>
          <a:xfrm>
            <a:off x="450850" y="6572586"/>
            <a:ext cx="11588750" cy="369332"/>
          </a:xfrm>
          <a:prstGeom prst="rect">
            <a:avLst/>
          </a:prstGeom>
          <a:noFill/>
        </p:spPr>
        <p:txBody>
          <a:bodyPr wrap="square" rtlCol="0">
            <a:spAutoFit/>
          </a:bodyPr>
          <a:lstStyle/>
          <a:p>
            <a:r>
              <a:rPr lang="tr-TR" dirty="0"/>
              <a:t>Kaynak: Polat’tan </a:t>
            </a:r>
            <a:r>
              <a:rPr lang="tr-TR" dirty="0" err="1"/>
              <a:t>akt</a:t>
            </a:r>
            <a:r>
              <a:rPr lang="tr-TR" dirty="0"/>
              <a:t>. </a:t>
            </a:r>
            <a:r>
              <a:rPr lang="tr-TR" dirty="0">
                <a:sym typeface="Wingdings" panose="05000000000000000000" pitchFamily="2" charset="2"/>
              </a:rPr>
              <a:t> Yeni Medyaya Giriş, 2020, Atatürk Üniversitesi </a:t>
            </a:r>
            <a:r>
              <a:rPr lang="tr-TR" dirty="0" err="1">
                <a:sym typeface="Wingdings" panose="05000000000000000000" pitchFamily="2" charset="2"/>
              </a:rPr>
              <a:t>Açıköğretim</a:t>
            </a:r>
            <a:r>
              <a:rPr lang="tr-TR" dirty="0">
                <a:sym typeface="Wingdings" panose="05000000000000000000" pitchFamily="2" charset="2"/>
              </a:rPr>
              <a:t> Fak. Yay.  </a:t>
            </a:r>
            <a:endParaRPr lang="tr-TR" dirty="0"/>
          </a:p>
        </p:txBody>
      </p:sp>
    </p:spTree>
    <p:extLst>
      <p:ext uri="{BB962C8B-B14F-4D97-AF65-F5344CB8AC3E}">
        <p14:creationId xmlns:p14="http://schemas.microsoft.com/office/powerpoint/2010/main" val="2454280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AB1533-66AD-4EEF-B922-F8B9DA80E312}"/>
              </a:ext>
            </a:extLst>
          </p:cNvPr>
          <p:cNvSpPr>
            <a:spLocks noGrp="1"/>
          </p:cNvSpPr>
          <p:nvPr>
            <p:ph type="title"/>
          </p:nvPr>
        </p:nvSpPr>
        <p:spPr/>
        <p:txBody>
          <a:bodyPr/>
          <a:lstStyle/>
          <a:p>
            <a:r>
              <a:rPr lang="tr-TR" dirty="0"/>
              <a:t>İnternet Uygulamalarının Başlaması</a:t>
            </a:r>
          </a:p>
        </p:txBody>
      </p:sp>
      <p:sp>
        <p:nvSpPr>
          <p:cNvPr id="3" name="İçerik Yer Tutucusu 2">
            <a:extLst>
              <a:ext uri="{FF2B5EF4-FFF2-40B4-BE49-F238E27FC236}">
                <a16:creationId xmlns:a16="http://schemas.microsoft.com/office/drawing/2014/main" id="{275FE244-68F9-4F7C-8FB1-27889E973C44}"/>
              </a:ext>
            </a:extLst>
          </p:cNvPr>
          <p:cNvSpPr>
            <a:spLocks noGrp="1"/>
          </p:cNvSpPr>
          <p:nvPr>
            <p:ph idx="1"/>
          </p:nvPr>
        </p:nvSpPr>
        <p:spPr/>
        <p:txBody>
          <a:bodyPr/>
          <a:lstStyle/>
          <a:p>
            <a:pPr marL="0" indent="0">
              <a:buNone/>
            </a:pPr>
            <a:r>
              <a:rPr lang="tr-TR" dirty="0"/>
              <a:t>İlk olarak 1969 yılında ARPA (Advanced </a:t>
            </a:r>
            <a:r>
              <a:rPr lang="tr-TR" dirty="0" err="1"/>
              <a:t>Research</a:t>
            </a:r>
            <a:r>
              <a:rPr lang="tr-TR" dirty="0"/>
              <a:t> </a:t>
            </a:r>
            <a:r>
              <a:rPr lang="tr-TR" dirty="0" err="1"/>
              <a:t>Projects</a:t>
            </a:r>
            <a:r>
              <a:rPr lang="tr-TR" dirty="0"/>
              <a:t> </a:t>
            </a:r>
            <a:r>
              <a:rPr lang="tr-TR" dirty="0" err="1"/>
              <a:t>Agency</a:t>
            </a:r>
            <a:r>
              <a:rPr lang="tr-TR" dirty="0"/>
              <a:t>) net olarak bilgisayar ağ sistemi Amerikan Askeri Karargahı Pentagon’da kullanılmıştır. Başlangıçta 500 bilgisayar. 1980’li yıllarda NSFNET ile  üniversitelerde yaygınlaşıyor ve 1990’lara gelindiğinde ev kullanıcıları arasında yaygınlaşıyor.  Bunun için </a:t>
            </a:r>
            <a:r>
              <a:rPr lang="tr-TR" dirty="0" err="1"/>
              <a:t>world</a:t>
            </a:r>
            <a:r>
              <a:rPr lang="tr-TR" dirty="0"/>
              <a:t> </a:t>
            </a:r>
            <a:r>
              <a:rPr lang="tr-TR" dirty="0" err="1"/>
              <a:t>wide</a:t>
            </a:r>
            <a:r>
              <a:rPr lang="tr-TR" dirty="0"/>
              <a:t> </a:t>
            </a:r>
            <a:r>
              <a:rPr lang="tr-TR" dirty="0" err="1"/>
              <a:t>web’in</a:t>
            </a:r>
            <a:r>
              <a:rPr lang="tr-TR" dirty="0"/>
              <a:t> geliştirilmesi etkili. </a:t>
            </a:r>
          </a:p>
        </p:txBody>
      </p:sp>
    </p:spTree>
    <p:extLst>
      <p:ext uri="{BB962C8B-B14F-4D97-AF65-F5344CB8AC3E}">
        <p14:creationId xmlns:p14="http://schemas.microsoft.com/office/powerpoint/2010/main" val="407769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3387B6-44D5-441E-895C-0060FF3EF25A}"/>
              </a:ext>
            </a:extLst>
          </p:cNvPr>
          <p:cNvSpPr>
            <a:spLocks noGrp="1"/>
          </p:cNvSpPr>
          <p:nvPr>
            <p:ph type="title"/>
          </p:nvPr>
        </p:nvSpPr>
        <p:spPr/>
        <p:txBody>
          <a:bodyPr/>
          <a:lstStyle/>
          <a:p>
            <a:r>
              <a:rPr lang="tr-TR" dirty="0"/>
              <a:t>“</a:t>
            </a:r>
            <a:r>
              <a:rPr lang="tr-TR" dirty="0" err="1"/>
              <a:t>Interconnected</a:t>
            </a:r>
            <a:r>
              <a:rPr lang="tr-TR" dirty="0"/>
              <a:t> Networks”</a:t>
            </a:r>
          </a:p>
        </p:txBody>
      </p:sp>
      <p:sp>
        <p:nvSpPr>
          <p:cNvPr id="3" name="İçerik Yer Tutucusu 2">
            <a:extLst>
              <a:ext uri="{FF2B5EF4-FFF2-40B4-BE49-F238E27FC236}">
                <a16:creationId xmlns:a16="http://schemas.microsoft.com/office/drawing/2014/main" id="{9F1E6584-851D-40DA-9B76-4EC6CBB73A45}"/>
              </a:ext>
            </a:extLst>
          </p:cNvPr>
          <p:cNvSpPr>
            <a:spLocks noGrp="1"/>
          </p:cNvSpPr>
          <p:nvPr>
            <p:ph idx="1"/>
          </p:nvPr>
        </p:nvSpPr>
        <p:spPr/>
        <p:txBody>
          <a:bodyPr/>
          <a:lstStyle/>
          <a:p>
            <a:r>
              <a:rPr lang="tr-TR" dirty="0"/>
              <a:t>İnternet tekil bir varlık ya da bir cisim değildir. Bir ağ yapısıdır. Ancak bu ağ için fiziksel bağlantılara ihtiyaç duyulur. </a:t>
            </a:r>
          </a:p>
          <a:p>
            <a:r>
              <a:rPr lang="tr-TR" dirty="0"/>
              <a:t>Google örneği için bakınız: </a:t>
            </a:r>
            <a:r>
              <a:rPr lang="tr-TR" dirty="0">
                <a:hlinkClick r:id="rId2"/>
              </a:rPr>
              <a:t>https://www.youtube.com/watch?v=ltE37wwbU9g</a:t>
            </a:r>
            <a:endParaRPr lang="tr-TR" dirty="0"/>
          </a:p>
          <a:p>
            <a:pPr marL="0" indent="0">
              <a:buNone/>
            </a:pPr>
            <a:endParaRPr lang="tr-TR" dirty="0"/>
          </a:p>
          <a:p>
            <a:endParaRPr lang="tr-TR" dirty="0"/>
          </a:p>
        </p:txBody>
      </p:sp>
    </p:spTree>
    <p:extLst>
      <p:ext uri="{BB962C8B-B14F-4D97-AF65-F5344CB8AC3E}">
        <p14:creationId xmlns:p14="http://schemas.microsoft.com/office/powerpoint/2010/main" val="1609372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F10134A-E7D8-45CF-911F-678ABB983559}"/>
              </a:ext>
            </a:extLst>
          </p:cNvPr>
          <p:cNvSpPr>
            <a:spLocks noGrp="1"/>
          </p:cNvSpPr>
          <p:nvPr>
            <p:ph idx="1"/>
          </p:nvPr>
        </p:nvSpPr>
        <p:spPr/>
        <p:txBody>
          <a:bodyPr/>
          <a:lstStyle/>
          <a:p>
            <a:r>
              <a:rPr lang="tr-TR" dirty="0"/>
              <a:t>Dr. Tim </a:t>
            </a:r>
            <a:r>
              <a:rPr lang="tr-TR" dirty="0" err="1"/>
              <a:t>Berners</a:t>
            </a:r>
            <a:r>
              <a:rPr lang="tr-TR" dirty="0"/>
              <a:t>-Lee ve ekibi, </a:t>
            </a:r>
            <a:r>
              <a:rPr lang="tr-TR" dirty="0" err="1"/>
              <a:t>web’in</a:t>
            </a:r>
            <a:r>
              <a:rPr lang="tr-TR" dirty="0"/>
              <a:t> en temel dört unsuru olan ‘html’, ‘http’, bir ‘web server’ ve bir tarayıcının (“browser”) ilk versiyonunu geliştirmişlerdir.</a:t>
            </a:r>
          </a:p>
          <a:p>
            <a:r>
              <a:rPr lang="tr-TR" dirty="0"/>
              <a:t>“</a:t>
            </a:r>
            <a:r>
              <a:rPr lang="tr-TR" dirty="0" err="1"/>
              <a:t>world</a:t>
            </a:r>
            <a:r>
              <a:rPr lang="tr-TR" dirty="0"/>
              <a:t> </a:t>
            </a:r>
            <a:r>
              <a:rPr lang="tr-TR" dirty="0" err="1"/>
              <a:t>wide</a:t>
            </a:r>
            <a:r>
              <a:rPr lang="tr-TR" dirty="0"/>
              <a:t> web” (dünyayı saran ağ) İnternet sitelerinin içeriklerini yerlerine göre değil de, bilgiye göre düzenleyen; sonra da kullanıcılarına istedikleri bilgiyi kolaylıkla bulabilmelerini sağlayan bir arama sistemi sunan uygulamadır. Ayrıca WWW ile her kurum ya da işletmenin kendi sitesini kurabileceği bir alan yaratılmış olur. </a:t>
            </a:r>
          </a:p>
          <a:p>
            <a:endParaRPr lang="tr-TR" dirty="0"/>
          </a:p>
        </p:txBody>
      </p:sp>
      <p:sp>
        <p:nvSpPr>
          <p:cNvPr id="4" name="Başlık 1">
            <a:extLst>
              <a:ext uri="{FF2B5EF4-FFF2-40B4-BE49-F238E27FC236}">
                <a16:creationId xmlns:a16="http://schemas.microsoft.com/office/drawing/2014/main" id="{715E077C-50E1-451A-8F87-246A02A61648}"/>
              </a:ext>
            </a:extLst>
          </p:cNvPr>
          <p:cNvSpPr>
            <a:spLocks noGrp="1"/>
          </p:cNvSpPr>
          <p:nvPr>
            <p:ph type="title"/>
          </p:nvPr>
        </p:nvSpPr>
        <p:spPr>
          <a:xfrm>
            <a:off x="838200" y="365125"/>
            <a:ext cx="10515600" cy="1325563"/>
          </a:xfrm>
        </p:spPr>
        <p:txBody>
          <a:bodyPr/>
          <a:lstStyle/>
          <a:p>
            <a:r>
              <a:rPr lang="tr-TR" dirty="0"/>
              <a:t>www (World </a:t>
            </a:r>
            <a:r>
              <a:rPr lang="tr-TR" dirty="0" err="1"/>
              <a:t>Wide</a:t>
            </a:r>
            <a:r>
              <a:rPr lang="tr-TR" dirty="0"/>
              <a:t> Web)</a:t>
            </a:r>
          </a:p>
        </p:txBody>
      </p:sp>
    </p:spTree>
    <p:extLst>
      <p:ext uri="{BB962C8B-B14F-4D97-AF65-F5344CB8AC3E}">
        <p14:creationId xmlns:p14="http://schemas.microsoft.com/office/powerpoint/2010/main" val="412103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CBC7B5-CD47-4833-9B4A-DB64E1891D98}"/>
              </a:ext>
            </a:extLst>
          </p:cNvPr>
          <p:cNvSpPr>
            <a:spLocks noGrp="1"/>
          </p:cNvSpPr>
          <p:nvPr>
            <p:ph type="title"/>
          </p:nvPr>
        </p:nvSpPr>
        <p:spPr/>
        <p:txBody>
          <a:bodyPr/>
          <a:lstStyle/>
          <a:p>
            <a:r>
              <a:rPr lang="tr-TR" dirty="0"/>
              <a:t>İnternet Protokolleri</a:t>
            </a:r>
          </a:p>
        </p:txBody>
      </p:sp>
      <p:sp>
        <p:nvSpPr>
          <p:cNvPr id="3" name="İçerik Yer Tutucusu 2">
            <a:extLst>
              <a:ext uri="{FF2B5EF4-FFF2-40B4-BE49-F238E27FC236}">
                <a16:creationId xmlns:a16="http://schemas.microsoft.com/office/drawing/2014/main" id="{349F6027-976F-4890-9DB9-396E5B09A45F}"/>
              </a:ext>
            </a:extLst>
          </p:cNvPr>
          <p:cNvSpPr>
            <a:spLocks noGrp="1"/>
          </p:cNvSpPr>
          <p:nvPr>
            <p:ph idx="1"/>
          </p:nvPr>
        </p:nvSpPr>
        <p:spPr>
          <a:xfrm>
            <a:off x="439387" y="1825624"/>
            <a:ext cx="10914413" cy="4824557"/>
          </a:xfrm>
        </p:spPr>
        <p:txBody>
          <a:bodyPr>
            <a:normAutofit/>
          </a:bodyPr>
          <a:lstStyle/>
          <a:p>
            <a:pPr marL="0" indent="0">
              <a:buNone/>
            </a:pPr>
            <a:r>
              <a:rPr lang="tr-TR" dirty="0"/>
              <a:t>«İnternet üzerindeki bilgi iletimi ve paylaşımı bazı kurallar dâhilinde yapılmaktadır. Bu kurallara kısaca “İnternet protokolleri” ya da TCP/IP protokoller ailesi denir. TCP/IP (</a:t>
            </a:r>
            <a:r>
              <a:rPr lang="tr-TR" dirty="0" err="1"/>
              <a:t>Transmission</a:t>
            </a:r>
            <a:r>
              <a:rPr lang="tr-TR" dirty="0"/>
              <a:t> Control Protocol/Internet Protocol) bilgisayarlar ile veri iletme/alma birimleri arasında organizasyonu sağlayan böylece bir yerden diğerine veri iletişimini olanaklı kılan pek çok veri iletişim protokolüne verilen genel addır. Yani TCP/IP protokolleri bilgisayarlar arası veri iletişiminin kurallarını koyar. </a:t>
            </a:r>
            <a:r>
              <a:rPr lang="tr-TR" sz="2800" b="0" i="0" u="none" strike="noStrike" baseline="0" dirty="0">
                <a:latin typeface="AGaramondPro-Regular"/>
              </a:rPr>
              <a:t>(Sosyal Medya Platformları, Anadolu </a:t>
            </a:r>
            <a:r>
              <a:rPr lang="tr-TR" sz="2800" b="0" i="0" u="none" strike="noStrike" baseline="0" dirty="0" err="1">
                <a:latin typeface="AGaramondPro-Regular"/>
              </a:rPr>
              <a:t>Ünv</a:t>
            </a:r>
            <a:r>
              <a:rPr lang="tr-TR" sz="2800" b="0" i="0" u="none" strike="noStrike" baseline="0" dirty="0">
                <a:latin typeface="AGaramondPro-Regular"/>
              </a:rPr>
              <a:t>. Yay, 2019, </a:t>
            </a:r>
            <a:r>
              <a:rPr lang="tr-TR" sz="2800" b="0" i="0" u="none" strike="noStrike" baseline="0" dirty="0" err="1">
                <a:latin typeface="AGaramondPro-Regular"/>
              </a:rPr>
              <a:t>Syf</a:t>
            </a:r>
            <a:r>
              <a:rPr lang="tr-TR" sz="2800" b="0" i="0" u="none" strike="noStrike" baseline="0" dirty="0">
                <a:latin typeface="AGaramondPro-Regular"/>
              </a:rPr>
              <a:t>. 6)»</a:t>
            </a:r>
            <a:endParaRPr lang="tr-TR" dirty="0"/>
          </a:p>
        </p:txBody>
      </p:sp>
    </p:spTree>
    <p:extLst>
      <p:ext uri="{BB962C8B-B14F-4D97-AF65-F5344CB8AC3E}">
        <p14:creationId xmlns:p14="http://schemas.microsoft.com/office/powerpoint/2010/main" val="2100814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C6130C-3CEA-44C7-86AF-36B6AB2EDA2C}"/>
              </a:ext>
            </a:extLst>
          </p:cNvPr>
          <p:cNvSpPr>
            <a:spLocks noGrp="1"/>
          </p:cNvSpPr>
          <p:nvPr>
            <p:ph type="title"/>
          </p:nvPr>
        </p:nvSpPr>
        <p:spPr/>
        <p:txBody>
          <a:bodyPr/>
          <a:lstStyle/>
          <a:p>
            <a:r>
              <a:rPr lang="tr-TR" dirty="0"/>
              <a:t>İnternet Protokolleri</a:t>
            </a:r>
          </a:p>
        </p:txBody>
      </p:sp>
      <p:sp>
        <p:nvSpPr>
          <p:cNvPr id="3" name="İçerik Yer Tutucusu 2">
            <a:extLst>
              <a:ext uri="{FF2B5EF4-FFF2-40B4-BE49-F238E27FC236}">
                <a16:creationId xmlns:a16="http://schemas.microsoft.com/office/drawing/2014/main" id="{D643A39F-D7FB-4C50-B3D3-66034C5B4161}"/>
              </a:ext>
            </a:extLst>
          </p:cNvPr>
          <p:cNvSpPr>
            <a:spLocks noGrp="1"/>
          </p:cNvSpPr>
          <p:nvPr>
            <p:ph idx="1"/>
          </p:nvPr>
        </p:nvSpPr>
        <p:spPr>
          <a:xfrm>
            <a:off x="838200" y="1690688"/>
            <a:ext cx="10515600" cy="5054495"/>
          </a:xfrm>
        </p:spPr>
        <p:txBody>
          <a:bodyPr/>
          <a:lstStyle/>
          <a:p>
            <a:pPr marL="0" indent="0">
              <a:buNone/>
            </a:pPr>
            <a:r>
              <a:rPr lang="tr-TR" dirty="0"/>
              <a:t>«Bu protokollerden bazıları:</a:t>
            </a:r>
          </a:p>
          <a:p>
            <a:r>
              <a:rPr lang="tr-TR" dirty="0"/>
              <a:t>TELNET protokolü (Internet üzerindeki başka bir bilgisayarda etkileşimli çalışma için geliştirilen *</a:t>
            </a:r>
            <a:r>
              <a:rPr lang="tr-TR" dirty="0" err="1"/>
              <a:t>login</a:t>
            </a:r>
            <a:r>
              <a:rPr lang="tr-TR" dirty="0"/>
              <a:t>* protokolü), </a:t>
            </a:r>
          </a:p>
          <a:p>
            <a:r>
              <a:rPr lang="tr-TR" dirty="0"/>
              <a:t> Dosya alma/gönderme protokolü (FTP; File Transfer Protocol),</a:t>
            </a:r>
          </a:p>
          <a:p>
            <a:r>
              <a:rPr lang="tr-TR" dirty="0"/>
              <a:t>elektronik posta iletişim protokolü (SMTP; Simple Mail Transfer Protocol)</a:t>
            </a:r>
          </a:p>
          <a:p>
            <a:r>
              <a:rPr lang="tr-TR" dirty="0"/>
              <a:t>Web ortamında birbirine link objelerin iletilmesini sağlayan protokol </a:t>
            </a:r>
            <a:r>
              <a:rPr lang="tr-TR" dirty="0" err="1"/>
              <a:t>Hyper</a:t>
            </a:r>
            <a:r>
              <a:rPr lang="tr-TR" dirty="0"/>
              <a:t> </a:t>
            </a:r>
            <a:r>
              <a:rPr lang="tr-TR" dirty="0" err="1"/>
              <a:t>Text</a:t>
            </a:r>
            <a:r>
              <a:rPr lang="tr-TR" dirty="0"/>
              <a:t> Transfer Protocol (HTTP) </a:t>
            </a:r>
            <a:r>
              <a:rPr lang="tr-TR" sz="2800" b="0" i="0" u="none" strike="noStrike" baseline="0" dirty="0">
                <a:latin typeface="AGaramondPro-Regular"/>
              </a:rPr>
              <a:t>(Sosyal Medya Platformları, Anadolu </a:t>
            </a:r>
            <a:r>
              <a:rPr lang="tr-TR" sz="2800" b="0" i="0" u="none" strike="noStrike" baseline="0" dirty="0" err="1">
                <a:latin typeface="AGaramondPro-Regular"/>
              </a:rPr>
              <a:t>Ünv</a:t>
            </a:r>
            <a:r>
              <a:rPr lang="tr-TR" sz="2800" b="0" i="0" u="none" strike="noStrike" baseline="0" dirty="0">
                <a:latin typeface="AGaramondPro-Regular"/>
              </a:rPr>
              <a:t>. Yay, 2019, </a:t>
            </a:r>
            <a:r>
              <a:rPr lang="tr-TR" sz="2800" b="0" i="0" u="none" strike="noStrike" baseline="0" dirty="0" err="1">
                <a:latin typeface="AGaramondPro-Regular"/>
              </a:rPr>
              <a:t>Syf</a:t>
            </a:r>
            <a:r>
              <a:rPr lang="tr-TR" sz="2800" b="0" i="0" u="none" strike="noStrike" baseline="0" dirty="0">
                <a:latin typeface="AGaramondPro-Regular"/>
              </a:rPr>
              <a:t>. 6)»</a:t>
            </a:r>
          </a:p>
          <a:p>
            <a:pPr marL="0" indent="0">
              <a:buNone/>
            </a:pPr>
            <a:r>
              <a:rPr lang="tr-TR" dirty="0">
                <a:latin typeface="AGaramondPro-Regular"/>
              </a:rPr>
              <a:t>Herhangi bir hizmet için birden çok protokol gerekli olabilir. </a:t>
            </a:r>
            <a:endParaRPr lang="tr-TR" dirty="0"/>
          </a:p>
        </p:txBody>
      </p:sp>
    </p:spTree>
    <p:extLst>
      <p:ext uri="{BB962C8B-B14F-4D97-AF65-F5344CB8AC3E}">
        <p14:creationId xmlns:p14="http://schemas.microsoft.com/office/powerpoint/2010/main" val="3153421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8A3C1D-9F49-4281-86FD-C300F845DEBD}"/>
              </a:ext>
            </a:extLst>
          </p:cNvPr>
          <p:cNvSpPr>
            <a:spLocks noGrp="1"/>
          </p:cNvSpPr>
          <p:nvPr>
            <p:ph type="title"/>
          </p:nvPr>
        </p:nvSpPr>
        <p:spPr/>
        <p:txBody>
          <a:bodyPr/>
          <a:lstStyle/>
          <a:p>
            <a:r>
              <a:rPr lang="tr-TR" dirty="0"/>
              <a:t>www (World </a:t>
            </a:r>
            <a:r>
              <a:rPr lang="tr-TR" dirty="0" err="1"/>
              <a:t>Wide</a:t>
            </a:r>
            <a:r>
              <a:rPr lang="tr-TR" dirty="0"/>
              <a:t> Web ve Web 1.0)</a:t>
            </a:r>
          </a:p>
        </p:txBody>
      </p:sp>
      <p:sp>
        <p:nvSpPr>
          <p:cNvPr id="3" name="İçerik Yer Tutucusu 2">
            <a:extLst>
              <a:ext uri="{FF2B5EF4-FFF2-40B4-BE49-F238E27FC236}">
                <a16:creationId xmlns:a16="http://schemas.microsoft.com/office/drawing/2014/main" id="{A8C978D7-AF18-4EC5-AFB4-3A8B03C2C6B9}"/>
              </a:ext>
            </a:extLst>
          </p:cNvPr>
          <p:cNvSpPr>
            <a:spLocks noGrp="1"/>
          </p:cNvSpPr>
          <p:nvPr>
            <p:ph idx="1"/>
          </p:nvPr>
        </p:nvSpPr>
        <p:spPr>
          <a:xfrm>
            <a:off x="1006996" y="1828799"/>
            <a:ext cx="10346803" cy="4348163"/>
          </a:xfrm>
        </p:spPr>
        <p:txBody>
          <a:bodyPr>
            <a:normAutofit lnSpcReduction="10000"/>
          </a:bodyPr>
          <a:lstStyle/>
          <a:p>
            <a:pPr marL="0" indent="0">
              <a:buNone/>
            </a:pPr>
            <a:r>
              <a:rPr lang="tr-TR" dirty="0"/>
              <a:t>WWW kullanıcıları ağ aracılığıyla bilgi aramalarını ve paylaşımlarını kolaylıkla ve hızlıca küresel çapta gerçekleştirebilmektedirler. </a:t>
            </a:r>
          </a:p>
          <a:p>
            <a:pPr marL="0" indent="0">
              <a:buNone/>
            </a:pPr>
            <a:r>
              <a:rPr lang="tr-TR" dirty="0"/>
              <a:t>«</a:t>
            </a:r>
            <a:r>
              <a:rPr lang="tr-TR" sz="2800" b="0" i="0" u="none" strike="noStrike" baseline="0" dirty="0">
                <a:latin typeface="AGaramondPro-Regular"/>
              </a:rPr>
              <a:t>Geliştirilen ilk web sayfaları, siyah-beyaz ve tamamen metne dayalı bir yapıda </a:t>
            </a:r>
            <a:r>
              <a:rPr lang="nn-NO" sz="2800" b="0" i="0" u="none" strike="noStrike" baseline="0" dirty="0">
                <a:latin typeface="AGaramondPro-Regular"/>
              </a:rPr>
              <a:t>ve temelde bilgi verme amaçlıdır. Daha sonra</a:t>
            </a:r>
            <a:r>
              <a:rPr lang="tr-TR" sz="2800" b="0" i="0" u="none" strike="noStrike" baseline="0" dirty="0">
                <a:latin typeface="AGaramondPro-Regular"/>
              </a:rPr>
              <a:t> web 1.0 olarak adlandırılan bu dönemde oluşturulan web siteleri, statik bir yapıya sahip ve sadece okumaya elverişli sayfalardır. Okuyucuların bu sayfalar üzerinden web sitesinin sahibiyle ya da birbirleriyle etkileşime girmesi mümkün değildir. Web 1.0 dönemi karşılıklı etkileşimin olmadığı, dolayısıyla kullanıcının söz hakkının bulunmadığı ve tek taraflı bilgi aktarımının olduğu bir ortamı ifade etmektedir. (Sosyal Medya Platformları, Anadolu </a:t>
            </a:r>
            <a:r>
              <a:rPr lang="tr-TR" sz="2800" b="0" i="0" u="none" strike="noStrike" baseline="0" dirty="0" err="1">
                <a:latin typeface="AGaramondPro-Regular"/>
              </a:rPr>
              <a:t>Ünv</a:t>
            </a:r>
            <a:r>
              <a:rPr lang="tr-TR" sz="2800" b="0" i="0" u="none" strike="noStrike" baseline="0" dirty="0">
                <a:latin typeface="AGaramondPro-Regular"/>
              </a:rPr>
              <a:t>. Yay, 2019, </a:t>
            </a:r>
            <a:r>
              <a:rPr lang="tr-TR" sz="2800" b="0" i="0" u="none" strike="noStrike" baseline="0" dirty="0" err="1">
                <a:latin typeface="AGaramondPro-Regular"/>
              </a:rPr>
              <a:t>Syf</a:t>
            </a:r>
            <a:r>
              <a:rPr lang="tr-TR" sz="2800" b="0" i="0" u="none" strike="noStrike" baseline="0" dirty="0">
                <a:latin typeface="AGaramondPro-Regular"/>
              </a:rPr>
              <a:t>. 4-5) » </a:t>
            </a:r>
            <a:endParaRPr lang="tr-TR" dirty="0"/>
          </a:p>
        </p:txBody>
      </p:sp>
    </p:spTree>
    <p:extLst>
      <p:ext uri="{BB962C8B-B14F-4D97-AF65-F5344CB8AC3E}">
        <p14:creationId xmlns:p14="http://schemas.microsoft.com/office/powerpoint/2010/main" val="2041188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DF49F0-EBED-49E3-A01C-6899269BDE9B}"/>
              </a:ext>
            </a:extLst>
          </p:cNvPr>
          <p:cNvSpPr>
            <a:spLocks noGrp="1"/>
          </p:cNvSpPr>
          <p:nvPr>
            <p:ph type="title"/>
          </p:nvPr>
        </p:nvSpPr>
        <p:spPr/>
        <p:txBody>
          <a:bodyPr/>
          <a:lstStyle/>
          <a:p>
            <a:r>
              <a:rPr lang="tr-TR" dirty="0"/>
              <a:t>Web 2.0</a:t>
            </a:r>
          </a:p>
        </p:txBody>
      </p:sp>
      <p:sp>
        <p:nvSpPr>
          <p:cNvPr id="3" name="İçerik Yer Tutucusu 2">
            <a:extLst>
              <a:ext uri="{FF2B5EF4-FFF2-40B4-BE49-F238E27FC236}">
                <a16:creationId xmlns:a16="http://schemas.microsoft.com/office/drawing/2014/main" id="{EF54E029-D119-4B79-BCEA-B2E12673643F}"/>
              </a:ext>
            </a:extLst>
          </p:cNvPr>
          <p:cNvSpPr>
            <a:spLocks noGrp="1"/>
          </p:cNvSpPr>
          <p:nvPr>
            <p:ph idx="1"/>
          </p:nvPr>
        </p:nvSpPr>
        <p:spPr>
          <a:xfrm>
            <a:off x="439387" y="1591294"/>
            <a:ext cx="11079678" cy="5094513"/>
          </a:xfrm>
        </p:spPr>
        <p:txBody>
          <a:bodyPr>
            <a:normAutofit/>
          </a:bodyPr>
          <a:lstStyle/>
          <a:p>
            <a:r>
              <a:rPr lang="tr-TR" sz="2800" b="0" i="0" u="none" strike="noStrike" baseline="0" dirty="0">
                <a:latin typeface="AGaramondPro-Regular"/>
              </a:rPr>
              <a:t>Web 1.0 ile gelişimine başlayan web; web 2.0 ile internet kullanıcılarının tek taraflı iletişimi bırakıp içeriği değiştirebildikleri konuma  gelmeleriyle başka bir boyut kazanmıştır. </a:t>
            </a:r>
            <a:r>
              <a:rPr lang="en-US" sz="2800" b="0" i="0" u="none" strike="noStrike" baseline="0" dirty="0">
                <a:latin typeface="AGaramondPro-Regular"/>
              </a:rPr>
              <a:t>Web 2.0 </a:t>
            </a:r>
            <a:r>
              <a:rPr lang="en-US" sz="2800" b="0" i="0" u="none" strike="noStrike" baseline="0" dirty="0" err="1">
                <a:latin typeface="AGaramondPro-Regular"/>
              </a:rPr>
              <a:t>kavramı</a:t>
            </a:r>
            <a:r>
              <a:rPr lang="en-US" sz="2800" b="0" i="0" u="none" strike="noStrike" baseline="0" dirty="0">
                <a:latin typeface="AGaramondPro-Regular"/>
              </a:rPr>
              <a:t> ‘world wide web (www)’in</a:t>
            </a:r>
            <a:r>
              <a:rPr lang="tr-TR" sz="2800" b="0" i="0" u="none" strike="noStrike" baseline="0" dirty="0">
                <a:latin typeface="AGaramondPro-Regular"/>
              </a:rPr>
              <a:t> ikinci kuşağını tanımlamak için kullanılmaktadır. Burada farklı özelliklere sahip araçlardan (sosyal ağlar) ve kullanıcı etkileşiminden söz ediyoruz artık. </a:t>
            </a:r>
          </a:p>
          <a:p>
            <a:r>
              <a:rPr lang="tr-TR" dirty="0"/>
              <a:t>“Web 2.0, içerik ve uygulamaların geliştiriciler tarafından değil de tamamen veya kısmen bütün kullanıcıların katılımıyla ve ortak girişimiyle oluşturulması, yayınlanması ve sürekli olarak değiştirilmesidir.”  denilebilir </a:t>
            </a:r>
            <a:r>
              <a:rPr lang="tr-TR" sz="2800" b="0" i="0" u="none" strike="noStrike" baseline="0" dirty="0">
                <a:latin typeface="AGaramondPro-Regular"/>
              </a:rPr>
              <a:t>(Sosyal Medya Platformları, Anadolu </a:t>
            </a:r>
            <a:r>
              <a:rPr lang="tr-TR" sz="2800" b="0" i="0" u="none" strike="noStrike" baseline="0" dirty="0" err="1">
                <a:latin typeface="AGaramondPro-Regular"/>
              </a:rPr>
              <a:t>Ünv</a:t>
            </a:r>
            <a:r>
              <a:rPr lang="tr-TR" sz="2800" b="0" i="0" u="none" strike="noStrike" baseline="0" dirty="0">
                <a:latin typeface="AGaramondPro-Regular"/>
              </a:rPr>
              <a:t>. Yay, 2019, </a:t>
            </a:r>
            <a:r>
              <a:rPr lang="tr-TR" sz="2800" b="0" i="0" u="none" strike="noStrike" baseline="0" dirty="0" err="1">
                <a:latin typeface="AGaramondPro-Regular"/>
              </a:rPr>
              <a:t>Syf</a:t>
            </a:r>
            <a:r>
              <a:rPr lang="tr-TR" sz="2800" b="0" i="0" u="none" strike="noStrike" baseline="0" dirty="0">
                <a:latin typeface="AGaramondPro-Regular"/>
              </a:rPr>
              <a:t>. 8).</a:t>
            </a:r>
            <a:endParaRPr lang="tr-TR" dirty="0"/>
          </a:p>
        </p:txBody>
      </p:sp>
    </p:spTree>
    <p:extLst>
      <p:ext uri="{BB962C8B-B14F-4D97-AF65-F5344CB8AC3E}">
        <p14:creationId xmlns:p14="http://schemas.microsoft.com/office/powerpoint/2010/main" val="37680327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878</Words>
  <Application>Microsoft Office PowerPoint</Application>
  <PresentationFormat>Geniş ekran</PresentationFormat>
  <Paragraphs>57</Paragraphs>
  <Slides>15</Slides>
  <Notes>10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AGaramondPro-Regular</vt:lpstr>
      <vt:lpstr>Arial</vt:lpstr>
      <vt:lpstr>Calibri</vt:lpstr>
      <vt:lpstr>Calibri Light</vt:lpstr>
      <vt:lpstr>Office Teması</vt:lpstr>
      <vt:lpstr>YENİ MEDYA YENİ TEKNOLOJİLER  3. Hafta: İnternet</vt:lpstr>
      <vt:lpstr>PowerPoint Sunusu</vt:lpstr>
      <vt:lpstr>İnternet Uygulamalarının Başlaması</vt:lpstr>
      <vt:lpstr>“Interconnected Networks”</vt:lpstr>
      <vt:lpstr>www (World Wide Web)</vt:lpstr>
      <vt:lpstr>İnternet Protokolleri</vt:lpstr>
      <vt:lpstr>İnternet Protokolleri</vt:lpstr>
      <vt:lpstr>www (World Wide Web ve Web 1.0)</vt:lpstr>
      <vt:lpstr>Web 2.0</vt:lpstr>
      <vt:lpstr>PowerPoint Sunusu</vt:lpstr>
      <vt:lpstr>Web 3.0, Web 4.0 ve Web 5.0</vt:lpstr>
      <vt:lpstr>PowerPoint Sunusu</vt:lpstr>
      <vt:lpstr>Bit /  Byte (Dijital Dil) </vt:lpstr>
      <vt:lpstr>PowerPoint Sunusu</vt:lpstr>
      <vt:lpstr>Bant Genişliği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MEDYA YENİ TEKNOLOJİLER  3. Hafta: İnternet</dc:title>
  <dc:creator>Yazar </dc:creator>
  <cp:lastModifiedBy>Yazar </cp:lastModifiedBy>
  <cp:revision>17</cp:revision>
  <dcterms:created xsi:type="dcterms:W3CDTF">2020-10-23T09:20:48Z</dcterms:created>
  <dcterms:modified xsi:type="dcterms:W3CDTF">2021-03-17T18:42:49Z</dcterms:modified>
</cp:coreProperties>
</file>