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  <p:sldMasterId id="2147483720" r:id="rId2"/>
  </p:sldMasterIdLst>
  <p:sldIdLst>
    <p:sldId id="256" r:id="rId3"/>
    <p:sldId id="257" r:id="rId4"/>
    <p:sldId id="258" r:id="rId5"/>
    <p:sldId id="266" r:id="rId6"/>
    <p:sldId id="260" r:id="rId7"/>
    <p:sldId id="267" r:id="rId8"/>
    <p:sldId id="264" r:id="rId9"/>
    <p:sldId id="269" r:id="rId10"/>
    <p:sldId id="268" r:id="rId11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8" d="100"/>
          <a:sy n="88" d="100"/>
        </p:scale>
        <p:origin x="-1464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tableStyles" Target="tableStyle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Başlık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8" name="27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prstClr val="white">
                    <a:shade val="50000"/>
                  </a:prstClr>
                </a:solidFill>
              </a:rPr>
              <a:pPr/>
              <a:t>05.02.2020</a:t>
            </a:fld>
            <a:endParaRPr lang="tr-TR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17" name="16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29" name="2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prstClr val="white">
                    <a:shade val="50000"/>
                  </a:prstClr>
                </a:solidFill>
              </a:rPr>
              <a:pPr/>
              <a:t>‹#›</a:t>
            </a:fld>
            <a:endParaRPr lang="tr-TR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28112220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prstClr val="white">
                    <a:shade val="50000"/>
                  </a:prstClr>
                </a:solidFill>
              </a:rPr>
              <a:pPr/>
              <a:t>05.02.2020</a:t>
            </a:fld>
            <a:endParaRPr lang="tr-TR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prstClr val="white">
                    <a:shade val="50000"/>
                  </a:prstClr>
                </a:solidFill>
              </a:rPr>
              <a:pPr/>
              <a:t>‹#›</a:t>
            </a:fld>
            <a:endParaRPr lang="tr-TR">
              <a:solidFill>
                <a:prstClr val="white">
                  <a:shade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39371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prstClr val="white">
                    <a:shade val="50000"/>
                  </a:prstClr>
                </a:solidFill>
              </a:rPr>
              <a:pPr/>
              <a:t>05.02.2020</a:t>
            </a:fld>
            <a:endParaRPr lang="tr-TR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prstClr val="white">
                    <a:shade val="50000"/>
                  </a:prstClr>
                </a:solidFill>
              </a:rPr>
              <a:pPr/>
              <a:t>‹#›</a:t>
            </a:fld>
            <a:endParaRPr lang="tr-TR">
              <a:solidFill>
                <a:prstClr val="white">
                  <a:shade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444551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prstClr val="white">
                    <a:shade val="50000"/>
                  </a:prstClr>
                </a:solidFill>
              </a:rPr>
              <a:pPr/>
              <a:t>05.02.2020</a:t>
            </a:fld>
            <a:endParaRPr lang="tr-TR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prstClr val="white">
                    <a:shade val="50000"/>
                  </a:prstClr>
                </a:solidFill>
              </a:rPr>
              <a:pPr/>
              <a:t>‹#›</a:t>
            </a:fld>
            <a:endParaRPr lang="tr-TR">
              <a:solidFill>
                <a:prstClr val="white">
                  <a:shade val="50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prstClr val="white">
                    <a:shade val="50000"/>
                  </a:prstClr>
                </a:solidFill>
              </a:rPr>
              <a:pPr/>
              <a:t>05.02.2020</a:t>
            </a:fld>
            <a:endParaRPr lang="tr-TR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prstClr val="white">
                    <a:shade val="50000"/>
                  </a:prstClr>
                </a:solidFill>
              </a:rPr>
              <a:pPr/>
              <a:t>‹#›</a:t>
            </a:fld>
            <a:endParaRPr lang="tr-TR">
              <a:solidFill>
                <a:prstClr val="white">
                  <a:shade val="50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prstClr val="white">
                    <a:shade val="50000"/>
                  </a:prstClr>
                </a:solidFill>
              </a:rPr>
              <a:pPr/>
              <a:t>05.02.2020</a:t>
            </a:fld>
            <a:endParaRPr lang="tr-TR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prstClr val="white">
                    <a:shade val="50000"/>
                  </a:prstClr>
                </a:solidFill>
              </a:rPr>
              <a:pPr/>
              <a:t>‹#›</a:t>
            </a:fld>
            <a:endParaRPr lang="tr-TR">
              <a:solidFill>
                <a:prstClr val="white">
                  <a:shade val="50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prstClr val="white">
                    <a:shade val="50000"/>
                  </a:prstClr>
                </a:solidFill>
              </a:rPr>
              <a:pPr/>
              <a:t>05.02.2020</a:t>
            </a:fld>
            <a:endParaRPr lang="tr-TR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prstClr val="white">
                    <a:shade val="50000"/>
                  </a:prstClr>
                </a:solidFill>
              </a:rPr>
              <a:pPr/>
              <a:t>‹#›</a:t>
            </a:fld>
            <a:endParaRPr lang="tr-TR">
              <a:solidFill>
                <a:prstClr val="white">
                  <a:shade val="50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prstClr val="white">
                    <a:shade val="50000"/>
                  </a:prstClr>
                </a:solidFill>
              </a:rPr>
              <a:pPr/>
              <a:t>05.02.2020</a:t>
            </a:fld>
            <a:endParaRPr lang="tr-TR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prstClr val="white">
                    <a:shade val="50000"/>
                  </a:prstClr>
                </a:solidFill>
              </a:rPr>
              <a:pPr/>
              <a:t>‹#›</a:t>
            </a:fld>
            <a:endParaRPr lang="tr-TR">
              <a:solidFill>
                <a:prstClr val="white">
                  <a:shade val="50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prstClr val="white">
                    <a:shade val="50000"/>
                  </a:prstClr>
                </a:solidFill>
              </a:rPr>
              <a:pPr/>
              <a:t>05.02.2020</a:t>
            </a:fld>
            <a:endParaRPr lang="tr-TR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prstClr val="white">
                    <a:shade val="50000"/>
                  </a:prstClr>
                </a:solidFill>
              </a:rPr>
              <a:pPr/>
              <a:t>‹#›</a:t>
            </a:fld>
            <a:endParaRPr lang="tr-TR">
              <a:solidFill>
                <a:prstClr val="white">
                  <a:shade val="50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prstClr val="white">
                    <a:shade val="50000"/>
                  </a:prstClr>
                </a:solidFill>
              </a:rPr>
              <a:pPr/>
              <a:t>05.02.2020</a:t>
            </a:fld>
            <a:endParaRPr lang="tr-TR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prstClr val="white">
                    <a:shade val="50000"/>
                  </a:prstClr>
                </a:solidFill>
              </a:rPr>
              <a:pPr/>
              <a:t>‹#›</a:t>
            </a:fld>
            <a:endParaRPr lang="tr-TR">
              <a:solidFill>
                <a:prstClr val="white">
                  <a:shade val="50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prstClr val="white">
                    <a:shade val="50000"/>
                  </a:prstClr>
                </a:solidFill>
              </a:rPr>
              <a:pPr/>
              <a:t>05.02.2020</a:t>
            </a:fld>
            <a:endParaRPr lang="tr-TR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prstClr val="white">
                    <a:shade val="50000"/>
                  </a:prstClr>
                </a:solidFill>
              </a:rPr>
              <a:pPr/>
              <a:t>‹#›</a:t>
            </a:fld>
            <a:endParaRPr lang="tr-TR">
              <a:solidFill>
                <a:prstClr val="white">
                  <a:shade val="50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prstClr val="white">
                    <a:shade val="50000"/>
                  </a:prstClr>
                </a:solidFill>
              </a:rPr>
              <a:pPr/>
              <a:t>05.02.2020</a:t>
            </a:fld>
            <a:endParaRPr lang="tr-TR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prstClr val="white">
                    <a:shade val="50000"/>
                  </a:prstClr>
                </a:solidFill>
              </a:rPr>
              <a:pPr/>
              <a:t>‹#›</a:t>
            </a:fld>
            <a:endParaRPr lang="tr-TR">
              <a:solidFill>
                <a:prstClr val="white">
                  <a:shade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784921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prstClr val="white">
                    <a:shade val="50000"/>
                  </a:prstClr>
                </a:solidFill>
              </a:rPr>
              <a:pPr/>
              <a:t>05.02.2020</a:t>
            </a:fld>
            <a:endParaRPr lang="tr-TR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prstClr val="white">
                    <a:shade val="50000"/>
                  </a:prstClr>
                </a:solidFill>
              </a:rPr>
              <a:pPr/>
              <a:t>‹#›</a:t>
            </a:fld>
            <a:endParaRPr lang="tr-TR">
              <a:solidFill>
                <a:prstClr val="white">
                  <a:shade val="50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prstClr val="white">
                    <a:shade val="50000"/>
                  </a:prstClr>
                </a:solidFill>
              </a:rPr>
              <a:pPr/>
              <a:t>05.02.2020</a:t>
            </a:fld>
            <a:endParaRPr lang="tr-TR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prstClr val="white">
                    <a:shade val="50000"/>
                  </a:prstClr>
                </a:solidFill>
              </a:rPr>
              <a:pPr/>
              <a:t>‹#›</a:t>
            </a:fld>
            <a:endParaRPr lang="tr-TR">
              <a:solidFill>
                <a:prstClr val="white">
                  <a:shade val="50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prstClr val="white">
                    <a:shade val="50000"/>
                  </a:prstClr>
                </a:solidFill>
              </a:rPr>
              <a:pPr/>
              <a:t>05.02.2020</a:t>
            </a:fld>
            <a:endParaRPr lang="tr-TR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prstClr val="white">
                    <a:shade val="50000"/>
                  </a:prstClr>
                </a:solidFill>
              </a:rPr>
              <a:pPr/>
              <a:t>‹#›</a:t>
            </a:fld>
            <a:endParaRPr lang="tr-TR">
              <a:solidFill>
                <a:prstClr val="white">
                  <a:shade val="50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prstClr val="white">
                    <a:shade val="50000"/>
                  </a:prstClr>
                </a:solidFill>
              </a:rPr>
              <a:pPr/>
              <a:t>05.02.2020</a:t>
            </a:fld>
            <a:endParaRPr lang="tr-TR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B1DEFA8C-F947-479F-BE07-76B6B3F80BF1}" type="slidenum">
              <a:rPr lang="tr-TR" smtClean="0">
                <a:solidFill>
                  <a:prstClr val="white">
                    <a:shade val="50000"/>
                  </a:prstClr>
                </a:solidFill>
              </a:rPr>
              <a:pPr/>
              <a:t>‹#›</a:t>
            </a:fld>
            <a:endParaRPr lang="tr-TR">
              <a:solidFill>
                <a:prstClr val="white">
                  <a:shade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095770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prstClr val="white">
                    <a:shade val="50000"/>
                  </a:prstClr>
                </a:solidFill>
              </a:rPr>
              <a:pPr/>
              <a:t>05.02.2020</a:t>
            </a:fld>
            <a:endParaRPr lang="tr-TR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prstClr val="white">
                    <a:shade val="50000"/>
                  </a:prstClr>
                </a:solidFill>
              </a:rPr>
              <a:pPr/>
              <a:t>‹#›</a:t>
            </a:fld>
            <a:endParaRPr lang="tr-TR">
              <a:solidFill>
                <a:prstClr val="white">
                  <a:shade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52971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prstClr val="white">
                    <a:shade val="50000"/>
                  </a:prstClr>
                </a:solidFill>
              </a:rPr>
              <a:pPr/>
              <a:t>05.02.2020</a:t>
            </a:fld>
            <a:endParaRPr lang="tr-TR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prstClr val="white">
                    <a:shade val="50000"/>
                  </a:prstClr>
                </a:solidFill>
              </a:rPr>
              <a:pPr/>
              <a:t>‹#›</a:t>
            </a:fld>
            <a:endParaRPr lang="tr-TR">
              <a:solidFill>
                <a:prstClr val="white">
                  <a:shade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84361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prstClr val="white">
                    <a:shade val="50000"/>
                  </a:prstClr>
                </a:solidFill>
              </a:rPr>
              <a:pPr/>
              <a:t>05.02.2020</a:t>
            </a:fld>
            <a:endParaRPr lang="tr-TR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prstClr val="white">
                    <a:shade val="50000"/>
                  </a:prstClr>
                </a:solidFill>
              </a:rPr>
              <a:pPr/>
              <a:t>‹#›</a:t>
            </a:fld>
            <a:endParaRPr lang="tr-TR">
              <a:solidFill>
                <a:prstClr val="white">
                  <a:shade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68021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prstClr val="white">
                    <a:shade val="50000"/>
                  </a:prstClr>
                </a:solidFill>
              </a:rPr>
              <a:pPr/>
              <a:t>05.02.2020</a:t>
            </a:fld>
            <a:endParaRPr lang="tr-TR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prstClr val="white">
                    <a:shade val="50000"/>
                  </a:prstClr>
                </a:solidFill>
              </a:rPr>
              <a:pPr/>
              <a:t>‹#›</a:t>
            </a:fld>
            <a:endParaRPr lang="tr-TR">
              <a:solidFill>
                <a:prstClr val="white">
                  <a:shade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50026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prstClr val="white">
                    <a:shade val="50000"/>
                  </a:prstClr>
                </a:solidFill>
              </a:rPr>
              <a:pPr/>
              <a:t>05.02.2020</a:t>
            </a:fld>
            <a:endParaRPr lang="tr-TR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prstClr val="white">
                    <a:shade val="50000"/>
                  </a:prstClr>
                </a:solidFill>
              </a:rPr>
              <a:pPr/>
              <a:t>‹#›</a:t>
            </a:fld>
            <a:endParaRPr lang="tr-TR">
              <a:solidFill>
                <a:prstClr val="white">
                  <a:shade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89911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tr-TR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Resim eklemek için simgeyi tıklatın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prstClr val="white">
                    <a:shade val="50000"/>
                  </a:prstClr>
                </a:solidFill>
              </a:rPr>
              <a:pPr/>
              <a:t>05.02.2020</a:t>
            </a:fld>
            <a:endParaRPr lang="tr-TR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prstClr val="white">
                    <a:shade val="50000"/>
                  </a:prstClr>
                </a:solidFill>
              </a:rPr>
              <a:pPr/>
              <a:t>‹#›</a:t>
            </a:fld>
            <a:endParaRPr lang="tr-TR">
              <a:solidFill>
                <a:prstClr val="white">
                  <a:shade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83497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2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1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4" name="1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D9F75050-0E15-4C5B-92B0-66D068882F1F}" type="datetimeFigureOut">
              <a:rPr lang="tr-TR" smtClean="0">
                <a:solidFill>
                  <a:prstClr val="white">
                    <a:shade val="50000"/>
                  </a:prstClr>
                </a:solidFill>
              </a:rPr>
              <a:pPr/>
              <a:t>05.02.2020</a:t>
            </a:fld>
            <a:endParaRPr lang="tr-TR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tr-TR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23" name="22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B1DEFA8C-F947-479F-BE07-76B6B3F80BF1}" type="slidenum">
              <a:rPr lang="tr-TR" smtClean="0">
                <a:solidFill>
                  <a:prstClr val="white">
                    <a:shade val="50000"/>
                  </a:prstClr>
                </a:solidFill>
              </a:rPr>
              <a:pPr/>
              <a:t>‹#›</a:t>
            </a:fld>
            <a:endParaRPr lang="tr-TR">
              <a:solidFill>
                <a:prstClr val="white">
                  <a:shade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222047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F75050-0E15-4C5B-92B0-66D068882F1F}" type="datetimeFigureOut">
              <a:rPr lang="tr-TR" smtClean="0">
                <a:solidFill>
                  <a:prstClr val="white">
                    <a:shade val="50000"/>
                  </a:prstClr>
                </a:solidFill>
              </a:rPr>
              <a:pPr/>
              <a:t>05.02.2020</a:t>
            </a:fld>
            <a:endParaRPr lang="tr-TR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DEFA8C-F947-479F-BE07-76B6B3F80BF1}" type="slidenum">
              <a:rPr lang="tr-TR" smtClean="0">
                <a:solidFill>
                  <a:prstClr val="white">
                    <a:shade val="50000"/>
                  </a:prstClr>
                </a:solidFill>
              </a:rPr>
              <a:pPr/>
              <a:t>‹#›</a:t>
            </a:fld>
            <a:endParaRPr lang="tr-TR">
              <a:solidFill>
                <a:prstClr val="white">
                  <a:shade val="50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courses.lumenlearning.com/suny-sustainability-a-comprehensive-foundation/chapter/milankovitch-cycles-and-the-climate-of-the-quaternary/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>
                <a:solidFill>
                  <a:srgbClr val="000000"/>
                </a:solidFill>
                <a:latin typeface="Times New Roman"/>
                <a:ea typeface="Calibri"/>
              </a:rPr>
              <a:t>Kuvaterner</a:t>
            </a:r>
            <a:r>
              <a:rPr lang="en-US" dirty="0">
                <a:solidFill>
                  <a:srgbClr val="000000"/>
                </a:solidFill>
                <a:latin typeface="Times New Roman"/>
                <a:ea typeface="Calibri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/>
                <a:ea typeface="Calibri"/>
              </a:rPr>
              <a:t>iklim</a:t>
            </a:r>
            <a:r>
              <a:rPr lang="en-US" dirty="0">
                <a:solidFill>
                  <a:srgbClr val="000000"/>
                </a:solidFill>
                <a:latin typeface="Times New Roman"/>
                <a:ea typeface="Calibri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/>
                <a:ea typeface="Calibri"/>
              </a:rPr>
              <a:t>değişimleri</a:t>
            </a:r>
            <a:endParaRPr lang="en-US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0000"/>
                </a:solidFill>
              </a:rPr>
              <a:t>3. Hafta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280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Kuvaterner</a:t>
            </a:r>
            <a:r>
              <a:rPr lang="tr-TR" dirty="0" smtClean="0"/>
              <a:t> içerisinde 52 sıcak ve 52 soğuk ana evrenin dışında daha kısa bin ve yüz yıllık iklim döngüleri de yaşanmıştır. Ana iklim döngüleri üzerinde astronomik teorinin (</a:t>
            </a:r>
            <a:r>
              <a:rPr lang="tr-TR" dirty="0" err="1" smtClean="0"/>
              <a:t>Milankovitch</a:t>
            </a:r>
            <a:r>
              <a:rPr lang="tr-TR" dirty="0" smtClean="0"/>
              <a:t> döngüleri) etkili olduğu kabul edilmekle birlikte, dünya iklimi üzerinde levha tektoniği (bariyer oluşumu, </a:t>
            </a:r>
            <a:r>
              <a:rPr lang="tr-TR" dirty="0" err="1" smtClean="0"/>
              <a:t>orojenez</a:t>
            </a:r>
            <a:r>
              <a:rPr lang="tr-TR" dirty="0" smtClean="0"/>
              <a:t>), </a:t>
            </a:r>
            <a:r>
              <a:rPr lang="tr-TR" dirty="0" err="1" smtClean="0"/>
              <a:t>volkanizma</a:t>
            </a:r>
            <a:r>
              <a:rPr lang="tr-TR" dirty="0" smtClean="0"/>
              <a:t>, meteor çarpmaları, güneş lekeleri, buzul erimeleri gibi etkilerden söz edilebilir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05303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err="1" smtClean="0">
                <a:solidFill>
                  <a:schemeClr val="tx1"/>
                </a:solidFill>
              </a:rPr>
              <a:t>Pliyo-Kuvaterner</a:t>
            </a:r>
            <a:r>
              <a:rPr lang="tr-TR" dirty="0" smtClean="0">
                <a:solidFill>
                  <a:schemeClr val="tx1"/>
                </a:solidFill>
              </a:rPr>
              <a:t> oksijen izotop kronolojisi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4" name="Picture 2" descr="https://upload.wikimedia.org/wikipedia/commons/thumb/f/f7/Five_Myr_Climate_Change.svg/1024px-Five_Myr_Climate_Change.svg.pn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323528" y="1556792"/>
            <a:ext cx="8229600" cy="2989659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5" name="4 Dikdörtgen"/>
          <p:cNvSpPr/>
          <p:nvPr/>
        </p:nvSpPr>
        <p:spPr>
          <a:xfrm>
            <a:off x="539552" y="5657671"/>
            <a:ext cx="8208912" cy="64633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tr-TR" dirty="0" smtClean="0">
                <a:hlinkClick r:id="rId3"/>
              </a:rPr>
              <a:t>https://courses.lumenlearning.com/suny-sustainability-a-comprehensive-foundation/chapter/milankovitch-cycles-and-the-climate-of-the-quaternary/</a:t>
            </a:r>
            <a:endParaRPr lang="tr-TR" dirty="0"/>
          </a:p>
        </p:txBody>
      </p:sp>
      <p:sp>
        <p:nvSpPr>
          <p:cNvPr id="2" name="Dikdörtgen 1"/>
          <p:cNvSpPr/>
          <p:nvPr/>
        </p:nvSpPr>
        <p:spPr>
          <a:xfrm>
            <a:off x="539552" y="4895723"/>
            <a:ext cx="820891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/>
              <a:t>Lisiecki</a:t>
            </a:r>
            <a:r>
              <a:rPr lang="en-US" dirty="0"/>
              <a:t>, L.E., </a:t>
            </a:r>
            <a:r>
              <a:rPr lang="en-US" dirty="0" err="1"/>
              <a:t>Raymo</a:t>
            </a:r>
            <a:r>
              <a:rPr lang="en-US" dirty="0"/>
              <a:t>, M.E., 2005. A Pliocene-Pleistocene stack of 57 globally distributed benthic 18O records. Paleoceanography, 20, 1-17.</a:t>
            </a:r>
          </a:p>
        </p:txBody>
      </p:sp>
    </p:spTree>
    <p:extLst>
      <p:ext uri="{BB962C8B-B14F-4D97-AF65-F5344CB8AC3E}">
        <p14:creationId xmlns:p14="http://schemas.microsoft.com/office/powerpoint/2010/main" val="1477874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2555776" y="476672"/>
            <a:ext cx="335341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800" dirty="0" err="1" smtClean="0">
                <a:solidFill>
                  <a:srgbClr val="EEECE1"/>
                </a:solidFill>
              </a:rPr>
              <a:t>Milankovitch</a:t>
            </a:r>
            <a:r>
              <a:rPr lang="tr-TR" sz="2800" dirty="0" smtClean="0">
                <a:solidFill>
                  <a:srgbClr val="EEECE1"/>
                </a:solidFill>
              </a:rPr>
              <a:t> Teorisi</a:t>
            </a:r>
            <a:endParaRPr lang="tr-TR" sz="2800" dirty="0">
              <a:solidFill>
                <a:srgbClr val="EEECE1"/>
              </a:solidFill>
            </a:endParaRPr>
          </a:p>
        </p:txBody>
      </p:sp>
      <p:sp>
        <p:nvSpPr>
          <p:cNvPr id="3" name="Dikdörtgen 2"/>
          <p:cNvSpPr/>
          <p:nvPr/>
        </p:nvSpPr>
        <p:spPr>
          <a:xfrm>
            <a:off x="4139952" y="1196752"/>
            <a:ext cx="4788024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err="1">
                <a:solidFill>
                  <a:prstClr val="white"/>
                </a:solidFill>
              </a:rPr>
              <a:t>Milutin</a:t>
            </a:r>
            <a:r>
              <a:rPr lang="en-US" sz="2000" dirty="0">
                <a:solidFill>
                  <a:prstClr val="white"/>
                </a:solidFill>
              </a:rPr>
              <a:t> </a:t>
            </a:r>
            <a:r>
              <a:rPr lang="en-US" sz="2000" dirty="0" err="1">
                <a:solidFill>
                  <a:prstClr val="white"/>
                </a:solidFill>
              </a:rPr>
              <a:t>Milankovitch</a:t>
            </a:r>
            <a:r>
              <a:rPr lang="en-US" sz="2000" dirty="0">
                <a:solidFill>
                  <a:prstClr val="white"/>
                </a:solidFill>
              </a:rPr>
              <a:t> </a:t>
            </a:r>
            <a:r>
              <a:rPr lang="tr-TR" sz="2000" dirty="0" smtClean="0">
                <a:solidFill>
                  <a:prstClr val="white"/>
                </a:solidFill>
              </a:rPr>
              <a:t>jeofizik ve astronomi ile ilgilenen Sırp Matematikçidir. </a:t>
            </a:r>
            <a:endParaRPr lang="tr-TR" sz="2000" dirty="0">
              <a:solidFill>
                <a:prstClr val="white"/>
              </a:solidFill>
            </a:endParaRPr>
          </a:p>
          <a:p>
            <a:r>
              <a:rPr lang="en-US" sz="2000" dirty="0" smtClean="0">
                <a:solidFill>
                  <a:prstClr val="white"/>
                </a:solidFill>
              </a:rPr>
              <a:t>1909 </a:t>
            </a:r>
            <a:r>
              <a:rPr lang="tr-TR" sz="2000" dirty="0" smtClean="0">
                <a:solidFill>
                  <a:prstClr val="white"/>
                </a:solidFill>
              </a:rPr>
              <a:t>yılında </a:t>
            </a:r>
            <a:r>
              <a:rPr lang="tr-TR" sz="2000" dirty="0" err="1" smtClean="0">
                <a:solidFill>
                  <a:prstClr val="white"/>
                </a:solidFill>
              </a:rPr>
              <a:t>Belgrad</a:t>
            </a:r>
            <a:r>
              <a:rPr lang="tr-TR" sz="2000" dirty="0" smtClean="0">
                <a:solidFill>
                  <a:prstClr val="white"/>
                </a:solidFill>
              </a:rPr>
              <a:t> Üniversitesinde uygulamalı matematikte öğretim elemanı oldu. </a:t>
            </a:r>
          </a:p>
          <a:p>
            <a:r>
              <a:rPr lang="tr-TR" sz="2000" dirty="0" smtClean="0">
                <a:solidFill>
                  <a:prstClr val="white"/>
                </a:solidFill>
              </a:rPr>
              <a:t>1. Dünya Savaşında </a:t>
            </a:r>
            <a:r>
              <a:rPr lang="en-US" sz="2000" dirty="0" smtClean="0">
                <a:solidFill>
                  <a:prstClr val="white"/>
                </a:solidFill>
              </a:rPr>
              <a:t>A</a:t>
            </a:r>
            <a:r>
              <a:rPr lang="tr-TR" sz="2000" dirty="0" err="1" smtClean="0">
                <a:solidFill>
                  <a:prstClr val="white"/>
                </a:solidFill>
              </a:rPr>
              <a:t>vusturya</a:t>
            </a:r>
            <a:r>
              <a:rPr lang="tr-TR" sz="2000" dirty="0" smtClean="0">
                <a:solidFill>
                  <a:prstClr val="white"/>
                </a:solidFill>
              </a:rPr>
              <a:t>-Macaristan askerleri tarafından tutuklandı. O iklim değişimi ile ilgili matematik teorisine 1920 yılında başladı ve 1941 yılında tamamladı. </a:t>
            </a:r>
            <a:endParaRPr lang="tr-TR" sz="2000" dirty="0">
              <a:solidFill>
                <a:prstClr val="white"/>
              </a:solidFill>
            </a:endParaRPr>
          </a:p>
          <a:p>
            <a:r>
              <a:rPr lang="en-US" sz="2000" dirty="0" err="1" smtClean="0">
                <a:solidFill>
                  <a:prstClr val="white"/>
                </a:solidFill>
              </a:rPr>
              <a:t>Milankovitch</a:t>
            </a:r>
            <a:r>
              <a:rPr lang="en-US" sz="2000" dirty="0" smtClean="0">
                <a:solidFill>
                  <a:prstClr val="white"/>
                </a:solidFill>
              </a:rPr>
              <a:t> </a:t>
            </a:r>
            <a:r>
              <a:rPr lang="tr-TR" sz="2000" dirty="0" smtClean="0">
                <a:solidFill>
                  <a:prstClr val="white"/>
                </a:solidFill>
              </a:rPr>
              <a:t>teorisini </a:t>
            </a:r>
            <a:r>
              <a:rPr lang="en-US" sz="2000" dirty="0" smtClean="0">
                <a:solidFill>
                  <a:prstClr val="white"/>
                </a:solidFill>
              </a:rPr>
              <a:t>J.A. </a:t>
            </a:r>
            <a:r>
              <a:rPr lang="en-US" sz="2000" dirty="0" err="1" smtClean="0">
                <a:solidFill>
                  <a:prstClr val="white"/>
                </a:solidFill>
              </a:rPr>
              <a:t>Adhemar</a:t>
            </a:r>
            <a:r>
              <a:rPr lang="en-US" sz="2000" dirty="0" smtClean="0">
                <a:solidFill>
                  <a:prstClr val="white"/>
                </a:solidFill>
              </a:rPr>
              <a:t> </a:t>
            </a:r>
            <a:r>
              <a:rPr lang="tr-TR" sz="2000" dirty="0" smtClean="0">
                <a:solidFill>
                  <a:prstClr val="white"/>
                </a:solidFill>
              </a:rPr>
              <a:t>ve </a:t>
            </a:r>
            <a:r>
              <a:rPr lang="en-US" sz="2000" dirty="0" smtClean="0">
                <a:solidFill>
                  <a:prstClr val="white"/>
                </a:solidFill>
              </a:rPr>
              <a:t>James </a:t>
            </a:r>
            <a:r>
              <a:rPr lang="en-US" sz="2000" dirty="0" err="1" smtClean="0">
                <a:solidFill>
                  <a:prstClr val="white"/>
                </a:solidFill>
              </a:rPr>
              <a:t>Croll</a:t>
            </a:r>
            <a:r>
              <a:rPr lang="tr-TR" sz="2000" dirty="0" smtClean="0">
                <a:solidFill>
                  <a:prstClr val="white"/>
                </a:solidFill>
              </a:rPr>
              <a:t> </a:t>
            </a:r>
            <a:r>
              <a:rPr lang="tr-TR" sz="2000" dirty="0" err="1" smtClean="0">
                <a:solidFill>
                  <a:prstClr val="white"/>
                </a:solidFill>
              </a:rPr>
              <a:t>tarfından</a:t>
            </a:r>
            <a:r>
              <a:rPr lang="tr-TR" sz="2000" dirty="0" smtClean="0">
                <a:solidFill>
                  <a:prstClr val="white"/>
                </a:solidFill>
              </a:rPr>
              <a:t> oluşturulan önceki teorilerin üzerine kurdu.  </a:t>
            </a:r>
          </a:p>
          <a:p>
            <a:r>
              <a:rPr lang="en-US" sz="2000" dirty="0" smtClean="0">
                <a:solidFill>
                  <a:prstClr val="white"/>
                </a:solidFill>
              </a:rPr>
              <a:t>1842 </a:t>
            </a:r>
            <a:r>
              <a:rPr lang="en-US" sz="2000" dirty="0" err="1">
                <a:solidFill>
                  <a:prstClr val="white"/>
                </a:solidFill>
              </a:rPr>
              <a:t>Adhemar</a:t>
            </a:r>
            <a:r>
              <a:rPr lang="en-US" sz="2000" dirty="0">
                <a:solidFill>
                  <a:prstClr val="white"/>
                </a:solidFill>
              </a:rPr>
              <a:t> </a:t>
            </a:r>
            <a:r>
              <a:rPr lang="tr-TR" sz="2000" dirty="0" err="1" smtClean="0">
                <a:solidFill>
                  <a:prstClr val="white"/>
                </a:solidFill>
              </a:rPr>
              <a:t>glasyal</a:t>
            </a:r>
            <a:r>
              <a:rPr lang="tr-TR" sz="2000" dirty="0" smtClean="0">
                <a:solidFill>
                  <a:prstClr val="white"/>
                </a:solidFill>
              </a:rPr>
              <a:t> iklimi yalnızca </a:t>
            </a:r>
            <a:r>
              <a:rPr lang="tr-TR" sz="2000" dirty="0" err="1" smtClean="0">
                <a:solidFill>
                  <a:prstClr val="white"/>
                </a:solidFill>
              </a:rPr>
              <a:t>presessionu</a:t>
            </a:r>
            <a:r>
              <a:rPr lang="tr-TR" sz="2000" dirty="0" smtClean="0">
                <a:solidFill>
                  <a:prstClr val="white"/>
                </a:solidFill>
              </a:rPr>
              <a:t> kullanarak açıklamıştı. </a:t>
            </a:r>
          </a:p>
          <a:p>
            <a:endParaRPr lang="tr-TR" sz="2000" dirty="0">
              <a:solidFill>
                <a:prstClr val="white"/>
              </a:solidFill>
            </a:endParaRPr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980728"/>
            <a:ext cx="3955201" cy="50852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4 Metin kutusu"/>
          <p:cNvSpPr txBox="1"/>
          <p:nvPr/>
        </p:nvSpPr>
        <p:spPr>
          <a:xfrm>
            <a:off x="0" y="6488668"/>
            <a:ext cx="93121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err="1" smtClean="0"/>
              <a:t>Scott</a:t>
            </a:r>
            <a:r>
              <a:rPr lang="tr-TR" dirty="0" smtClean="0"/>
              <a:t> </a:t>
            </a:r>
            <a:r>
              <a:rPr lang="tr-TR" dirty="0" err="1" smtClean="0"/>
              <a:t>Elias</a:t>
            </a:r>
            <a:r>
              <a:rPr lang="tr-TR" dirty="0" smtClean="0"/>
              <a:t>, </a:t>
            </a:r>
            <a:r>
              <a:rPr lang="tr-TR" dirty="0" err="1" smtClean="0"/>
              <a:t>Cary</a:t>
            </a:r>
            <a:r>
              <a:rPr lang="tr-TR" dirty="0" smtClean="0"/>
              <a:t> </a:t>
            </a:r>
            <a:r>
              <a:rPr lang="tr-TR" dirty="0" err="1" smtClean="0"/>
              <a:t>Mock</a:t>
            </a:r>
            <a:r>
              <a:rPr lang="tr-TR" dirty="0" smtClean="0"/>
              <a:t> 2013. </a:t>
            </a:r>
            <a:r>
              <a:rPr lang="tr-TR" dirty="0" err="1" smtClean="0"/>
              <a:t>Encyclopedy</a:t>
            </a:r>
            <a:r>
              <a:rPr lang="tr-TR" dirty="0" smtClean="0"/>
              <a:t> of </a:t>
            </a:r>
            <a:r>
              <a:rPr lang="tr-TR" dirty="0" err="1" smtClean="0"/>
              <a:t>Quaternary</a:t>
            </a:r>
            <a:r>
              <a:rPr lang="tr-TR" dirty="0" smtClean="0"/>
              <a:t> </a:t>
            </a:r>
            <a:r>
              <a:rPr lang="tr-TR" dirty="0" err="1" smtClean="0"/>
              <a:t>Science</a:t>
            </a:r>
            <a:r>
              <a:rPr lang="tr-TR" dirty="0" smtClean="0"/>
              <a:t>, </a:t>
            </a:r>
            <a:r>
              <a:rPr lang="tr-TR" dirty="0" err="1" smtClean="0"/>
              <a:t>Second</a:t>
            </a:r>
            <a:r>
              <a:rPr lang="tr-TR" dirty="0" smtClean="0"/>
              <a:t> </a:t>
            </a:r>
            <a:r>
              <a:rPr lang="tr-TR" dirty="0" err="1" smtClean="0"/>
              <a:t>edition</a:t>
            </a:r>
            <a:r>
              <a:rPr lang="tr-TR" dirty="0" smtClean="0"/>
              <a:t>, </a:t>
            </a:r>
            <a:r>
              <a:rPr lang="tr-TR" dirty="0" err="1" smtClean="0"/>
              <a:t>Elsevier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312590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Başlık 1"/>
          <p:cNvSpPr>
            <a:spLocks noGrp="1"/>
          </p:cNvSpPr>
          <p:nvPr>
            <p:ph type="title"/>
          </p:nvPr>
        </p:nvSpPr>
        <p:spPr>
          <a:xfrm>
            <a:off x="179512" y="1007372"/>
            <a:ext cx="2602632" cy="994122"/>
          </a:xfrm>
        </p:spPr>
        <p:txBody>
          <a:bodyPr>
            <a:normAutofit/>
          </a:bodyPr>
          <a:lstStyle/>
          <a:p>
            <a:r>
              <a:rPr lang="tr-TR" sz="2000" dirty="0" err="1" smtClean="0">
                <a:solidFill>
                  <a:schemeClr val="bg1"/>
                </a:solidFill>
              </a:rPr>
              <a:t>Milankovitch</a:t>
            </a:r>
            <a:r>
              <a:rPr lang="tr-TR" sz="2000" dirty="0" smtClean="0">
                <a:solidFill>
                  <a:schemeClr val="bg1"/>
                </a:solidFill>
              </a:rPr>
              <a:t> teorisi</a:t>
            </a:r>
            <a:endParaRPr lang="en-US" sz="2000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87824" y="0"/>
            <a:ext cx="5256584" cy="6962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8" name="1 Başlık"/>
          <p:cNvSpPr txBox="1">
            <a:spLocks/>
          </p:cNvSpPr>
          <p:nvPr/>
        </p:nvSpPr>
        <p:spPr>
          <a:xfrm>
            <a:off x="0" y="4365104"/>
            <a:ext cx="2953344" cy="1008112"/>
          </a:xfrm>
          <a:prstGeom prst="rect">
            <a:avLst/>
          </a:prstGeom>
        </p:spPr>
        <p:txBody>
          <a:bodyPr vert="horz" anchor="ctr">
            <a:normAutofit fontScale="82500" lnSpcReduction="20000"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000" b="1" i="0" u="none" strike="noStrike" kern="1200" cap="none" spc="0" normalizeH="0" baseline="0" noProof="0" smtClean="0">
                <a:ln w="6350">
                  <a:noFill/>
                </a:ln>
                <a:solidFill>
                  <a:schemeClr val="tx1"/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Love, J., Walker, M. 2007. Reconstructing of Quaternary Environments. Routledge London</a:t>
            </a:r>
            <a:endParaRPr kumimoji="0" lang="tr-TR" sz="2000" b="1" i="0" u="none" strike="noStrike" kern="1200" cap="none" spc="0" normalizeH="0" baseline="0" noProof="0" dirty="0">
              <a:ln w="6350">
                <a:noFill/>
              </a:ln>
              <a:solidFill>
                <a:schemeClr val="tx1"/>
              </a:solidFill>
              <a:effectLst>
                <a:outerShdw blurRad="114300" dist="10160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216016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59832" y="116632"/>
            <a:ext cx="4104456" cy="69058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1 Başlık"/>
          <p:cNvSpPr txBox="1">
            <a:spLocks/>
          </p:cNvSpPr>
          <p:nvPr/>
        </p:nvSpPr>
        <p:spPr>
          <a:xfrm>
            <a:off x="107504" y="4221088"/>
            <a:ext cx="2881336" cy="1484784"/>
          </a:xfrm>
          <a:prstGeom prst="rect">
            <a:avLst/>
          </a:prstGeom>
        </p:spPr>
        <p:txBody>
          <a:bodyPr vert="horz" anchor="ctr">
            <a:normAutofit fontScale="97500" lnSpcReduction="10000"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000" b="1" i="0" u="none" strike="noStrike" kern="1200" cap="none" spc="0" normalizeH="0" baseline="0" noProof="0" dirty="0" err="1" smtClean="0">
                <a:ln w="6350">
                  <a:noFill/>
                </a:ln>
                <a:solidFill>
                  <a:schemeClr val="tx1"/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Love</a:t>
            </a:r>
            <a:r>
              <a:rPr kumimoji="0" lang="tr-TR" sz="2000" b="1" i="0" u="none" strike="noStrike" kern="1200" cap="none" spc="0" normalizeH="0" baseline="0" noProof="0" dirty="0" smtClean="0">
                <a:ln w="6350">
                  <a:noFill/>
                </a:ln>
                <a:solidFill>
                  <a:schemeClr val="tx1"/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, J., </a:t>
            </a:r>
            <a:r>
              <a:rPr kumimoji="0" lang="tr-TR" sz="2000" b="1" i="0" u="none" strike="noStrike" kern="1200" cap="none" spc="0" normalizeH="0" baseline="0" noProof="0" dirty="0" err="1" smtClean="0">
                <a:ln w="6350">
                  <a:noFill/>
                </a:ln>
                <a:solidFill>
                  <a:schemeClr val="tx1"/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Walker</a:t>
            </a:r>
            <a:r>
              <a:rPr kumimoji="0" lang="tr-TR" sz="2000" b="1" i="0" u="none" strike="noStrike" kern="1200" cap="none" spc="0" normalizeH="0" baseline="0" noProof="0" dirty="0" smtClean="0">
                <a:ln w="6350">
                  <a:noFill/>
                </a:ln>
                <a:solidFill>
                  <a:schemeClr val="tx1"/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, M. 2007. </a:t>
            </a:r>
            <a:r>
              <a:rPr kumimoji="0" lang="tr-TR" sz="2000" b="1" i="0" u="none" strike="noStrike" kern="1200" cap="none" spc="0" normalizeH="0" baseline="0" noProof="0" dirty="0" err="1" smtClean="0">
                <a:ln w="6350">
                  <a:noFill/>
                </a:ln>
                <a:solidFill>
                  <a:schemeClr val="tx1"/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Reconstructing</a:t>
            </a:r>
            <a:r>
              <a:rPr kumimoji="0" lang="tr-TR" sz="2000" b="1" i="0" u="none" strike="noStrike" kern="1200" cap="none" spc="0" normalizeH="0" baseline="0" noProof="0" dirty="0" smtClean="0">
                <a:ln w="6350">
                  <a:noFill/>
                </a:ln>
                <a:solidFill>
                  <a:schemeClr val="tx1"/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 of </a:t>
            </a:r>
            <a:r>
              <a:rPr kumimoji="0" lang="tr-TR" sz="2000" b="1" i="0" u="none" strike="noStrike" kern="1200" cap="none" spc="0" normalizeH="0" baseline="0" noProof="0" dirty="0" err="1" smtClean="0">
                <a:ln w="6350">
                  <a:noFill/>
                </a:ln>
                <a:solidFill>
                  <a:schemeClr val="tx1"/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Quaternary</a:t>
            </a:r>
            <a:r>
              <a:rPr kumimoji="0" lang="tr-TR" sz="2000" b="1" i="0" u="none" strike="noStrike" kern="1200" cap="none" spc="0" normalizeH="0" baseline="0" noProof="0" dirty="0" smtClean="0">
                <a:ln w="6350">
                  <a:noFill/>
                </a:ln>
                <a:solidFill>
                  <a:schemeClr val="tx1"/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tr-TR" sz="2000" b="1" i="0" u="none" strike="noStrike" kern="1200" cap="none" spc="0" normalizeH="0" baseline="0" noProof="0" dirty="0" err="1" smtClean="0">
                <a:ln w="6350">
                  <a:noFill/>
                </a:ln>
                <a:solidFill>
                  <a:schemeClr val="tx1"/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Environments</a:t>
            </a:r>
            <a:r>
              <a:rPr kumimoji="0" lang="tr-TR" sz="2000" b="1" i="0" u="none" strike="noStrike" kern="1200" cap="none" spc="0" normalizeH="0" baseline="0" noProof="0" dirty="0" smtClean="0">
                <a:ln w="6350">
                  <a:noFill/>
                </a:ln>
                <a:solidFill>
                  <a:schemeClr val="tx1"/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. </a:t>
            </a:r>
            <a:r>
              <a:rPr kumimoji="0" lang="tr-TR" sz="2000" b="1" i="0" u="none" strike="noStrike" kern="1200" cap="none" spc="0" normalizeH="0" baseline="0" noProof="0" dirty="0" err="1" smtClean="0">
                <a:ln w="6350">
                  <a:noFill/>
                </a:ln>
                <a:solidFill>
                  <a:schemeClr val="tx1"/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Routledge</a:t>
            </a:r>
            <a:r>
              <a:rPr kumimoji="0" lang="tr-TR" sz="2000" b="1" i="0" u="none" strike="noStrike" kern="1200" cap="none" spc="0" normalizeH="0" baseline="0" noProof="0" dirty="0" smtClean="0">
                <a:ln w="6350">
                  <a:noFill/>
                </a:ln>
                <a:solidFill>
                  <a:schemeClr val="tx1"/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tr-TR" sz="2000" b="1" i="0" u="none" strike="noStrike" kern="1200" cap="none" spc="0" normalizeH="0" baseline="0" noProof="0" dirty="0" err="1" smtClean="0">
                <a:ln w="6350">
                  <a:noFill/>
                </a:ln>
                <a:solidFill>
                  <a:schemeClr val="tx1"/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London</a:t>
            </a:r>
            <a:endParaRPr kumimoji="0" lang="tr-TR" sz="2000" b="1" i="0" u="none" strike="noStrike" kern="1200" cap="none" spc="0" normalizeH="0" baseline="0" noProof="0" dirty="0">
              <a:ln w="6350">
                <a:noFill/>
              </a:ln>
              <a:solidFill>
                <a:schemeClr val="tx1"/>
              </a:solidFill>
              <a:effectLst>
                <a:outerShdw blurRad="114300" dist="10160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n-GB" sz="2400" dirty="0">
                <a:solidFill>
                  <a:schemeClr val="tx2"/>
                </a:solidFill>
              </a:rPr>
              <a:t>Evidence points at a global mechanism; </a:t>
            </a:r>
            <a:r>
              <a:rPr lang="en-GB" sz="2400" dirty="0" err="1">
                <a:solidFill>
                  <a:schemeClr val="tx2"/>
                </a:solidFill>
              </a:rPr>
              <a:t>Milankovitch’s</a:t>
            </a:r>
            <a:r>
              <a:rPr lang="en-GB" sz="2400" dirty="0">
                <a:solidFill>
                  <a:schemeClr val="tx2"/>
                </a:solidFill>
              </a:rPr>
              <a:t> ‘Astronomical Theory’ or orbital forcing.</a:t>
            </a:r>
          </a:p>
          <a:p>
            <a:pPr lvl="1" algn="just"/>
            <a:r>
              <a:rPr lang="en-GB" dirty="0">
                <a:solidFill>
                  <a:schemeClr val="tx2"/>
                </a:solidFill>
              </a:rPr>
              <a:t>Eccentricity of orbit ~ 96,000 years</a:t>
            </a:r>
          </a:p>
          <a:p>
            <a:pPr lvl="1" algn="just"/>
            <a:r>
              <a:rPr lang="en-GB" dirty="0">
                <a:solidFill>
                  <a:schemeClr val="tx2"/>
                </a:solidFill>
              </a:rPr>
              <a:t>Obliquity of the ecliptic ~ 42,000 years</a:t>
            </a:r>
          </a:p>
          <a:p>
            <a:pPr lvl="1" algn="just"/>
            <a:r>
              <a:rPr lang="en-GB" dirty="0">
                <a:solidFill>
                  <a:schemeClr val="tx2"/>
                </a:solidFill>
              </a:rPr>
              <a:t>Precession of the equinoxes ~ 24,000 years</a:t>
            </a:r>
          </a:p>
          <a:p>
            <a:pPr lvl="4" algn="just">
              <a:buFontTx/>
              <a:buNone/>
            </a:pPr>
            <a:r>
              <a:rPr lang="en-GB" sz="2400" dirty="0">
                <a:solidFill>
                  <a:schemeClr val="tx2"/>
                </a:solidFill>
              </a:rPr>
              <a:t>                                                   (19,000 years)</a:t>
            </a:r>
            <a:endParaRPr lang="en-US" sz="24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07549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000" dirty="0" smtClean="0">
                <a:solidFill>
                  <a:schemeClr val="tx1"/>
                </a:solidFill>
              </a:rPr>
              <a:t>Akarsular </a:t>
            </a:r>
            <a:r>
              <a:rPr lang="tr-TR" sz="2000" dirty="0" err="1" smtClean="0">
                <a:solidFill>
                  <a:schemeClr val="tx1"/>
                </a:solidFill>
              </a:rPr>
              <a:t>Milankovitch</a:t>
            </a:r>
            <a:r>
              <a:rPr lang="tr-TR" sz="2000" dirty="0" smtClean="0">
                <a:solidFill>
                  <a:schemeClr val="tx1"/>
                </a:solidFill>
              </a:rPr>
              <a:t> döngülerine tepki verir </a:t>
            </a:r>
            <a:endParaRPr lang="tr-TR" sz="2000" dirty="0">
              <a:solidFill>
                <a:schemeClr val="tx1"/>
              </a:solidFill>
            </a:endParaRPr>
          </a:p>
        </p:txBody>
      </p:sp>
      <p:pic>
        <p:nvPicPr>
          <p:cNvPr id="4098" name="Picture 2" descr="I:\Kayseri-Nevsehir Agustos 2015\131___08\IMG_989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1553574" y="1600200"/>
            <a:ext cx="6036851" cy="452596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95536" y="0"/>
            <a:ext cx="8229600" cy="332656"/>
          </a:xfrm>
        </p:spPr>
        <p:txBody>
          <a:bodyPr>
            <a:noAutofit/>
          </a:bodyPr>
          <a:lstStyle/>
          <a:p>
            <a:r>
              <a:rPr lang="tr-TR" sz="1600" dirty="0" smtClean="0">
                <a:solidFill>
                  <a:schemeClr val="tx1"/>
                </a:solidFill>
              </a:rPr>
              <a:t>İklim döngüsü göl </a:t>
            </a:r>
            <a:r>
              <a:rPr lang="tr-TR" sz="1600" dirty="0" err="1" smtClean="0">
                <a:solidFill>
                  <a:schemeClr val="tx1"/>
                </a:solidFill>
              </a:rPr>
              <a:t>sedimanlarından</a:t>
            </a:r>
            <a:r>
              <a:rPr lang="tr-TR" sz="1600" dirty="0" smtClean="0">
                <a:solidFill>
                  <a:schemeClr val="tx1"/>
                </a:solidFill>
              </a:rPr>
              <a:t> da saptanabilmektedir</a:t>
            </a:r>
            <a:endParaRPr lang="tr-TR" sz="1600" dirty="0">
              <a:solidFill>
                <a:schemeClr val="tx1"/>
              </a:solidFill>
            </a:endParaRPr>
          </a:p>
        </p:txBody>
      </p:sp>
      <p:pic>
        <p:nvPicPr>
          <p:cNvPr id="3074" name="Picture 2" descr="I:\Kayseri-Nevsehir Agustos 2015\131___08\IMG_9780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602686"/>
            <a:ext cx="8460432" cy="634532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4_Güven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Güven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Güven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</TotalTime>
  <Words>278</Words>
  <Application>Microsoft Office PowerPoint</Application>
  <PresentationFormat>Ekran Gösterisi (4:3)</PresentationFormat>
  <Paragraphs>23</Paragraphs>
  <Slides>9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2</vt:i4>
      </vt:variant>
      <vt:variant>
        <vt:lpstr>Slayt Başlıkları</vt:lpstr>
      </vt:variant>
      <vt:variant>
        <vt:i4>9</vt:i4>
      </vt:variant>
    </vt:vector>
  </HeadingPairs>
  <TitlesOfParts>
    <vt:vector size="11" baseType="lpstr">
      <vt:lpstr>4_Güven</vt:lpstr>
      <vt:lpstr>Ofis Teması</vt:lpstr>
      <vt:lpstr>Kuvaterner iklim değişimleri</vt:lpstr>
      <vt:lpstr>PowerPoint Sunusu</vt:lpstr>
      <vt:lpstr>Pliyo-Kuvaterner oksijen izotop kronolojisi</vt:lpstr>
      <vt:lpstr>PowerPoint Sunusu</vt:lpstr>
      <vt:lpstr>Milankovitch teorisi</vt:lpstr>
      <vt:lpstr>PowerPoint Sunusu</vt:lpstr>
      <vt:lpstr>PowerPoint Sunusu</vt:lpstr>
      <vt:lpstr>Akarsular Milankovitch döngülerine tepki verir </vt:lpstr>
      <vt:lpstr>İklim döngüsü göl sedimanlarından da saptanabilmektedir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Kuvaterner iklim değişimleri</dc:title>
  <dc:creator>Kullanıcı</dc:creator>
  <cp:lastModifiedBy>Kullanıcı</cp:lastModifiedBy>
  <cp:revision>10</cp:revision>
  <dcterms:created xsi:type="dcterms:W3CDTF">2020-01-30T17:39:22Z</dcterms:created>
  <dcterms:modified xsi:type="dcterms:W3CDTF">2020-02-05T19:02:28Z</dcterms:modified>
</cp:coreProperties>
</file>