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9"/>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A51639-B2D6-4652-B8C3-1B4C224A7BAF}" type="datetimeFigureOut">
              <a:rPr lang="en-US" smtClean="0"/>
              <a:t>5/17/18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25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BC48EC7-AF6A-48D3-8284-14BACBEBDD84}"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07657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58475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94353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439596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56170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47194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337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7119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837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44961B7-6B89-48AB-966F-622E2788EECC}"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236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60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5/17/18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08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5/17/18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64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5/17/18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74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CF131DD-A141-4471-BCF9-C6073EDD7E20}"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67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B334A90-EB03-42F3-8859-2C2B2724C058}"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861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5/17/18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87052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7878C7-2660-0F44-8494-8F863E1545B2}"/>
              </a:ext>
            </a:extLst>
          </p:cNvPr>
          <p:cNvSpPr>
            <a:spLocks noGrp="1"/>
          </p:cNvSpPr>
          <p:nvPr>
            <p:ph type="title"/>
          </p:nvPr>
        </p:nvSpPr>
        <p:spPr/>
        <p:txBody>
          <a:bodyPr/>
          <a:lstStyle/>
          <a:p>
            <a:r>
              <a:rPr lang="tr-TR" dirty="0"/>
              <a:t>İç Yapı (İçerik) Özellikleri</a:t>
            </a:r>
          </a:p>
        </p:txBody>
      </p:sp>
      <p:sp>
        <p:nvSpPr>
          <p:cNvPr id="3" name="İçerik Yer Tutucusu 2">
            <a:extLst>
              <a:ext uri="{FF2B5EF4-FFF2-40B4-BE49-F238E27FC236}">
                <a16:creationId xmlns:a16="http://schemas.microsoft.com/office/drawing/2014/main" id="{ABB2A55F-D491-564D-A9B2-DE446B7E346C}"/>
              </a:ext>
            </a:extLst>
          </p:cNvPr>
          <p:cNvSpPr>
            <a:spLocks noGrp="1"/>
          </p:cNvSpPr>
          <p:nvPr>
            <p:ph idx="1"/>
          </p:nvPr>
        </p:nvSpPr>
        <p:spPr/>
        <p:txBody>
          <a:bodyPr>
            <a:normAutofit fontScale="92500" lnSpcReduction="10000"/>
          </a:bodyPr>
          <a:lstStyle/>
          <a:p>
            <a:pPr algn="just"/>
            <a:r>
              <a:rPr lang="tr-TR" b="1" dirty="0"/>
              <a:t>İç yapı </a:t>
            </a:r>
            <a:r>
              <a:rPr lang="tr-TR" dirty="0"/>
              <a:t>ya da </a:t>
            </a:r>
            <a:r>
              <a:rPr lang="tr-TR" b="1" dirty="0"/>
              <a:t>içerik özellikleri </a:t>
            </a:r>
            <a:r>
              <a:rPr lang="tr-TR" dirty="0"/>
              <a:t>(konu, izlek/tema, plan, iletiler, karakterler, dil ve anlatım özellikleri) ise çocuğun kitapla etkili bir iletişim kurmasını (Sever, 2010), yeni kitaplar okuma isteğinin oluşmasını, yaşam ve insan gerçekliğini tanımasını sağlayan özelliklerdir. Çocuk kitaplarında işlenen </a:t>
            </a:r>
            <a:r>
              <a:rPr lang="tr-TR" b="1" dirty="0"/>
              <a:t>konu</a:t>
            </a:r>
            <a:r>
              <a:rPr lang="tr-TR" dirty="0"/>
              <a:t>lar çocukların geleceğe umutla bakmasını sağlamalıdır. Ele alınan izlek ve konuda aşırılığa kaçılmamalı; başka bir deyişle, bütünüyle iyimserlik ya da kötümserliğin işlendiği konulara yer verilmemelidir. Özellikle soyut düşünmeye başladıklarından 10-12 yaş çocuklarına seslenen yapıtlarda, gerçekçilik ön planda tutulmalıdır. Çocuklar bu yaşlarda karşılaştıkları sorunlara ilişkin kendilerince yorumlar yapabilirler (</a:t>
            </a:r>
            <a:r>
              <a:rPr lang="tr-TR" dirty="0" err="1"/>
              <a:t>Kardaş</a:t>
            </a:r>
            <a:r>
              <a:rPr lang="tr-TR" dirty="0"/>
              <a:t> ve Alp, 2013: 19-20). </a:t>
            </a:r>
          </a:p>
        </p:txBody>
      </p:sp>
    </p:spTree>
    <p:extLst>
      <p:ext uri="{BB962C8B-B14F-4D97-AF65-F5344CB8AC3E}">
        <p14:creationId xmlns:p14="http://schemas.microsoft.com/office/powerpoint/2010/main" val="304880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5B5052-06D2-F342-A53C-D36A8362553A}"/>
              </a:ext>
            </a:extLst>
          </p:cNvPr>
          <p:cNvSpPr>
            <a:spLocks noGrp="1"/>
          </p:cNvSpPr>
          <p:nvPr>
            <p:ph idx="1"/>
          </p:nvPr>
        </p:nvSpPr>
        <p:spPr/>
        <p:txBody>
          <a:bodyPr/>
          <a:lstStyle/>
          <a:p>
            <a:pPr algn="just"/>
            <a:r>
              <a:rPr lang="tr-TR" dirty="0"/>
              <a:t>Özellikle gerçekçi anlatı türlerinde işlenen sorunlar; inandırıcı ve çocuğun içinde yaşadığı kültürel zemine uygun biçimde çözülmelidir (</a:t>
            </a:r>
            <a:r>
              <a:rPr lang="tr-TR" dirty="0" err="1"/>
              <a:t>Galda</a:t>
            </a:r>
            <a:r>
              <a:rPr lang="tr-TR" dirty="0"/>
              <a:t> ve </a:t>
            </a:r>
            <a:r>
              <a:rPr lang="tr-TR" dirty="0" err="1"/>
              <a:t>Cullinan</a:t>
            </a:r>
            <a:r>
              <a:rPr lang="tr-TR" dirty="0"/>
              <a:t>, 2006: 190). Kitaplardaki konular, çocukların yaşantılarıyla ilgili ve gerçeğe uygun olmalıdır. Yazarların, değişik yaş gruplarındaki çocukların ilgilerini, beğenilerini ve okuma eğilimlerini çok iyi bilmesi, kitapların ilgiyle okunmasının temel koşullarından biri olarak görülmelidir (Sever, 1995: 14; Aslan, 2007). </a:t>
            </a:r>
          </a:p>
        </p:txBody>
      </p:sp>
    </p:spTree>
    <p:extLst>
      <p:ext uri="{BB962C8B-B14F-4D97-AF65-F5344CB8AC3E}">
        <p14:creationId xmlns:p14="http://schemas.microsoft.com/office/powerpoint/2010/main" val="88494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9F6C5E-8DF8-744B-8DCC-31103857BAD8}"/>
              </a:ext>
            </a:extLst>
          </p:cNvPr>
          <p:cNvSpPr>
            <a:spLocks noGrp="1"/>
          </p:cNvSpPr>
          <p:nvPr>
            <p:ph idx="1"/>
          </p:nvPr>
        </p:nvSpPr>
        <p:spPr/>
        <p:txBody>
          <a:bodyPr>
            <a:normAutofit fontScale="92500"/>
          </a:bodyPr>
          <a:lstStyle/>
          <a:p>
            <a:pPr algn="just"/>
            <a:r>
              <a:rPr lang="tr-TR" dirty="0"/>
              <a:t>Konu, özgün ve çocuğun düzeyine uygun olmalıdır. Çocuklar için oluşturulmuş gerçekçi romanlar (</a:t>
            </a:r>
            <a:r>
              <a:rPr lang="tr-TR" dirty="0" err="1"/>
              <a:t>realistic</a:t>
            </a:r>
            <a:r>
              <a:rPr lang="tr-TR" dirty="0"/>
              <a:t> fiction) güçlü bir inandırıcılık duygusu yaratmalıdır. Bu tür yapıtlarda, yaşanması olası olayların ve gerçekçi kişilerin bulunması; bu yapıtların yaşamı, insanı, insanoğlunun toplumsal ve kişisel kaygılarını insani bir bakış açısıyla sunması beklenir. Bu tür kurmaca metinler insanı, evreni ve yaşamı tüm boyutlarıyla-gülünç, duyarlı, düşünceli, eğlenceli, acılı- konu edinir (</a:t>
            </a:r>
            <a:r>
              <a:rPr lang="tr-TR" dirty="0" err="1"/>
              <a:t>Galda</a:t>
            </a:r>
            <a:r>
              <a:rPr lang="tr-TR" dirty="0"/>
              <a:t> ve </a:t>
            </a:r>
            <a:r>
              <a:rPr lang="tr-TR" dirty="0" err="1"/>
              <a:t>Cullinan</a:t>
            </a:r>
            <a:r>
              <a:rPr lang="tr-TR" dirty="0"/>
              <a:t>, 2006: 188). Çocuk edebiyatı, kız ve erkek çocukların hak ve özgürlüklerinden yana; ancak onlara ilişkin önyargılara veya olumsuz klişelere karşı bir duyarlık yansıtmalıdır (Norton, 2007: 365).</a:t>
            </a:r>
          </a:p>
        </p:txBody>
      </p:sp>
      <p:sp>
        <p:nvSpPr>
          <p:cNvPr id="2" name="Metin kutusu 1">
            <a:extLst>
              <a:ext uri="{FF2B5EF4-FFF2-40B4-BE49-F238E27FC236}">
                <a16:creationId xmlns:a16="http://schemas.microsoft.com/office/drawing/2014/main" id="{8B76E95D-9AE4-F748-A48E-C1E858D59917}"/>
              </a:ext>
            </a:extLst>
          </p:cNvPr>
          <p:cNvSpPr txBox="1"/>
          <p:nvPr/>
        </p:nvSpPr>
        <p:spPr>
          <a:xfrm>
            <a:off x="1295401" y="2057400"/>
            <a:ext cx="27998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Garamond" panose="02020404030301010803"/>
                <a:ea typeface="+mn-ea"/>
                <a:cs typeface="+mn-cs"/>
              </a:rPr>
              <a:t>Konu</a:t>
            </a:r>
          </a:p>
        </p:txBody>
      </p:sp>
    </p:spTree>
    <p:extLst>
      <p:ext uri="{BB962C8B-B14F-4D97-AF65-F5344CB8AC3E}">
        <p14:creationId xmlns:p14="http://schemas.microsoft.com/office/powerpoint/2010/main" val="31471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ABE9994-25BE-5549-9CB1-8BFC904267A5}"/>
              </a:ext>
            </a:extLst>
          </p:cNvPr>
          <p:cNvSpPr>
            <a:spLocks noGrp="1"/>
          </p:cNvSpPr>
          <p:nvPr>
            <p:ph idx="1"/>
          </p:nvPr>
        </p:nvSpPr>
        <p:spPr/>
        <p:txBody>
          <a:bodyPr>
            <a:normAutofit lnSpcReduction="10000"/>
          </a:bodyPr>
          <a:lstStyle/>
          <a:p>
            <a:pPr algn="just"/>
            <a:r>
              <a:rPr lang="tr-TR" dirty="0"/>
              <a:t>Çocuk kitaplarında, tema ve konu ilişkisi güçlü olmalıdır; </a:t>
            </a:r>
            <a:r>
              <a:rPr lang="tr-TR" b="1" dirty="0"/>
              <a:t>tema </a:t>
            </a:r>
            <a:r>
              <a:rPr lang="tr-TR" dirty="0"/>
              <a:t>ve çocuklarda gelişmesi amaçlanan davranışlar açıkça belirtilmelidir. Kitaplar, özellikle demokratik ilkelere bağlanma gereğini; aile, yurt, ulus, doğa ve hayvan sevgisini; iyiye, güzele duyarlılığı, yaşamayı sevmeyi ve yaşama zevkini (</a:t>
            </a:r>
            <a:r>
              <a:rPr lang="tr-TR" dirty="0" err="1"/>
              <a:t>Ciravoğlu</a:t>
            </a:r>
            <a:r>
              <a:rPr lang="tr-TR" dirty="0"/>
              <a:t>, 2000: 192; Sever, 2010: 119-121) işlemelidir. İnsanı, güçlü-zayıf, olumlu- olumsuz vb. yanlarıyla, olduğu gibi, ulaşılması zor bir örnek durumuna getirmeden (idealize etmeden) insan olarak göstermelidir (Nas, 2002: 59; </a:t>
            </a:r>
            <a:r>
              <a:rPr lang="tr-TR" dirty="0" err="1"/>
              <a:t>Anderson</a:t>
            </a:r>
            <a:r>
              <a:rPr lang="tr-TR" dirty="0"/>
              <a:t>, 2013: 32; </a:t>
            </a:r>
            <a:r>
              <a:rPr lang="tr-TR" dirty="0" err="1"/>
              <a:t>Galda</a:t>
            </a:r>
            <a:r>
              <a:rPr lang="tr-TR" dirty="0"/>
              <a:t> ve </a:t>
            </a:r>
            <a:r>
              <a:rPr lang="tr-TR" dirty="0" err="1"/>
              <a:t>Cullinan</a:t>
            </a:r>
            <a:r>
              <a:rPr lang="tr-TR" dirty="0"/>
              <a:t>, 2006: 188-190).</a:t>
            </a:r>
          </a:p>
        </p:txBody>
      </p:sp>
    </p:spTree>
    <p:extLst>
      <p:ext uri="{BB962C8B-B14F-4D97-AF65-F5344CB8AC3E}">
        <p14:creationId xmlns:p14="http://schemas.microsoft.com/office/powerpoint/2010/main" val="42137658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0</TotalTime>
  <Words>418</Words>
  <Application>Microsoft Macintosh PowerPoint</Application>
  <PresentationFormat>Geniş ekran</PresentationFormat>
  <Paragraphs>6</Paragraphs>
  <Slides>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vt:i4>
      </vt:variant>
    </vt:vector>
  </HeadingPairs>
  <TitlesOfParts>
    <vt:vector size="7" baseType="lpstr">
      <vt:lpstr>Arial</vt:lpstr>
      <vt:lpstr>Garamond</vt:lpstr>
      <vt:lpstr>Organik</vt:lpstr>
      <vt:lpstr>İç Yapı (İçerik) Özellikleri</vt:lpstr>
      <vt:lpstr>PowerPoint Sunusu</vt:lpstr>
      <vt:lpstr>PowerPoint Sunusu</vt:lpstr>
      <vt:lpstr>PowerPoint Sunusu</vt:lpstr>
    </vt:vector>
  </TitlesOfParts>
  <Company/>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İç Yapı (İçerik) Özellikleri</dc:title>
  <dc:creator>Özlem Soysal</dc:creator>
  <cp:lastModifiedBy>Özlem Soysal</cp:lastModifiedBy>
  <cp:revision>1</cp:revision>
  <dcterms:created xsi:type="dcterms:W3CDTF">2018-05-18T07:16:35Z</dcterms:created>
  <dcterms:modified xsi:type="dcterms:W3CDTF">2018-05-18T07:16:54Z</dcterms:modified>
</cp:coreProperties>
</file>