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notesSlides/notesSlide48.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notesSlides/notesSlide51.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22" d="100"/>
          <a:sy n="122" d="100"/>
        </p:scale>
        <p:origin x="-131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A1C575-2C53-4EF6-A8EA-9AF0AAA118DE}" type="datetimeFigureOut">
              <a:rPr lang="tr-TR" smtClean="0"/>
              <a:t>02.02.2017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88ACE0-DBE9-46C5-A7A9-325AB6720B79}"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Rectangle 2"/>
          <p:cNvSpPr>
            <a:spLocks noGrp="1" noRot="1" noChangeAspect="1" noTextEdit="1"/>
          </p:cNvSpPr>
          <p:nvPr>
            <p:ph type="sldImg"/>
          </p:nvPr>
        </p:nvSpPr>
        <p:spPr bwMode="auto">
          <a:noFill/>
          <a:ln>
            <a:solidFill>
              <a:srgbClr val="000000"/>
            </a:solidFill>
            <a:miter lim="800000"/>
            <a:headEnd/>
            <a:tailEnd/>
          </a:ln>
        </p:spPr>
      </p:sp>
      <p:sp>
        <p:nvSpPr>
          <p:cNvPr id="40141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Rectangle 2"/>
          <p:cNvSpPr>
            <a:spLocks noGrp="1" noRot="1" noChangeAspect="1" noTextEdit="1"/>
          </p:cNvSpPr>
          <p:nvPr>
            <p:ph type="sldImg"/>
          </p:nvPr>
        </p:nvSpPr>
        <p:spPr bwMode="auto">
          <a:noFill/>
          <a:ln>
            <a:solidFill>
              <a:srgbClr val="000000"/>
            </a:solidFill>
            <a:miter lim="800000"/>
            <a:headEnd/>
            <a:tailEnd/>
          </a:ln>
        </p:spPr>
      </p:sp>
      <p:sp>
        <p:nvSpPr>
          <p:cNvPr id="41062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Rectangle 2"/>
          <p:cNvSpPr>
            <a:spLocks noGrp="1" noRot="1" noChangeAspect="1" noTextEdit="1"/>
          </p:cNvSpPr>
          <p:nvPr>
            <p:ph type="sldImg"/>
          </p:nvPr>
        </p:nvSpPr>
        <p:spPr bwMode="auto">
          <a:noFill/>
          <a:ln>
            <a:solidFill>
              <a:srgbClr val="000000"/>
            </a:solidFill>
            <a:miter lim="800000"/>
            <a:headEnd/>
            <a:tailEnd/>
          </a:ln>
        </p:spPr>
      </p:sp>
      <p:sp>
        <p:nvSpPr>
          <p:cNvPr id="41165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
          <p:cNvSpPr>
            <a:spLocks noGrp="1" noRot="1" noChangeAspect="1" noTextEdit="1"/>
          </p:cNvSpPr>
          <p:nvPr>
            <p:ph type="sldImg"/>
          </p:nvPr>
        </p:nvSpPr>
        <p:spPr bwMode="auto">
          <a:noFill/>
          <a:ln>
            <a:solidFill>
              <a:srgbClr val="000000"/>
            </a:solidFill>
            <a:miter lim="800000"/>
            <a:headEnd/>
            <a:tailEnd/>
          </a:ln>
        </p:spPr>
      </p:sp>
      <p:sp>
        <p:nvSpPr>
          <p:cNvPr id="41267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Rectangle 2"/>
          <p:cNvSpPr>
            <a:spLocks noGrp="1" noRot="1" noChangeAspect="1" noTextEdit="1"/>
          </p:cNvSpPr>
          <p:nvPr>
            <p:ph type="sldImg"/>
          </p:nvPr>
        </p:nvSpPr>
        <p:spPr bwMode="auto">
          <a:noFill/>
          <a:ln>
            <a:solidFill>
              <a:srgbClr val="000000"/>
            </a:solidFill>
            <a:miter lim="800000"/>
            <a:headEnd/>
            <a:tailEnd/>
          </a:ln>
        </p:spPr>
      </p:sp>
      <p:sp>
        <p:nvSpPr>
          <p:cNvPr id="41369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Rot="1" noChangeAspect="1" noTextEdit="1"/>
          </p:cNvSpPr>
          <p:nvPr>
            <p:ph type="sldImg"/>
          </p:nvPr>
        </p:nvSpPr>
        <p:spPr bwMode="auto">
          <a:noFill/>
          <a:ln>
            <a:solidFill>
              <a:srgbClr val="000000"/>
            </a:solidFill>
            <a:miter lim="800000"/>
            <a:headEnd/>
            <a:tailEnd/>
          </a:ln>
        </p:spPr>
      </p:sp>
      <p:sp>
        <p:nvSpPr>
          <p:cNvPr id="41472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Rectangle 2"/>
          <p:cNvSpPr>
            <a:spLocks noGrp="1" noRot="1" noChangeAspect="1" noTextEdit="1"/>
          </p:cNvSpPr>
          <p:nvPr>
            <p:ph type="sldImg"/>
          </p:nvPr>
        </p:nvSpPr>
        <p:spPr bwMode="auto">
          <a:noFill/>
          <a:ln>
            <a:solidFill>
              <a:srgbClr val="000000"/>
            </a:solidFill>
            <a:miter lim="800000"/>
            <a:headEnd/>
            <a:tailEnd/>
          </a:ln>
        </p:spPr>
      </p:sp>
      <p:sp>
        <p:nvSpPr>
          <p:cNvPr id="41574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Rot="1" noChangeAspect="1" noTextEdit="1"/>
          </p:cNvSpPr>
          <p:nvPr>
            <p:ph type="sldImg"/>
          </p:nvPr>
        </p:nvSpPr>
        <p:spPr bwMode="auto">
          <a:noFill/>
          <a:ln>
            <a:solidFill>
              <a:srgbClr val="000000"/>
            </a:solidFill>
            <a:miter lim="800000"/>
            <a:headEnd/>
            <a:tailEnd/>
          </a:ln>
        </p:spPr>
      </p:sp>
      <p:sp>
        <p:nvSpPr>
          <p:cNvPr id="41677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Rot="1" noChangeAspect="1" noTextEdit="1"/>
          </p:cNvSpPr>
          <p:nvPr>
            <p:ph type="sldImg"/>
          </p:nvPr>
        </p:nvSpPr>
        <p:spPr bwMode="auto">
          <a:noFill/>
          <a:ln>
            <a:solidFill>
              <a:srgbClr val="000000"/>
            </a:solidFill>
            <a:miter lim="800000"/>
            <a:headEnd/>
            <a:tailEnd/>
          </a:ln>
        </p:spPr>
      </p:sp>
      <p:sp>
        <p:nvSpPr>
          <p:cNvPr id="41779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Rot="1" noChangeAspect="1" noTextEdit="1"/>
          </p:cNvSpPr>
          <p:nvPr>
            <p:ph type="sldImg"/>
          </p:nvPr>
        </p:nvSpPr>
        <p:spPr bwMode="auto">
          <a:noFill/>
          <a:ln>
            <a:solidFill>
              <a:srgbClr val="000000"/>
            </a:solidFill>
            <a:miter lim="800000"/>
            <a:headEnd/>
            <a:tailEnd/>
          </a:ln>
        </p:spPr>
      </p:sp>
      <p:sp>
        <p:nvSpPr>
          <p:cNvPr id="4188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Rectangle 2"/>
          <p:cNvSpPr>
            <a:spLocks noGrp="1" noRot="1" noChangeAspect="1" noTextEdit="1"/>
          </p:cNvSpPr>
          <p:nvPr>
            <p:ph type="sldImg"/>
          </p:nvPr>
        </p:nvSpPr>
        <p:spPr bwMode="auto">
          <a:noFill/>
          <a:ln>
            <a:solidFill>
              <a:srgbClr val="000000"/>
            </a:solidFill>
            <a:miter lim="800000"/>
            <a:headEnd/>
            <a:tailEnd/>
          </a:ln>
        </p:spPr>
      </p:sp>
      <p:sp>
        <p:nvSpPr>
          <p:cNvPr id="41984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p:cNvSpPr>
            <a:spLocks noGrp="1" noRot="1" noChangeAspect="1" noTextEdit="1"/>
          </p:cNvSpPr>
          <p:nvPr>
            <p:ph type="sldImg"/>
          </p:nvPr>
        </p:nvSpPr>
        <p:spPr bwMode="auto">
          <a:noFill/>
          <a:ln>
            <a:solidFill>
              <a:srgbClr val="000000"/>
            </a:solidFill>
            <a:miter lim="800000"/>
            <a:headEnd/>
            <a:tailEnd/>
          </a:ln>
        </p:spPr>
      </p:sp>
      <p:sp>
        <p:nvSpPr>
          <p:cNvPr id="40243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Rot="1" noChangeAspect="1" noTextEdit="1"/>
          </p:cNvSpPr>
          <p:nvPr>
            <p:ph type="sldImg"/>
          </p:nvPr>
        </p:nvSpPr>
        <p:spPr bwMode="auto">
          <a:noFill/>
          <a:ln>
            <a:solidFill>
              <a:srgbClr val="000000"/>
            </a:solidFill>
            <a:miter lim="800000"/>
            <a:headEnd/>
            <a:tailEnd/>
          </a:ln>
        </p:spPr>
      </p:sp>
      <p:sp>
        <p:nvSpPr>
          <p:cNvPr id="4208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Rot="1" noChangeAspect="1" noTextEdit="1"/>
          </p:cNvSpPr>
          <p:nvPr>
            <p:ph type="sldImg"/>
          </p:nvPr>
        </p:nvSpPr>
        <p:spPr bwMode="auto">
          <a:noFill/>
          <a:ln>
            <a:solidFill>
              <a:srgbClr val="000000"/>
            </a:solidFill>
            <a:miter lim="800000"/>
            <a:headEnd/>
            <a:tailEnd/>
          </a:ln>
        </p:spPr>
      </p:sp>
      <p:sp>
        <p:nvSpPr>
          <p:cNvPr id="4218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Rot="1" noChangeAspect="1" noTextEdit="1"/>
          </p:cNvSpPr>
          <p:nvPr>
            <p:ph type="sldImg"/>
          </p:nvPr>
        </p:nvSpPr>
        <p:spPr bwMode="auto">
          <a:noFill/>
          <a:ln>
            <a:solidFill>
              <a:srgbClr val="000000"/>
            </a:solidFill>
            <a:miter lim="800000"/>
            <a:headEnd/>
            <a:tailEnd/>
          </a:ln>
        </p:spPr>
      </p:sp>
      <p:sp>
        <p:nvSpPr>
          <p:cNvPr id="4229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3938" name="Rectangle 2"/>
          <p:cNvSpPr>
            <a:spLocks noGrp="1" noRot="1" noChangeAspect="1" noTextEdit="1"/>
          </p:cNvSpPr>
          <p:nvPr>
            <p:ph type="sldImg"/>
          </p:nvPr>
        </p:nvSpPr>
        <p:spPr bwMode="auto">
          <a:noFill/>
          <a:ln>
            <a:solidFill>
              <a:srgbClr val="000000"/>
            </a:solidFill>
            <a:miter lim="800000"/>
            <a:headEnd/>
            <a:tailEnd/>
          </a:ln>
        </p:spPr>
      </p:sp>
      <p:sp>
        <p:nvSpPr>
          <p:cNvPr id="4239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Rot="1" noChangeAspect="1" noTextEdit="1"/>
          </p:cNvSpPr>
          <p:nvPr>
            <p:ph type="sldImg"/>
          </p:nvPr>
        </p:nvSpPr>
        <p:spPr bwMode="auto">
          <a:noFill/>
          <a:ln>
            <a:solidFill>
              <a:srgbClr val="000000"/>
            </a:solidFill>
            <a:miter lim="800000"/>
            <a:headEnd/>
            <a:tailEnd/>
          </a:ln>
        </p:spPr>
      </p:sp>
      <p:sp>
        <p:nvSpPr>
          <p:cNvPr id="4249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986" name="Rectangle 2"/>
          <p:cNvSpPr>
            <a:spLocks noGrp="1" noRot="1" noChangeAspect="1" noTextEdit="1"/>
          </p:cNvSpPr>
          <p:nvPr>
            <p:ph type="sldImg"/>
          </p:nvPr>
        </p:nvSpPr>
        <p:spPr bwMode="auto">
          <a:noFill/>
          <a:ln>
            <a:solidFill>
              <a:srgbClr val="000000"/>
            </a:solidFill>
            <a:miter lim="800000"/>
            <a:headEnd/>
            <a:tailEnd/>
          </a:ln>
        </p:spPr>
      </p:sp>
      <p:sp>
        <p:nvSpPr>
          <p:cNvPr id="42598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Rot="1" noChangeAspect="1" noTextEdit="1"/>
          </p:cNvSpPr>
          <p:nvPr>
            <p:ph type="sldImg"/>
          </p:nvPr>
        </p:nvSpPr>
        <p:spPr bwMode="auto">
          <a:noFill/>
          <a:ln>
            <a:solidFill>
              <a:srgbClr val="000000"/>
            </a:solidFill>
            <a:miter lim="800000"/>
            <a:headEnd/>
            <a:tailEnd/>
          </a:ln>
        </p:spPr>
      </p:sp>
      <p:sp>
        <p:nvSpPr>
          <p:cNvPr id="42701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Rot="1" noChangeAspect="1" noTextEdit="1"/>
          </p:cNvSpPr>
          <p:nvPr>
            <p:ph type="sldImg"/>
          </p:nvPr>
        </p:nvSpPr>
        <p:spPr bwMode="auto">
          <a:noFill/>
          <a:ln>
            <a:solidFill>
              <a:srgbClr val="000000"/>
            </a:solidFill>
            <a:miter lim="800000"/>
            <a:headEnd/>
            <a:tailEnd/>
          </a:ln>
        </p:spPr>
      </p:sp>
      <p:sp>
        <p:nvSpPr>
          <p:cNvPr id="42803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9058" name="Rectangle 2"/>
          <p:cNvSpPr>
            <a:spLocks noGrp="1" noRot="1" noChangeAspect="1" noTextEdit="1"/>
          </p:cNvSpPr>
          <p:nvPr>
            <p:ph type="sldImg"/>
          </p:nvPr>
        </p:nvSpPr>
        <p:spPr bwMode="auto">
          <a:noFill/>
          <a:ln>
            <a:solidFill>
              <a:srgbClr val="000000"/>
            </a:solidFill>
            <a:miter lim="800000"/>
            <a:headEnd/>
            <a:tailEnd/>
          </a:ln>
        </p:spPr>
      </p:sp>
      <p:sp>
        <p:nvSpPr>
          <p:cNvPr id="42905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Rot="1" noChangeAspect="1" noTextEdit="1"/>
          </p:cNvSpPr>
          <p:nvPr>
            <p:ph type="sldImg"/>
          </p:nvPr>
        </p:nvSpPr>
        <p:spPr bwMode="auto">
          <a:noFill/>
          <a:ln>
            <a:solidFill>
              <a:srgbClr val="000000"/>
            </a:solidFill>
            <a:miter lim="800000"/>
            <a:headEnd/>
            <a:tailEnd/>
          </a:ln>
        </p:spPr>
      </p:sp>
      <p:sp>
        <p:nvSpPr>
          <p:cNvPr id="43008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Rot="1" noChangeAspect="1" noTextEdit="1"/>
          </p:cNvSpPr>
          <p:nvPr>
            <p:ph type="sldImg"/>
          </p:nvPr>
        </p:nvSpPr>
        <p:spPr bwMode="auto">
          <a:noFill/>
          <a:ln>
            <a:solidFill>
              <a:srgbClr val="000000"/>
            </a:solidFill>
            <a:miter lim="800000"/>
            <a:headEnd/>
            <a:tailEnd/>
          </a:ln>
        </p:spPr>
      </p:sp>
      <p:sp>
        <p:nvSpPr>
          <p:cNvPr id="40345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Rot="1" noChangeAspect="1" noTextEdit="1"/>
          </p:cNvSpPr>
          <p:nvPr>
            <p:ph type="sldImg"/>
          </p:nvPr>
        </p:nvSpPr>
        <p:spPr bwMode="auto">
          <a:noFill/>
          <a:ln>
            <a:solidFill>
              <a:srgbClr val="000000"/>
            </a:solidFill>
            <a:miter lim="800000"/>
            <a:headEnd/>
            <a:tailEnd/>
          </a:ln>
        </p:spPr>
      </p:sp>
      <p:sp>
        <p:nvSpPr>
          <p:cNvPr id="43110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p:cNvSpPr>
            <a:spLocks noGrp="1" noRot="1" noChangeAspect="1" noTextEdit="1"/>
          </p:cNvSpPr>
          <p:nvPr>
            <p:ph type="sldImg"/>
          </p:nvPr>
        </p:nvSpPr>
        <p:spPr bwMode="auto">
          <a:noFill/>
          <a:ln>
            <a:solidFill>
              <a:srgbClr val="000000"/>
            </a:solidFill>
            <a:miter lim="800000"/>
            <a:headEnd/>
            <a:tailEnd/>
          </a:ln>
        </p:spPr>
      </p:sp>
      <p:sp>
        <p:nvSpPr>
          <p:cNvPr id="43213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Rot="1" noChangeAspect="1" noTextEdit="1"/>
          </p:cNvSpPr>
          <p:nvPr>
            <p:ph type="sldImg"/>
          </p:nvPr>
        </p:nvSpPr>
        <p:spPr bwMode="auto">
          <a:noFill/>
          <a:ln>
            <a:solidFill>
              <a:srgbClr val="000000"/>
            </a:solidFill>
            <a:miter lim="800000"/>
            <a:headEnd/>
            <a:tailEnd/>
          </a:ln>
        </p:spPr>
      </p:sp>
      <p:sp>
        <p:nvSpPr>
          <p:cNvPr id="43315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Rot="1" noChangeAspect="1" noTextEdit="1"/>
          </p:cNvSpPr>
          <p:nvPr>
            <p:ph type="sldImg"/>
          </p:nvPr>
        </p:nvSpPr>
        <p:spPr bwMode="auto">
          <a:noFill/>
          <a:ln>
            <a:solidFill>
              <a:srgbClr val="000000"/>
            </a:solidFill>
            <a:miter lim="800000"/>
            <a:headEnd/>
            <a:tailEnd/>
          </a:ln>
        </p:spPr>
      </p:sp>
      <p:sp>
        <p:nvSpPr>
          <p:cNvPr id="43417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Rot="1" noChangeAspect="1" noTextEdit="1"/>
          </p:cNvSpPr>
          <p:nvPr>
            <p:ph type="sldImg"/>
          </p:nvPr>
        </p:nvSpPr>
        <p:spPr bwMode="auto">
          <a:noFill/>
          <a:ln>
            <a:solidFill>
              <a:srgbClr val="000000"/>
            </a:solidFill>
            <a:miter lim="800000"/>
            <a:headEnd/>
            <a:tailEnd/>
          </a:ln>
        </p:spPr>
      </p:sp>
      <p:sp>
        <p:nvSpPr>
          <p:cNvPr id="43520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Rot="1" noChangeAspect="1" noTextEdit="1"/>
          </p:cNvSpPr>
          <p:nvPr>
            <p:ph type="sldImg"/>
          </p:nvPr>
        </p:nvSpPr>
        <p:spPr bwMode="auto">
          <a:noFill/>
          <a:ln>
            <a:solidFill>
              <a:srgbClr val="000000"/>
            </a:solidFill>
            <a:miter lim="800000"/>
            <a:headEnd/>
            <a:tailEnd/>
          </a:ln>
        </p:spPr>
      </p:sp>
      <p:sp>
        <p:nvSpPr>
          <p:cNvPr id="43622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2"/>
          <p:cNvSpPr>
            <a:spLocks noGrp="1" noRot="1" noChangeAspect="1" noTextEdit="1"/>
          </p:cNvSpPr>
          <p:nvPr>
            <p:ph type="sldImg"/>
          </p:nvPr>
        </p:nvSpPr>
        <p:spPr bwMode="auto">
          <a:noFill/>
          <a:ln>
            <a:solidFill>
              <a:srgbClr val="000000"/>
            </a:solidFill>
            <a:miter lim="800000"/>
            <a:headEnd/>
            <a:tailEnd/>
          </a:ln>
        </p:spPr>
      </p:sp>
      <p:sp>
        <p:nvSpPr>
          <p:cNvPr id="43725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Rot="1" noChangeAspect="1" noTextEdit="1"/>
          </p:cNvSpPr>
          <p:nvPr>
            <p:ph type="sldImg"/>
          </p:nvPr>
        </p:nvSpPr>
        <p:spPr bwMode="auto">
          <a:noFill/>
          <a:ln>
            <a:solidFill>
              <a:srgbClr val="000000"/>
            </a:solidFill>
            <a:miter lim="800000"/>
            <a:headEnd/>
            <a:tailEnd/>
          </a:ln>
        </p:spPr>
      </p:sp>
      <p:sp>
        <p:nvSpPr>
          <p:cNvPr id="43827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Rectangle 2"/>
          <p:cNvSpPr>
            <a:spLocks noGrp="1" noRot="1" noChangeAspect="1" noTextEdit="1"/>
          </p:cNvSpPr>
          <p:nvPr>
            <p:ph type="sldImg"/>
          </p:nvPr>
        </p:nvSpPr>
        <p:spPr bwMode="auto">
          <a:noFill/>
          <a:ln>
            <a:solidFill>
              <a:srgbClr val="000000"/>
            </a:solidFill>
            <a:miter lim="800000"/>
            <a:headEnd/>
            <a:tailEnd/>
          </a:ln>
        </p:spPr>
      </p:sp>
      <p:sp>
        <p:nvSpPr>
          <p:cNvPr id="43929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Rot="1" noChangeAspect="1" noTextEdit="1"/>
          </p:cNvSpPr>
          <p:nvPr>
            <p:ph type="sldImg"/>
          </p:nvPr>
        </p:nvSpPr>
        <p:spPr bwMode="auto">
          <a:noFill/>
          <a:ln>
            <a:solidFill>
              <a:srgbClr val="000000"/>
            </a:solidFill>
            <a:miter lim="800000"/>
            <a:headEnd/>
            <a:tailEnd/>
          </a:ln>
        </p:spPr>
      </p:sp>
      <p:sp>
        <p:nvSpPr>
          <p:cNvPr id="44032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p:cNvSpPr>
            <a:spLocks noGrp="1" noRot="1" noChangeAspect="1" noTextEdit="1"/>
          </p:cNvSpPr>
          <p:nvPr>
            <p:ph type="sldImg"/>
          </p:nvPr>
        </p:nvSpPr>
        <p:spPr bwMode="auto">
          <a:noFill/>
          <a:ln>
            <a:solidFill>
              <a:srgbClr val="000000"/>
            </a:solidFill>
            <a:miter lim="800000"/>
            <a:headEnd/>
            <a:tailEnd/>
          </a:ln>
        </p:spPr>
      </p:sp>
      <p:sp>
        <p:nvSpPr>
          <p:cNvPr id="40448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46" name="Rectangle 2"/>
          <p:cNvSpPr>
            <a:spLocks noGrp="1" noRot="1" noChangeAspect="1" noTextEdit="1"/>
          </p:cNvSpPr>
          <p:nvPr>
            <p:ph type="sldImg"/>
          </p:nvPr>
        </p:nvSpPr>
        <p:spPr bwMode="auto">
          <a:noFill/>
          <a:ln>
            <a:solidFill>
              <a:srgbClr val="000000"/>
            </a:solidFill>
            <a:miter lim="800000"/>
            <a:headEnd/>
            <a:tailEnd/>
          </a:ln>
        </p:spPr>
      </p:sp>
      <p:sp>
        <p:nvSpPr>
          <p:cNvPr id="44134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Rectangle 2"/>
          <p:cNvSpPr>
            <a:spLocks noGrp="1" noRot="1" noChangeAspect="1" noTextEdit="1"/>
          </p:cNvSpPr>
          <p:nvPr>
            <p:ph type="sldImg"/>
          </p:nvPr>
        </p:nvSpPr>
        <p:spPr bwMode="auto">
          <a:noFill/>
          <a:ln>
            <a:solidFill>
              <a:srgbClr val="000000"/>
            </a:solidFill>
            <a:miter lim="800000"/>
            <a:headEnd/>
            <a:tailEnd/>
          </a:ln>
        </p:spPr>
      </p:sp>
      <p:sp>
        <p:nvSpPr>
          <p:cNvPr id="44237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2"/>
          <p:cNvSpPr>
            <a:spLocks noGrp="1" noRot="1" noChangeAspect="1" noTextEdit="1"/>
          </p:cNvSpPr>
          <p:nvPr>
            <p:ph type="sldImg"/>
          </p:nvPr>
        </p:nvSpPr>
        <p:spPr bwMode="auto">
          <a:noFill/>
          <a:ln>
            <a:solidFill>
              <a:srgbClr val="000000"/>
            </a:solidFill>
            <a:miter lim="800000"/>
            <a:headEnd/>
            <a:tailEnd/>
          </a:ln>
        </p:spPr>
      </p:sp>
      <p:sp>
        <p:nvSpPr>
          <p:cNvPr id="44339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2"/>
          <p:cNvSpPr>
            <a:spLocks noGrp="1" noRot="1" noChangeAspect="1" noTextEdit="1"/>
          </p:cNvSpPr>
          <p:nvPr>
            <p:ph type="sldImg"/>
          </p:nvPr>
        </p:nvSpPr>
        <p:spPr bwMode="auto">
          <a:noFill/>
          <a:ln>
            <a:solidFill>
              <a:srgbClr val="000000"/>
            </a:solidFill>
            <a:miter lim="800000"/>
            <a:headEnd/>
            <a:tailEnd/>
          </a:ln>
        </p:spPr>
      </p:sp>
      <p:sp>
        <p:nvSpPr>
          <p:cNvPr id="44441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Rectangle 2"/>
          <p:cNvSpPr>
            <a:spLocks noGrp="1" noRot="1" noChangeAspect="1" noTextEdit="1"/>
          </p:cNvSpPr>
          <p:nvPr>
            <p:ph type="sldImg"/>
          </p:nvPr>
        </p:nvSpPr>
        <p:spPr bwMode="auto">
          <a:noFill/>
          <a:ln>
            <a:solidFill>
              <a:srgbClr val="000000"/>
            </a:solidFill>
            <a:miter lim="800000"/>
            <a:headEnd/>
            <a:tailEnd/>
          </a:ln>
        </p:spPr>
      </p:sp>
      <p:sp>
        <p:nvSpPr>
          <p:cNvPr id="44544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66" name="Rectangle 2"/>
          <p:cNvSpPr>
            <a:spLocks noGrp="1" noRot="1" noChangeAspect="1" noTextEdit="1"/>
          </p:cNvSpPr>
          <p:nvPr>
            <p:ph type="sldImg"/>
          </p:nvPr>
        </p:nvSpPr>
        <p:spPr bwMode="auto">
          <a:noFill/>
          <a:ln>
            <a:solidFill>
              <a:srgbClr val="000000"/>
            </a:solidFill>
            <a:miter lim="800000"/>
            <a:headEnd/>
            <a:tailEnd/>
          </a:ln>
        </p:spPr>
      </p:sp>
      <p:sp>
        <p:nvSpPr>
          <p:cNvPr id="44646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Rectangle 2"/>
          <p:cNvSpPr>
            <a:spLocks noGrp="1" noRot="1" noChangeAspect="1" noTextEdit="1"/>
          </p:cNvSpPr>
          <p:nvPr>
            <p:ph type="sldImg"/>
          </p:nvPr>
        </p:nvSpPr>
        <p:spPr bwMode="auto">
          <a:noFill/>
          <a:ln>
            <a:solidFill>
              <a:srgbClr val="000000"/>
            </a:solidFill>
            <a:miter lim="800000"/>
            <a:headEnd/>
            <a:tailEnd/>
          </a:ln>
        </p:spPr>
      </p:sp>
      <p:sp>
        <p:nvSpPr>
          <p:cNvPr id="44749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8514" name="Rectangle 2"/>
          <p:cNvSpPr>
            <a:spLocks noGrp="1" noRot="1" noChangeAspect="1" noTextEdit="1"/>
          </p:cNvSpPr>
          <p:nvPr>
            <p:ph type="sldImg"/>
          </p:nvPr>
        </p:nvSpPr>
        <p:spPr bwMode="auto">
          <a:noFill/>
          <a:ln>
            <a:solidFill>
              <a:srgbClr val="000000"/>
            </a:solidFill>
            <a:miter lim="800000"/>
            <a:headEnd/>
            <a:tailEnd/>
          </a:ln>
        </p:spPr>
      </p:sp>
      <p:sp>
        <p:nvSpPr>
          <p:cNvPr id="44851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9538" name="Rectangle 2"/>
          <p:cNvSpPr>
            <a:spLocks noGrp="1" noRot="1" noChangeAspect="1" noTextEdit="1"/>
          </p:cNvSpPr>
          <p:nvPr>
            <p:ph type="sldImg"/>
          </p:nvPr>
        </p:nvSpPr>
        <p:spPr bwMode="auto">
          <a:noFill/>
          <a:ln>
            <a:solidFill>
              <a:srgbClr val="000000"/>
            </a:solidFill>
            <a:miter lim="800000"/>
            <a:headEnd/>
            <a:tailEnd/>
          </a:ln>
        </p:spPr>
      </p:sp>
      <p:sp>
        <p:nvSpPr>
          <p:cNvPr id="44953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Grp="1" noRot="1" noChangeAspect="1" noTextEdit="1"/>
          </p:cNvSpPr>
          <p:nvPr>
            <p:ph type="sldImg"/>
          </p:nvPr>
        </p:nvSpPr>
        <p:spPr bwMode="auto">
          <a:noFill/>
          <a:ln>
            <a:solidFill>
              <a:srgbClr val="000000"/>
            </a:solidFill>
            <a:miter lim="800000"/>
            <a:headEnd/>
            <a:tailEnd/>
          </a:ln>
        </p:spPr>
      </p:sp>
      <p:sp>
        <p:nvSpPr>
          <p:cNvPr id="45056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p:cNvSpPr>
            <a:spLocks noGrp="1" noRot="1" noChangeAspect="1" noTextEdit="1"/>
          </p:cNvSpPr>
          <p:nvPr>
            <p:ph type="sldImg"/>
          </p:nvPr>
        </p:nvSpPr>
        <p:spPr bwMode="auto">
          <a:noFill/>
          <a:ln>
            <a:solidFill>
              <a:srgbClr val="000000"/>
            </a:solidFill>
            <a:miter lim="800000"/>
            <a:headEnd/>
            <a:tailEnd/>
          </a:ln>
        </p:spPr>
      </p:sp>
      <p:sp>
        <p:nvSpPr>
          <p:cNvPr id="40550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1586" name="Rectangle 2"/>
          <p:cNvSpPr>
            <a:spLocks noGrp="1" noRot="1" noChangeAspect="1" noTextEdit="1"/>
          </p:cNvSpPr>
          <p:nvPr>
            <p:ph type="sldImg"/>
          </p:nvPr>
        </p:nvSpPr>
        <p:spPr bwMode="auto">
          <a:noFill/>
          <a:ln>
            <a:solidFill>
              <a:srgbClr val="000000"/>
            </a:solidFill>
            <a:miter lim="800000"/>
            <a:headEnd/>
            <a:tailEnd/>
          </a:ln>
        </p:spPr>
      </p:sp>
      <p:sp>
        <p:nvSpPr>
          <p:cNvPr id="451587"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2610" name="Rectangle 2"/>
          <p:cNvSpPr>
            <a:spLocks noGrp="1" noRot="1" noChangeAspect="1" noTextEdit="1"/>
          </p:cNvSpPr>
          <p:nvPr>
            <p:ph type="sldImg"/>
          </p:nvPr>
        </p:nvSpPr>
        <p:spPr bwMode="auto">
          <a:noFill/>
          <a:ln>
            <a:solidFill>
              <a:srgbClr val="000000"/>
            </a:solidFill>
            <a:miter lim="800000"/>
            <a:headEnd/>
            <a:tailEnd/>
          </a:ln>
        </p:spPr>
      </p:sp>
      <p:sp>
        <p:nvSpPr>
          <p:cNvPr id="45261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3634" name="Rectangle 2"/>
          <p:cNvSpPr>
            <a:spLocks noGrp="1" noRot="1" noChangeAspect="1" noTextEdit="1"/>
          </p:cNvSpPr>
          <p:nvPr>
            <p:ph type="sldImg"/>
          </p:nvPr>
        </p:nvSpPr>
        <p:spPr bwMode="auto">
          <a:noFill/>
          <a:ln>
            <a:solidFill>
              <a:srgbClr val="000000"/>
            </a:solidFill>
            <a:miter lim="800000"/>
            <a:headEnd/>
            <a:tailEnd/>
          </a:ln>
        </p:spPr>
      </p:sp>
      <p:sp>
        <p:nvSpPr>
          <p:cNvPr id="45363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6530" name="Rectangle 2"/>
          <p:cNvSpPr>
            <a:spLocks noGrp="1" noRot="1" noChangeAspect="1" noTextEdit="1"/>
          </p:cNvSpPr>
          <p:nvPr>
            <p:ph type="sldImg"/>
          </p:nvPr>
        </p:nvSpPr>
        <p:spPr bwMode="auto">
          <a:noFill/>
          <a:ln>
            <a:solidFill>
              <a:srgbClr val="000000"/>
            </a:solidFill>
            <a:miter lim="800000"/>
            <a:headEnd/>
            <a:tailEnd/>
          </a:ln>
        </p:spPr>
      </p:sp>
      <p:sp>
        <p:nvSpPr>
          <p:cNvPr id="406531"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7554" name="Rectangle 2"/>
          <p:cNvSpPr>
            <a:spLocks noGrp="1" noRot="1" noChangeAspect="1" noTextEdit="1"/>
          </p:cNvSpPr>
          <p:nvPr>
            <p:ph type="sldImg"/>
          </p:nvPr>
        </p:nvSpPr>
        <p:spPr bwMode="auto">
          <a:noFill/>
          <a:ln>
            <a:solidFill>
              <a:srgbClr val="000000"/>
            </a:solidFill>
            <a:miter lim="800000"/>
            <a:headEnd/>
            <a:tailEnd/>
          </a:ln>
        </p:spPr>
      </p:sp>
      <p:sp>
        <p:nvSpPr>
          <p:cNvPr id="407555"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Rectangle 2"/>
          <p:cNvSpPr>
            <a:spLocks noGrp="1" noRot="1" noChangeAspect="1" noTextEdit="1"/>
          </p:cNvSpPr>
          <p:nvPr>
            <p:ph type="sldImg"/>
          </p:nvPr>
        </p:nvSpPr>
        <p:spPr bwMode="auto">
          <a:noFill/>
          <a:ln>
            <a:solidFill>
              <a:srgbClr val="000000"/>
            </a:solidFill>
            <a:miter lim="800000"/>
            <a:headEnd/>
            <a:tailEnd/>
          </a:ln>
        </p:spPr>
      </p:sp>
      <p:sp>
        <p:nvSpPr>
          <p:cNvPr id="408579"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Rectangle 2"/>
          <p:cNvSpPr>
            <a:spLocks noGrp="1" noRot="1" noChangeAspect="1" noTextEdit="1"/>
          </p:cNvSpPr>
          <p:nvPr>
            <p:ph type="sldImg"/>
          </p:nvPr>
        </p:nvSpPr>
        <p:spPr bwMode="auto">
          <a:noFill/>
          <a:ln>
            <a:solidFill>
              <a:srgbClr val="000000"/>
            </a:solidFill>
            <a:miter lim="800000"/>
            <a:headEnd/>
            <a:tailEnd/>
          </a:ln>
        </p:spPr>
      </p:sp>
      <p:sp>
        <p:nvSpPr>
          <p:cNvPr id="409603" name="Rectangle 3"/>
          <p:cNvSpPr>
            <a:spLocks noGrp="1"/>
          </p:cNvSpPr>
          <p:nvPr>
            <p:ph type="body" idx="1"/>
          </p:nvPr>
        </p:nvSpPr>
        <p:spPr bwMode="auto">
          <a:noFill/>
        </p:spPr>
        <p:txBody>
          <a:bodyPr wrap="square" numCol="1" anchor="t" anchorCtr="0" compatLnSpc="1">
            <a:prstTxWarp prst="textNoShape">
              <a:avLst/>
            </a:prstTxWarp>
          </a:bodyPr>
          <a:lstStyle/>
          <a:p>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tr-TR"/>
          </a:p>
        </p:txBody>
      </p:sp>
      <p:sp>
        <p:nvSpPr>
          <p:cNvPr id="3" name="Table Placeholder 2"/>
          <p:cNvSpPr>
            <a:spLocks noGrp="1"/>
          </p:cNvSpPr>
          <p:nvPr>
            <p:ph type="tbl" idx="1"/>
          </p:nvPr>
        </p:nvSpPr>
        <p:spPr>
          <a:xfrm>
            <a:off x="457200" y="1600200"/>
            <a:ext cx="8229600" cy="4525963"/>
          </a:xfrm>
        </p:spPr>
        <p:txBody>
          <a:bodyPr/>
          <a:lstStyle/>
          <a:p>
            <a:pPr lvl="0"/>
            <a:endParaRPr lang="tr-TR" noProof="0"/>
          </a:p>
        </p:txBody>
      </p:sp>
      <p:sp>
        <p:nvSpPr>
          <p:cNvPr id="4" name="Date Placeholder 3"/>
          <p:cNvSpPr>
            <a:spLocks noGrp="1"/>
          </p:cNvSpPr>
          <p:nvPr>
            <p:ph type="dt" sz="half" idx="10"/>
          </p:nvPr>
        </p:nvSpPr>
        <p:spPr/>
        <p:txBody>
          <a:bodyPr/>
          <a:lstStyle>
            <a:lvl1pPr>
              <a:defRPr/>
            </a:lvl1pPr>
          </a:lstStyle>
          <a:p>
            <a:pPr>
              <a:defRPr/>
            </a:pPr>
            <a:fld id="{EEE0F2A5-0AF9-482A-ADBA-F9CE5FFA4021}" type="datetimeFigureOut">
              <a:rPr lang="tr-TR"/>
              <a:pPr>
                <a:defRPr/>
              </a:pPr>
              <a:t>02.02.2017</a:t>
            </a:fld>
            <a:endParaRPr lang="tr-TR"/>
          </a:p>
        </p:txBody>
      </p:sp>
      <p:sp>
        <p:nvSpPr>
          <p:cNvPr id="5" name="Footer Placeholder 4"/>
          <p:cNvSpPr>
            <a:spLocks noGrp="1"/>
          </p:cNvSpPr>
          <p:nvPr>
            <p:ph type="ftr" sz="quarter" idx="11"/>
          </p:nvPr>
        </p:nvSpPr>
        <p:spPr/>
        <p:txBody>
          <a:bodyPr/>
          <a:lstStyle>
            <a:lvl1pPr>
              <a:defRPr/>
            </a:lvl1pPr>
          </a:lstStyle>
          <a:p>
            <a:pPr>
              <a:defRPr/>
            </a:pPr>
            <a:endParaRPr lang="tr-TR"/>
          </a:p>
        </p:txBody>
      </p:sp>
      <p:sp>
        <p:nvSpPr>
          <p:cNvPr id="6" name="Slide Number Placeholder 5"/>
          <p:cNvSpPr>
            <a:spLocks noGrp="1"/>
          </p:cNvSpPr>
          <p:nvPr>
            <p:ph type="sldNum" sz="quarter" idx="12"/>
          </p:nvPr>
        </p:nvSpPr>
        <p:spPr/>
        <p:txBody>
          <a:bodyPr/>
          <a:lstStyle>
            <a:lvl1pPr>
              <a:defRPr/>
            </a:lvl1pPr>
          </a:lstStyle>
          <a:p>
            <a:pPr>
              <a:defRPr/>
            </a:pPr>
            <a:fld id="{E0994C4F-755E-4C48-8FD3-874D755680DB}"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02.02.2017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http://upload.wikimedia.org/wikipedia/commons/thumb/4/41/Flag_of_India.svg/22px-Flag_of_India.svg.png" TargetMode="External"/><Relationship Id="rId13" Type="http://schemas.openxmlformats.org/officeDocument/2006/relationships/image" Target="../media/image6.png"/><Relationship Id="rId18" Type="http://schemas.openxmlformats.org/officeDocument/2006/relationships/image" Target="http://upload.wikimedia.org/wikipedia/commons/thumb/1/1a/Flag_of_Argentina.svg/22px-Flag_of_Argentina.svg.png" TargetMode="External"/><Relationship Id="rId26" Type="http://schemas.openxmlformats.org/officeDocument/2006/relationships/hyperlink" Target="http://tr.wikipedia.org/wiki/ABD" TargetMode="External"/><Relationship Id="rId3" Type="http://schemas.openxmlformats.org/officeDocument/2006/relationships/image" Target="../media/image1.png"/><Relationship Id="rId21" Type="http://schemas.openxmlformats.org/officeDocument/2006/relationships/image" Target="../media/image10.png"/><Relationship Id="rId34" Type="http://schemas.openxmlformats.org/officeDocument/2006/relationships/hyperlink" Target="http://faostat.fao.org/faostat/form?collection=Production.Crops.Primary&amp;Domain=Production&amp;servlet=1&amp;hasbulk=0&amp;version=ext&amp;language=EN" TargetMode="External"/><Relationship Id="rId7" Type="http://schemas.openxmlformats.org/officeDocument/2006/relationships/image" Target="../media/image3.png"/><Relationship Id="rId12" Type="http://schemas.openxmlformats.org/officeDocument/2006/relationships/image" Target="http://upload.wikimedia.org/wikipedia/commons/thumb/9/9f/Flag_of_Indonesia.svg/22px-Flag_of_Indonesia.svg.png" TargetMode="External"/><Relationship Id="rId17" Type="http://schemas.openxmlformats.org/officeDocument/2006/relationships/image" Target="../media/image8.png"/><Relationship Id="rId25" Type="http://schemas.openxmlformats.org/officeDocument/2006/relationships/hyperlink" Target="http://tr.wikipedia.org/wiki/Hindistan" TargetMode="External"/><Relationship Id="rId33" Type="http://schemas.openxmlformats.org/officeDocument/2006/relationships/hyperlink" Target="http://tr.wikipedia.org/wiki/G%C4%B1da_ve_Tar%C4%B1m_%C3%96rg%C3%BCt%C3%BC" TargetMode="External"/><Relationship Id="rId2" Type="http://schemas.openxmlformats.org/officeDocument/2006/relationships/notesSlide" Target="../notesSlides/notesSlide5.xml"/><Relationship Id="rId16" Type="http://schemas.openxmlformats.org/officeDocument/2006/relationships/image" Target="http://upload.wikimedia.org/wikipedia/commons/thumb/5/5c/Flag_of_Greece.svg/22px-Flag_of_Greece.svg.png" TargetMode="External"/><Relationship Id="rId20" Type="http://schemas.openxmlformats.org/officeDocument/2006/relationships/image" Target="http://upload.wikimedia.org/wikipedia/commons/thumb/0/03/Flag_of_Italy.svg/22px-Flag_of_Italy.svg.png" TargetMode="External"/><Relationship Id="rId29" Type="http://schemas.openxmlformats.org/officeDocument/2006/relationships/hyperlink" Target="http://tr.wikipedia.org/wiki/Yunanistan" TargetMode="External"/><Relationship Id="rId1" Type="http://schemas.openxmlformats.org/officeDocument/2006/relationships/slideLayout" Target="../slideLayouts/slideLayout12.xml"/><Relationship Id="rId6" Type="http://schemas.openxmlformats.org/officeDocument/2006/relationships/image" Target="http://upload.wikimedia.org/wikipedia/commons/thumb/0/05/Flag_of_Brazil.svg/22px-Flag_of_Brazil.svg.png" TargetMode="External"/><Relationship Id="rId11" Type="http://schemas.openxmlformats.org/officeDocument/2006/relationships/image" Target="../media/image5.png"/><Relationship Id="rId24" Type="http://schemas.openxmlformats.org/officeDocument/2006/relationships/hyperlink" Target="http://tr.wikipedia.org/wiki/Brezilya" TargetMode="External"/><Relationship Id="rId32" Type="http://schemas.openxmlformats.org/officeDocument/2006/relationships/hyperlink" Target="http://tr.wikipedia.org/wiki/Pakistan" TargetMode="External"/><Relationship Id="rId5" Type="http://schemas.openxmlformats.org/officeDocument/2006/relationships/image" Target="../media/image2.png"/><Relationship Id="rId15" Type="http://schemas.openxmlformats.org/officeDocument/2006/relationships/image" Target="../media/image7.png"/><Relationship Id="rId23" Type="http://schemas.openxmlformats.org/officeDocument/2006/relationships/hyperlink" Target="http://tr.wikipedia.org/wiki/%C3%87in" TargetMode="External"/><Relationship Id="rId28" Type="http://schemas.openxmlformats.org/officeDocument/2006/relationships/hyperlink" Target="http://tr.wikipedia.org/wiki/T%C3%BCrkiye" TargetMode="External"/><Relationship Id="rId10" Type="http://schemas.openxmlformats.org/officeDocument/2006/relationships/image" Target="http://upload.wikimedia.org/wikipedia/commons/thumb/a/a4/Flag_of_the_United_States.svg/22px-Flag_of_the_United_States.svg.png" TargetMode="External"/><Relationship Id="rId19" Type="http://schemas.openxmlformats.org/officeDocument/2006/relationships/image" Target="../media/image9.png"/><Relationship Id="rId31" Type="http://schemas.openxmlformats.org/officeDocument/2006/relationships/hyperlink" Target="http://tr.wikipedia.org/wiki/%C4%B0talya" TargetMode="External"/><Relationship Id="rId4" Type="http://schemas.openxmlformats.org/officeDocument/2006/relationships/image" Target="http://upload.wikimedia.org/wikipedia/commons/thumb/f/fa/Flag_of_the_People's_Republic_of_China.svg/22px-Flag_of_the_People's_Republic_of_China.svg.png" TargetMode="External"/><Relationship Id="rId9" Type="http://schemas.openxmlformats.org/officeDocument/2006/relationships/image" Target="../media/image4.png"/><Relationship Id="rId14" Type="http://schemas.openxmlformats.org/officeDocument/2006/relationships/image" Target="http://upload.wikimedia.org/wikipedia/commons/thumb/b/b4/Flag_of_Turkey.svg/22px-Flag_of_Turkey.svg.png" TargetMode="External"/><Relationship Id="rId22" Type="http://schemas.openxmlformats.org/officeDocument/2006/relationships/image" Target="http://upload.wikimedia.org/wikipedia/commons/thumb/3/32/Flag_of_Pakistan.svg/22px-Flag_of_Pakistan.svg.png" TargetMode="External"/><Relationship Id="rId27" Type="http://schemas.openxmlformats.org/officeDocument/2006/relationships/hyperlink" Target="http://tr.wikipedia.org/wiki/Endonezya" TargetMode="External"/><Relationship Id="rId30" Type="http://schemas.openxmlformats.org/officeDocument/2006/relationships/hyperlink" Target="http://tr.wikipedia.org/wiki/Arjantin" TargetMode="Externa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tr.wikipedia.org/wiki/E%C5%9Fme" TargetMode="External"/><Relationship Id="rId13" Type="http://schemas.openxmlformats.org/officeDocument/2006/relationships/hyperlink" Target="http://tr.wikipedia.org/wiki/Trakya" TargetMode="External"/><Relationship Id="rId18" Type="http://schemas.openxmlformats.org/officeDocument/2006/relationships/hyperlink" Target="http://tr.wikipedia.org/wiki/Bursa" TargetMode="External"/><Relationship Id="rId26" Type="http://schemas.openxmlformats.org/officeDocument/2006/relationships/hyperlink" Target="http://tr.wikipedia.org/wiki/Hakkari" TargetMode="External"/><Relationship Id="rId3" Type="http://schemas.openxmlformats.org/officeDocument/2006/relationships/hyperlink" Target="http://tr.wikipedia.org/wiki/Ege_b%C3%B6lgesi" TargetMode="External"/><Relationship Id="rId21" Type="http://schemas.openxmlformats.org/officeDocument/2006/relationships/hyperlink" Target="http://tr.wikipedia.org/wiki/Do%C4%9Fu_Anadolu_b%C3%B6lgesi" TargetMode="External"/><Relationship Id="rId7" Type="http://schemas.openxmlformats.org/officeDocument/2006/relationships/hyperlink" Target="http://tr.wikipedia.org/wiki/Denizli" TargetMode="External"/><Relationship Id="rId12" Type="http://schemas.openxmlformats.org/officeDocument/2006/relationships/hyperlink" Target="http://tr.wikipedia.org/wiki/Trabzon" TargetMode="External"/><Relationship Id="rId17" Type="http://schemas.openxmlformats.org/officeDocument/2006/relationships/hyperlink" Target="http://tr.wikipedia.org/wiki/Bal%C4%B1kesir" TargetMode="External"/><Relationship Id="rId25" Type="http://schemas.openxmlformats.org/officeDocument/2006/relationships/hyperlink" Target="http://tr.wikipedia.org/wiki/Mu%C5%9F" TargetMode="External"/><Relationship Id="rId2" Type="http://schemas.openxmlformats.org/officeDocument/2006/relationships/notesSlide" Target="../notesSlides/notesSlide7.xml"/><Relationship Id="rId16" Type="http://schemas.openxmlformats.org/officeDocument/2006/relationships/hyperlink" Target="http://tr.wikipedia.org/wiki/Marmara_B%C3%B6lgesi" TargetMode="External"/><Relationship Id="rId20" Type="http://schemas.openxmlformats.org/officeDocument/2006/relationships/hyperlink" Target="http://tr.wikipedia.org/wiki/%C4%B0zmit" TargetMode="External"/><Relationship Id="rId1" Type="http://schemas.openxmlformats.org/officeDocument/2006/relationships/slideLayout" Target="../slideLayouts/slideLayout2.xml"/><Relationship Id="rId6" Type="http://schemas.openxmlformats.org/officeDocument/2006/relationships/hyperlink" Target="http://tr.wikipedia.org/wiki/Manisa" TargetMode="External"/><Relationship Id="rId11" Type="http://schemas.openxmlformats.org/officeDocument/2006/relationships/hyperlink" Target="http://tr.wikipedia.org/wiki/Samsun" TargetMode="External"/><Relationship Id="rId24" Type="http://schemas.openxmlformats.org/officeDocument/2006/relationships/hyperlink" Target="http://tr.wikipedia.org/wiki/Diyarbak%C4%B1r" TargetMode="External"/><Relationship Id="rId5" Type="http://schemas.openxmlformats.org/officeDocument/2006/relationships/hyperlink" Target="http://tr.wikipedia.org/wiki/S%C3%B6ke" TargetMode="External"/><Relationship Id="rId15" Type="http://schemas.openxmlformats.org/officeDocument/2006/relationships/hyperlink" Target="http://tr.wikipedia.org/wiki/K%C4%B1rklareli" TargetMode="External"/><Relationship Id="rId23" Type="http://schemas.openxmlformats.org/officeDocument/2006/relationships/hyperlink" Target="http://tr.wikipedia.org/wiki/Bitlis" TargetMode="External"/><Relationship Id="rId10" Type="http://schemas.openxmlformats.org/officeDocument/2006/relationships/hyperlink" Target="http://tr.wikipedia.org/wiki/Bafra" TargetMode="External"/><Relationship Id="rId19" Type="http://schemas.openxmlformats.org/officeDocument/2006/relationships/hyperlink" Target="http://tr.wikipedia.org/wiki/Bolu" TargetMode="External"/><Relationship Id="rId4" Type="http://schemas.openxmlformats.org/officeDocument/2006/relationships/hyperlink" Target="http://tr.wikipedia.org/wiki/Akhisar" TargetMode="External"/><Relationship Id="rId9" Type="http://schemas.openxmlformats.org/officeDocument/2006/relationships/hyperlink" Target="http://tr.wikipedia.org/wiki/Karadeniz_b%C3%B6lgesi" TargetMode="External"/><Relationship Id="rId14" Type="http://schemas.openxmlformats.org/officeDocument/2006/relationships/hyperlink" Target="http://tr.wikipedia.org/wiki/Ke%C5%9Fan" TargetMode="External"/><Relationship Id="rId22" Type="http://schemas.openxmlformats.org/officeDocument/2006/relationships/hyperlink" Target="http://tr.wikipedia.org/wiki/Malatya"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tr.wikipedia.org/w/index.php?title=%C3%87i%C4%9Fneme_t%C3%BCt%C3%BCn%C3%BC&amp;action=edit"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tr.wikipedia.org/w/index.php?title=T%C3%B6mbeki&amp;action=edit" TargetMode="External"/><Relationship Id="rId5" Type="http://schemas.openxmlformats.org/officeDocument/2006/relationships/hyperlink" Target="http://tr.wikipedia.org/wiki/Nargile" TargetMode="External"/><Relationship Id="rId4" Type="http://schemas.openxmlformats.org/officeDocument/2006/relationships/hyperlink" Target="http://tr.wikipedia.org/w/index.php?title=Pipo_t%C3%BCt%C3%BCn%C3%BC&amp;action=edit"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p:cNvSpPr>
          <p:nvPr>
            <p:ph type="body" idx="1"/>
          </p:nvPr>
        </p:nvSpPr>
        <p:spPr>
          <a:xfrm>
            <a:off x="250825" y="260350"/>
            <a:ext cx="8435975" cy="6192838"/>
          </a:xfrm>
          <a:solidFill>
            <a:srgbClr val="FFCC00"/>
          </a:solidFill>
        </p:spPr>
        <p:txBody>
          <a:bodyPr/>
          <a:lstStyle/>
          <a:p>
            <a:r>
              <a:rPr lang="tr-TR" sz="2800" b="1" smtClean="0">
                <a:solidFill>
                  <a:schemeClr val="hlink"/>
                </a:solidFill>
              </a:rPr>
              <a:t>Silo Çürüklükleri:</a:t>
            </a:r>
            <a:r>
              <a:rPr lang="tr-TR" sz="2800" smtClean="0"/>
              <a:t> Hasat edilmiş pancarların, özellikle de baş kısmında veya üzerindeki yaralarda değişik renkte sık fungus miselleri oluşur. Bu yollardan köklerin iç dokularına çeşitli funguslar, silolarda çürümelere ve kızışmalara yol açar. Silolarda çürüklük yapan önemli funguslar: </a:t>
            </a:r>
          </a:p>
          <a:p>
            <a:pPr>
              <a:buFont typeface="Arial" charset="0"/>
              <a:buNone/>
            </a:pPr>
            <a:r>
              <a:rPr lang="tr-TR" sz="2800" i="1" smtClean="0"/>
              <a:t>    </a:t>
            </a:r>
            <a:r>
              <a:rPr lang="tr-TR" sz="2800" i="1" smtClean="0">
                <a:solidFill>
                  <a:srgbClr val="FF0000"/>
                </a:solidFill>
              </a:rPr>
              <a:t>Botrytis cinerea</a:t>
            </a:r>
            <a:r>
              <a:rPr lang="tr-TR" sz="2800" smtClean="0"/>
              <a:t>            :  </a:t>
            </a:r>
            <a:r>
              <a:rPr lang="tr-TR" sz="2800" smtClean="0">
                <a:solidFill>
                  <a:schemeClr val="accent2"/>
                </a:solidFill>
              </a:rPr>
              <a:t>Gri küf</a:t>
            </a:r>
            <a:endParaRPr lang="tr-TR" sz="2800" i="1" smtClean="0">
              <a:solidFill>
                <a:schemeClr val="accent2"/>
              </a:solidFill>
            </a:endParaRPr>
          </a:p>
          <a:p>
            <a:pPr>
              <a:buFont typeface="Arial" charset="0"/>
              <a:buNone/>
            </a:pPr>
            <a:r>
              <a:rPr lang="tr-TR" sz="2800" i="1" smtClean="0"/>
              <a:t>   </a:t>
            </a:r>
            <a:r>
              <a:rPr lang="tr-TR" sz="2800" i="1" smtClean="0">
                <a:solidFill>
                  <a:srgbClr val="FF0000"/>
                </a:solidFill>
              </a:rPr>
              <a:t>Rhizopus nigricans</a:t>
            </a:r>
            <a:r>
              <a:rPr lang="tr-TR" sz="2800" smtClean="0"/>
              <a:t>        :  </a:t>
            </a:r>
            <a:r>
              <a:rPr lang="tr-TR" sz="2800" smtClean="0">
                <a:solidFill>
                  <a:schemeClr val="accent2"/>
                </a:solidFill>
              </a:rPr>
              <a:t>Siyah küf</a:t>
            </a:r>
            <a:endParaRPr lang="tr-TR" sz="2800" i="1" smtClean="0">
              <a:solidFill>
                <a:schemeClr val="accent2"/>
              </a:solidFill>
            </a:endParaRPr>
          </a:p>
          <a:p>
            <a:pPr>
              <a:buFont typeface="Arial" charset="0"/>
              <a:buNone/>
            </a:pPr>
            <a:r>
              <a:rPr lang="tr-TR" sz="2800" i="1" smtClean="0"/>
              <a:t>   </a:t>
            </a:r>
            <a:r>
              <a:rPr lang="tr-TR" sz="2800" i="1" smtClean="0">
                <a:solidFill>
                  <a:srgbClr val="FF0000"/>
                </a:solidFill>
              </a:rPr>
              <a:t>Penicillium expansum</a:t>
            </a:r>
            <a:r>
              <a:rPr lang="tr-TR" sz="2800" i="1" smtClean="0"/>
              <a:t>  </a:t>
            </a:r>
            <a:r>
              <a:rPr lang="tr-TR" sz="2800" smtClean="0"/>
              <a:t> :   </a:t>
            </a:r>
            <a:r>
              <a:rPr lang="tr-TR" sz="2800" smtClean="0">
                <a:solidFill>
                  <a:schemeClr val="accent2"/>
                </a:solidFill>
              </a:rPr>
              <a:t>Sarı-Yeşil küf</a:t>
            </a:r>
            <a:endParaRPr lang="tr-TR" sz="2800" i="1" smtClean="0">
              <a:solidFill>
                <a:schemeClr val="accent2"/>
              </a:solidFill>
            </a:endParaRPr>
          </a:p>
          <a:p>
            <a:pPr>
              <a:buFont typeface="Arial" charset="0"/>
              <a:buNone/>
            </a:pPr>
            <a:r>
              <a:rPr lang="tr-TR" sz="2800" i="1" smtClean="0"/>
              <a:t>   </a:t>
            </a:r>
            <a:r>
              <a:rPr lang="tr-TR" sz="2800" i="1" smtClean="0">
                <a:solidFill>
                  <a:srgbClr val="FF0000"/>
                </a:solidFill>
              </a:rPr>
              <a:t>Sclerotinia sclerotiorum</a:t>
            </a:r>
            <a:r>
              <a:rPr lang="tr-TR" sz="2800" smtClean="0"/>
              <a:t> :  </a:t>
            </a:r>
            <a:r>
              <a:rPr lang="tr-TR" sz="2800" smtClean="0">
                <a:solidFill>
                  <a:schemeClr val="accent2"/>
                </a:solidFill>
              </a:rPr>
              <a:t>Pamuklu küf</a:t>
            </a:r>
          </a:p>
        </p:txBody>
      </p:sp>
      <p:sp>
        <p:nvSpPr>
          <p:cNvPr id="183299" name="Rectangle 3"/>
          <p:cNvSpPr>
            <a:spLocks noChangeArrowheads="1"/>
          </p:cNvSpPr>
          <p:nvPr/>
        </p:nvSpPr>
        <p:spPr bwMode="auto">
          <a:xfrm>
            <a:off x="-612775" y="4868863"/>
            <a:ext cx="7902575" cy="1373187"/>
          </a:xfrm>
          <a:prstGeom prst="rect">
            <a:avLst/>
          </a:prstGeom>
          <a:noFill/>
          <a:ln w="9525">
            <a:noFill/>
            <a:miter lim="800000"/>
            <a:headEnd/>
            <a:tailEnd/>
          </a:ln>
        </p:spPr>
        <p:txBody>
          <a:bodyPr anchor="ctr">
            <a:spAutoFit/>
          </a:bodyPr>
          <a:lstStyle/>
          <a:p>
            <a:pPr algn="ctr"/>
            <a:r>
              <a:rPr lang="tr-TR" sz="2800" i="1"/>
              <a:t>   </a:t>
            </a:r>
            <a:r>
              <a:rPr lang="tr-TR" sz="2800" i="1">
                <a:solidFill>
                  <a:srgbClr val="FF0000"/>
                </a:solidFill>
              </a:rPr>
              <a:t>Fusarium oxysporum</a:t>
            </a:r>
            <a:r>
              <a:rPr lang="tr-TR" sz="2800"/>
              <a:t>      :  </a:t>
            </a:r>
            <a:r>
              <a:rPr lang="tr-TR" sz="2800">
                <a:solidFill>
                  <a:schemeClr val="accent2"/>
                </a:solidFill>
              </a:rPr>
              <a:t>Beyaz küf</a:t>
            </a:r>
          </a:p>
          <a:p>
            <a:pPr algn="ctr"/>
            <a:r>
              <a:rPr lang="tr-TR" sz="2800" i="1"/>
              <a:t> </a:t>
            </a:r>
            <a:r>
              <a:rPr lang="tr-TR" sz="2800" i="1">
                <a:solidFill>
                  <a:srgbClr val="FF0000"/>
                </a:solidFill>
              </a:rPr>
              <a:t>Fusarium betae</a:t>
            </a:r>
            <a:r>
              <a:rPr lang="tr-TR" sz="2800"/>
              <a:t>              :   </a:t>
            </a:r>
            <a:r>
              <a:rPr lang="tr-TR" sz="2800">
                <a:solidFill>
                  <a:schemeClr val="accent2"/>
                </a:solidFill>
              </a:rPr>
              <a:t>Benli küf</a:t>
            </a:r>
          </a:p>
          <a:p>
            <a:pPr algn="ctr"/>
            <a:r>
              <a:rPr lang="tr-TR" sz="2800" i="1"/>
              <a:t>    </a:t>
            </a:r>
            <a:r>
              <a:rPr lang="tr-TR" sz="2800" i="1">
                <a:solidFill>
                  <a:srgbClr val="FF0000"/>
                </a:solidFill>
              </a:rPr>
              <a:t>Fusarium culmorum</a:t>
            </a:r>
            <a:r>
              <a:rPr lang="tr-TR" sz="2800"/>
              <a:t>      :    </a:t>
            </a:r>
            <a:r>
              <a:rPr lang="tr-TR" sz="2800">
                <a:solidFill>
                  <a:schemeClr val="accent2"/>
                </a:solidFill>
              </a:rPr>
              <a:t>Pembe küf</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p:cNvSpPr>
          <p:nvPr>
            <p:ph type="body" idx="1"/>
          </p:nvPr>
        </p:nvSpPr>
        <p:spPr>
          <a:xfrm>
            <a:off x="457200" y="333375"/>
            <a:ext cx="8229600" cy="5792788"/>
          </a:xfrm>
          <a:solidFill>
            <a:srgbClr val="FFCC00"/>
          </a:solidFill>
        </p:spPr>
        <p:txBody>
          <a:bodyPr/>
          <a:lstStyle/>
          <a:p>
            <a:pPr algn="just">
              <a:lnSpc>
                <a:spcPct val="90000"/>
              </a:lnSpc>
              <a:buFont typeface="Arial" charset="0"/>
              <a:buNone/>
            </a:pPr>
            <a:r>
              <a:rPr lang="tr-TR" smtClean="0"/>
              <a:t>  </a:t>
            </a:r>
            <a:r>
              <a:rPr lang="pt-BR" smtClean="0"/>
              <a:t>Yaprak damarları arasında koyu yeşilden kahverengiye kadar değişen zigzaglar şeklinde iç içe halkalı tipik lekeler meydana gelir. Yapraklardaki </a:t>
            </a:r>
            <a:r>
              <a:rPr lang="pt-BR" b="1" smtClean="0">
                <a:solidFill>
                  <a:srgbClr val="FF3300"/>
                </a:solidFill>
              </a:rPr>
              <a:t>Klorogenik</a:t>
            </a:r>
            <a:r>
              <a:rPr lang="pt-BR" b="1" smtClean="0"/>
              <a:t> </a:t>
            </a:r>
            <a:r>
              <a:rPr lang="pt-BR" b="1" smtClean="0">
                <a:solidFill>
                  <a:srgbClr val="FF3300"/>
                </a:solidFill>
              </a:rPr>
              <a:t>asit</a:t>
            </a:r>
            <a:r>
              <a:rPr lang="pt-BR" b="1" smtClean="0"/>
              <a:t> </a:t>
            </a:r>
            <a:r>
              <a:rPr lang="pt-BR" smtClean="0"/>
              <a:t> düzenindeki bozulmadan dolayı bu lekeler oluşur. Asidin oksidasyon derecesinin farklılığından ötürüdür. Lekelerde klorofil ve nişasta bakımından bir birikimin olmadığı bulunmuştur. Bilhassa şark tütünlerinde kalite üzerinde önemli etkileri olan karbonhidrat ve total redüksiyon maddeleri sağlam yapraklara oranla oldukça düşük olduğu bulunmuştur. </a:t>
            </a:r>
            <a:endParaRPr lang="tr-T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p:cNvSpPr>
          <p:nvPr>
            <p:ph type="body" idx="1"/>
          </p:nvPr>
        </p:nvSpPr>
        <p:spPr>
          <a:xfrm>
            <a:off x="457200" y="620713"/>
            <a:ext cx="8002588" cy="5688012"/>
          </a:xfrm>
          <a:solidFill>
            <a:srgbClr val="FFCC00"/>
          </a:solidFill>
        </p:spPr>
        <p:txBody>
          <a:bodyPr/>
          <a:lstStyle/>
          <a:p>
            <a:pPr>
              <a:lnSpc>
                <a:spcPct val="90000"/>
              </a:lnSpc>
              <a:buFont typeface="Arial" charset="0"/>
              <a:buNone/>
            </a:pPr>
            <a:r>
              <a:rPr lang="tr-TR" smtClean="0"/>
              <a:t>   </a:t>
            </a:r>
            <a:r>
              <a:rPr lang="pt-BR" smtClean="0"/>
              <a:t>Bu hastalığın ortaya çıkmasında etkili olan faktörler vardır. </a:t>
            </a:r>
          </a:p>
          <a:p>
            <a:pPr>
              <a:lnSpc>
                <a:spcPct val="90000"/>
              </a:lnSpc>
            </a:pPr>
            <a:endParaRPr lang="tr-TR" smtClean="0"/>
          </a:p>
          <a:p>
            <a:pPr>
              <a:lnSpc>
                <a:spcPct val="90000"/>
              </a:lnSpc>
              <a:buFont typeface="Arial" charset="0"/>
              <a:buNone/>
            </a:pPr>
            <a:r>
              <a:rPr lang="tr-TR" smtClean="0"/>
              <a:t> </a:t>
            </a:r>
            <a:r>
              <a:rPr lang="pt-BR" smtClean="0"/>
              <a:t>-Tütün yapraklarının hasat olgunluğu</a:t>
            </a:r>
          </a:p>
          <a:p>
            <a:pPr>
              <a:lnSpc>
                <a:spcPct val="90000"/>
              </a:lnSpc>
              <a:buFont typeface="Arial" charset="0"/>
              <a:buNone/>
            </a:pPr>
            <a:r>
              <a:rPr lang="tr-TR" smtClean="0"/>
              <a:t> </a:t>
            </a:r>
          </a:p>
          <a:p>
            <a:pPr>
              <a:lnSpc>
                <a:spcPct val="90000"/>
              </a:lnSpc>
              <a:buFont typeface="Arial" charset="0"/>
              <a:buNone/>
            </a:pPr>
            <a:r>
              <a:rPr lang="pt-BR" smtClean="0"/>
              <a:t>- Yaprak kırım saati</a:t>
            </a:r>
          </a:p>
          <a:p>
            <a:pPr>
              <a:lnSpc>
                <a:spcPct val="90000"/>
              </a:lnSpc>
              <a:buFont typeface="Arial" charset="0"/>
              <a:buNone/>
            </a:pPr>
            <a:r>
              <a:rPr lang="tr-TR" smtClean="0"/>
              <a:t> </a:t>
            </a:r>
          </a:p>
          <a:p>
            <a:pPr>
              <a:lnSpc>
                <a:spcPct val="90000"/>
              </a:lnSpc>
              <a:buFont typeface="Arial" charset="0"/>
              <a:buNone/>
            </a:pPr>
            <a:r>
              <a:rPr lang="pt-BR" smtClean="0"/>
              <a:t>- Yaprakların ipe geçirilme sıklığı</a:t>
            </a:r>
          </a:p>
          <a:p>
            <a:pPr>
              <a:lnSpc>
                <a:spcPct val="90000"/>
              </a:lnSpc>
              <a:buFont typeface="Arial" charset="0"/>
              <a:buNone/>
            </a:pPr>
            <a:endParaRPr lang="tr-TR" smtClean="0"/>
          </a:p>
          <a:p>
            <a:pPr>
              <a:lnSpc>
                <a:spcPct val="90000"/>
              </a:lnSpc>
              <a:buFont typeface="Arial" charset="0"/>
              <a:buNone/>
            </a:pPr>
            <a:r>
              <a:rPr lang="tr-TR" smtClean="0"/>
              <a:t> </a:t>
            </a:r>
            <a:r>
              <a:rPr lang="pt-BR" smtClean="0"/>
              <a:t>- Yaprakları kurutma şekli</a:t>
            </a:r>
            <a:endParaRPr lang="tr-T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p:cNvSpPr>
          <p:nvPr>
            <p:ph type="body" idx="1"/>
          </p:nvPr>
        </p:nvSpPr>
        <p:spPr>
          <a:xfrm>
            <a:off x="323850" y="333375"/>
            <a:ext cx="8362950" cy="6191250"/>
          </a:xfrm>
          <a:solidFill>
            <a:srgbClr val="FFCC00"/>
          </a:solidFill>
        </p:spPr>
        <p:txBody>
          <a:bodyPr/>
          <a:lstStyle/>
          <a:p>
            <a:pPr algn="just">
              <a:lnSpc>
                <a:spcPct val="80000"/>
              </a:lnSpc>
              <a:buFont typeface="Arial" charset="0"/>
              <a:buNone/>
            </a:pPr>
            <a:r>
              <a:rPr lang="tr-TR" sz="2800" smtClean="0"/>
              <a:t>    </a:t>
            </a:r>
            <a:r>
              <a:rPr lang="pt-BR" sz="2800" smtClean="0"/>
              <a:t>Bu hastalık tarla koşullarında ender olarak görülmesine rağmen yapraklar kırıldıktan sonra daha yoğun görülebilir. Geç kırılan yaprakda daha fazla hastalık görülür. O nedenle erken olum döneminde kırım tavsiye edilir. Kırım saati bakımından da hastalık çıkış oranı farklıdır. Hastalık en az sabah kırımlarında % 5.5 daha sonra gece kırımlarında % 9 , en fazla akşam kırımlarında % 26 oranında çıkmıştır. İpe sık dizilen tütünlerde hastalık daha çok görülür. Soldurma yerine doğrudan güneşte kurutmada hastalık daha az görülmesine neden olur. Azotlu gübrelerinde hastalık çıkışına etkisi vardır. Fazla azot kullanılırsa tütünün olgunluğu geçikir ve hastalık azalır. Fakat kaliteli tütünlerde fazla azotlu gübre kullanılması arzu edilmez.</a:t>
            </a:r>
            <a:endParaRPr lang="tr-TR" sz="28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p:cNvSpPr>
          <p:nvPr>
            <p:ph type="body" idx="1"/>
          </p:nvPr>
        </p:nvSpPr>
        <p:spPr>
          <a:xfrm>
            <a:off x="250825" y="476250"/>
            <a:ext cx="8642350" cy="6381750"/>
          </a:xfrm>
          <a:solidFill>
            <a:srgbClr val="FFCC00"/>
          </a:solidFill>
        </p:spPr>
        <p:txBody>
          <a:bodyPr/>
          <a:lstStyle/>
          <a:p>
            <a:pPr algn="just">
              <a:lnSpc>
                <a:spcPct val="90000"/>
              </a:lnSpc>
              <a:buFont typeface="Arial" charset="0"/>
              <a:buNone/>
            </a:pPr>
            <a:r>
              <a:rPr lang="tr-TR" smtClean="0"/>
              <a:t>   </a:t>
            </a:r>
            <a:r>
              <a:rPr lang="pt-BR" smtClean="0">
                <a:solidFill>
                  <a:schemeClr val="accent2"/>
                </a:solidFill>
              </a:rPr>
              <a:t>Besin maddesi noksanlıkları</a:t>
            </a:r>
            <a:r>
              <a:rPr lang="pt-BR" smtClean="0"/>
              <a:t>: Sulanan ve yağmurlu bölgelerde yıkanabilen elementlerin eksikliği görülür. Bunun yanında Ca gibi yıkanmayan element eksiklikleride ortaya çıkabilir. </a:t>
            </a:r>
            <a:r>
              <a:rPr lang="pt-BR" smtClean="0">
                <a:solidFill>
                  <a:srgbClr val="FF3300"/>
                </a:solidFill>
              </a:rPr>
              <a:t>Azot eksikliğinde</a:t>
            </a:r>
            <a:r>
              <a:rPr lang="pt-BR" smtClean="0"/>
              <a:t>; bitkilerde açık sarı yeşil yapraklar dikkati çeker. Özellikle en</a:t>
            </a:r>
            <a:r>
              <a:rPr lang="tr-TR" smtClean="0"/>
              <a:t> </a:t>
            </a:r>
            <a:r>
              <a:rPr lang="pt-BR" smtClean="0"/>
              <a:t>alt yapraklarda kuruma ve yanıklıklar görülür. Bitkilerde gelişme geriliği, daha küçük yaprak oluşumu ve çiçeklenmede geçikmeler görülür. Yapraklar yukarı doğru daha fazla dikleşir. N eksikliği daha çok kumlu ekiliş alanlarında aşırı sulama ve ağır yağmurlar sonucu bitkilerde oluşur. </a:t>
            </a:r>
            <a:endParaRPr lang="tr-T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ChangeArrowheads="1"/>
          </p:cNvSpPr>
          <p:nvPr/>
        </p:nvSpPr>
        <p:spPr bwMode="auto">
          <a:xfrm>
            <a:off x="395288" y="839788"/>
            <a:ext cx="8280400" cy="5216525"/>
          </a:xfrm>
          <a:prstGeom prst="rect">
            <a:avLst/>
          </a:prstGeom>
          <a:solidFill>
            <a:srgbClr val="FFCC00"/>
          </a:solidFill>
          <a:ln w="9525">
            <a:noFill/>
            <a:miter lim="800000"/>
            <a:headEnd/>
            <a:tailEnd/>
          </a:ln>
        </p:spPr>
        <p:txBody>
          <a:bodyPr anchor="ctr">
            <a:spAutoFit/>
          </a:bodyPr>
          <a:lstStyle/>
          <a:p>
            <a:pPr algn="just"/>
            <a:r>
              <a:rPr lang="pt-BR" sz="2800">
                <a:solidFill>
                  <a:srgbClr val="FF3300"/>
                </a:solidFill>
              </a:rPr>
              <a:t>Fosfor eksikliğinin</a:t>
            </a:r>
            <a:r>
              <a:rPr lang="pt-BR" sz="2800"/>
              <a:t> tipik etkisi bitkide gelişme geriliği şeklinde kendini gösterir. Fosfor eksikliği nedeniyle yavaş gelişen bitkilere N uygulaması yapıldığında anormal bir şekilde koyu yeşil renkte yaprak oluşumu gözlenir. </a:t>
            </a:r>
            <a:r>
              <a:rPr lang="pt-BR" sz="2800">
                <a:solidFill>
                  <a:srgbClr val="FF3300"/>
                </a:solidFill>
              </a:rPr>
              <a:t>Magnezyum eksikliği</a:t>
            </a:r>
            <a:r>
              <a:rPr lang="pt-BR" sz="2800"/>
              <a:t>: daha çok kumlu topraklarda yetiştirirlen bitkilerde görüldüğü için hastalık kum boğması olarak bilinir ve aşırı yağışlı dönemlerde daha şiddetli görülür. Bitkideki simptom yaprak uçlarından başlayan ve yaprak kenarlarını kuşatarak gelişen klorozistir. Eksikliğin devam etmesi durumunda yapraklar hemen hemen beyaz renge dönüşür.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p:cNvSpPr>
          <p:nvPr>
            <p:ph type="body" idx="1"/>
          </p:nvPr>
        </p:nvSpPr>
        <p:spPr>
          <a:xfrm>
            <a:off x="457200" y="404813"/>
            <a:ext cx="8229600" cy="5903912"/>
          </a:xfrm>
          <a:solidFill>
            <a:srgbClr val="FFCC00"/>
          </a:solidFill>
        </p:spPr>
        <p:txBody>
          <a:bodyPr/>
          <a:lstStyle/>
          <a:p>
            <a:pPr algn="just">
              <a:lnSpc>
                <a:spcPct val="90000"/>
              </a:lnSpc>
              <a:buFont typeface="Arial" charset="0"/>
              <a:buNone/>
            </a:pPr>
            <a:r>
              <a:rPr lang="tr-TR" smtClean="0"/>
              <a:t>  </a:t>
            </a:r>
            <a:r>
              <a:rPr lang="pt-BR" smtClean="0">
                <a:solidFill>
                  <a:srgbClr val="FF3300"/>
                </a:solidFill>
              </a:rPr>
              <a:t>Kalsiyum eksikliğinde</a:t>
            </a:r>
            <a:r>
              <a:rPr lang="pt-BR" smtClean="0"/>
              <a:t> bitkilerin üst kısımlarındaki yapraklarda kıvrılmalar ve kloroz, tomurcuklarda sararmalar ve ölümler meydana gelir. Yapraklarda kalınlaşmalar ve tüm bitkide anormal bir şekilde koyu yeşil bir renk göze çarpar. Bu belirtiler Bor eksikliği sonucunda da görülebilir. </a:t>
            </a:r>
            <a:r>
              <a:rPr lang="pt-BR" smtClean="0">
                <a:solidFill>
                  <a:srgbClr val="FF3300"/>
                </a:solidFill>
              </a:rPr>
              <a:t>Manganez eksikliği</a:t>
            </a:r>
            <a:r>
              <a:rPr lang="pt-BR" smtClean="0"/>
              <a:t> tarla şartlarında nadiren görülen bu elementin eksikliği PH nın 6.2 nin üzerinde olduğu topraklarda yetiştirilen tütün bitkisinde görülür. </a:t>
            </a:r>
            <a:endParaRPr lang="tr-T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p:cNvSpPr>
          <p:nvPr>
            <p:ph type="body" idx="1"/>
          </p:nvPr>
        </p:nvSpPr>
        <p:spPr>
          <a:xfrm>
            <a:off x="457200" y="692150"/>
            <a:ext cx="8229600" cy="5689600"/>
          </a:xfrm>
          <a:solidFill>
            <a:srgbClr val="FFCC00"/>
          </a:solidFill>
        </p:spPr>
        <p:txBody>
          <a:bodyPr/>
          <a:lstStyle/>
          <a:p>
            <a:pPr algn="just">
              <a:buFont typeface="Arial" charset="0"/>
              <a:buNone/>
            </a:pPr>
            <a:r>
              <a:rPr lang="tr-TR" smtClean="0"/>
              <a:t>   </a:t>
            </a:r>
            <a:r>
              <a:rPr lang="pt-BR" smtClean="0"/>
              <a:t>İlk belirtileri bitkinin genç yapraklarında sarılık şeklindedir. Yaprağın damar araları parlak yeşil ve hemen hemen beyaz bir renk alırken damarlar daha koyu bir yeşil renkte görülürler ve yapraklar kareli bir görünüm alır. Hava kabarcığına benzeyen ölü doku lekelerinin gelişimi ve renk kaybı devam eder ve yaprak pürüzlü bir görünüm kazanır.</a:t>
            </a:r>
            <a:endParaRPr lang="tr-T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p:cNvSpPr>
          <p:nvPr>
            <p:ph type="body" idx="1"/>
          </p:nvPr>
        </p:nvSpPr>
        <p:spPr>
          <a:xfrm>
            <a:off x="457200" y="476250"/>
            <a:ext cx="8229600" cy="5649913"/>
          </a:xfrm>
          <a:solidFill>
            <a:srgbClr val="FFCC00"/>
          </a:solidFill>
        </p:spPr>
        <p:txBody>
          <a:bodyPr/>
          <a:lstStyle/>
          <a:p>
            <a:pPr algn="just">
              <a:lnSpc>
                <a:spcPct val="90000"/>
              </a:lnSpc>
              <a:buFont typeface="Arial" charset="0"/>
              <a:buNone/>
            </a:pPr>
            <a:r>
              <a:rPr lang="tr-TR" smtClean="0"/>
              <a:t>  </a:t>
            </a:r>
            <a:r>
              <a:rPr lang="pt-BR" smtClean="0"/>
              <a:t>Tütünde endüstriyel kuruluşlardan kaynaklanan kirleticilerde zaman zaman önemli zararlara yol açabilmektedir. Özellikle Karadeniz bölgesinde Karadeniz Bakır İşletmeleri ve Azot Sanayii Tesisleri Çivarında ki tütün alanlarında </a:t>
            </a:r>
            <a:r>
              <a:rPr lang="pt-BR" smtClean="0">
                <a:solidFill>
                  <a:srgbClr val="FF3300"/>
                </a:solidFill>
              </a:rPr>
              <a:t>SO2</a:t>
            </a:r>
            <a:r>
              <a:rPr lang="pt-BR" smtClean="0"/>
              <a:t> ve </a:t>
            </a:r>
            <a:r>
              <a:rPr lang="pt-BR" smtClean="0">
                <a:solidFill>
                  <a:srgbClr val="FF3300"/>
                </a:solidFill>
              </a:rPr>
              <a:t>NO</a:t>
            </a:r>
            <a:r>
              <a:rPr lang="pt-BR" smtClean="0"/>
              <a:t>, </a:t>
            </a:r>
            <a:r>
              <a:rPr lang="pt-BR" smtClean="0">
                <a:solidFill>
                  <a:srgbClr val="FF3300"/>
                </a:solidFill>
              </a:rPr>
              <a:t>NO2</a:t>
            </a:r>
            <a:r>
              <a:rPr lang="pt-BR" smtClean="0"/>
              <a:t> gazlarından büyük miktarda zararlar oluşmuştur. Özellikle SO2 gazı tütün yapraklarının damar aralarındaki alanları normal yeşil renkten beyaz ve kirli beyaza dönüştürmektedir. Klorofil zehiridir yapraktaki kloroplastları tahrip etmektedir.</a:t>
            </a:r>
            <a:endParaRPr lang="tr-T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p:cNvSpPr>
          <p:nvPr>
            <p:ph type="body" idx="1"/>
          </p:nvPr>
        </p:nvSpPr>
        <p:spPr>
          <a:xfrm>
            <a:off x="250825" y="404813"/>
            <a:ext cx="8642350" cy="6119812"/>
          </a:xfrm>
          <a:solidFill>
            <a:srgbClr val="FFCC00"/>
          </a:solidFill>
        </p:spPr>
        <p:txBody>
          <a:bodyPr/>
          <a:lstStyle/>
          <a:p>
            <a:pPr>
              <a:lnSpc>
                <a:spcPct val="90000"/>
              </a:lnSpc>
            </a:pPr>
            <a:r>
              <a:rPr lang="de-DE" b="1" smtClean="0">
                <a:solidFill>
                  <a:srgbClr val="FF3300"/>
                </a:solidFill>
              </a:rPr>
              <a:t>Tütünde Görülen Fungal Hastalıklar</a:t>
            </a:r>
          </a:p>
          <a:p>
            <a:pPr>
              <a:lnSpc>
                <a:spcPct val="90000"/>
              </a:lnSpc>
            </a:pPr>
            <a:r>
              <a:rPr lang="de-DE" b="1" smtClean="0">
                <a:solidFill>
                  <a:schemeClr val="accent2"/>
                </a:solidFill>
              </a:rPr>
              <a:t>Tütün Mildiyösü ( Mavi Küf)</a:t>
            </a:r>
            <a:r>
              <a:rPr lang="de-DE" b="1" smtClean="0"/>
              <a:t> </a:t>
            </a:r>
          </a:p>
          <a:p>
            <a:pPr>
              <a:lnSpc>
                <a:spcPct val="90000"/>
              </a:lnSpc>
            </a:pPr>
            <a:r>
              <a:rPr lang="de-DE" b="1" smtClean="0">
                <a:solidFill>
                  <a:srgbClr val="FF66CC"/>
                </a:solidFill>
              </a:rPr>
              <a:t>Hastalık Etmeni</a:t>
            </a:r>
            <a:r>
              <a:rPr lang="de-DE" b="1" smtClean="0"/>
              <a:t> : </a:t>
            </a:r>
            <a:r>
              <a:rPr lang="de-DE" i="1" smtClean="0">
                <a:solidFill>
                  <a:schemeClr val="hlink"/>
                </a:solidFill>
              </a:rPr>
              <a:t>Peronospora tabacina.</a:t>
            </a:r>
            <a:r>
              <a:rPr lang="de-DE" smtClean="0">
                <a:solidFill>
                  <a:schemeClr val="hlink"/>
                </a:solidFill>
              </a:rPr>
              <a:t> </a:t>
            </a:r>
          </a:p>
          <a:p>
            <a:pPr algn="just">
              <a:lnSpc>
                <a:spcPct val="90000"/>
              </a:lnSpc>
              <a:buFont typeface="Arial" charset="0"/>
              <a:buNone/>
            </a:pPr>
            <a:r>
              <a:rPr lang="tr-TR" smtClean="0"/>
              <a:t>  </a:t>
            </a:r>
            <a:r>
              <a:rPr lang="de-DE" smtClean="0"/>
              <a:t>Dünyanın tütün tarımı yapılan ülkelerinin hepsinde görülen hastalıkların başında mildiyö gelir. Hastalık ülkemizde 1960 yılların başında önem kazanmış, ancak ilk epidemilerden sonra yetiştiricinin hastalıkla savaşım konusunda eğitilmesi ve dayanıklı çeşit islahı ile etmen kontrol altına alınabilmiştir.Hastalık gerek fidelik ve gerekse tarlada da önemli zararlara yol açabilir.</a:t>
            </a:r>
            <a:endParaRPr lang="tr-TR"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p:cNvSpPr>
          <p:nvPr>
            <p:ph type="body" idx="1"/>
          </p:nvPr>
        </p:nvSpPr>
        <p:spPr>
          <a:xfrm>
            <a:off x="250825" y="333375"/>
            <a:ext cx="8642350" cy="6048375"/>
          </a:xfrm>
          <a:solidFill>
            <a:srgbClr val="FFCC00"/>
          </a:solidFill>
        </p:spPr>
        <p:txBody>
          <a:bodyPr/>
          <a:lstStyle/>
          <a:p>
            <a:pPr algn="just">
              <a:lnSpc>
                <a:spcPct val="90000"/>
              </a:lnSpc>
              <a:buFont typeface="Arial" charset="0"/>
              <a:buNone/>
            </a:pPr>
            <a:r>
              <a:rPr lang="tr-TR" smtClean="0"/>
              <a:t>   </a:t>
            </a:r>
            <a:r>
              <a:rPr lang="de-DE" smtClean="0"/>
              <a:t>Hastalık ilkbaharda öncelikle fideliklerde görülür.Fideler uzaktan sarı renkli görünürler. Bunların yaprak uçları hafifçe aşağı doğru kıvrılır ve  yaprak bombeli bir şekil alır. Bu yaprağın alt tarafında beyazımsı açık eflatun renkte bir fungal örtü görülür. Bir süre sonra yapraklar sarkar ve birbirine karışır ve toprak yüzeyine serilirler. Birkaç gün sonrada fideler kurur ve ölürler. Fidelikde yer yer boşalmalar olur. Bazen fidelikte tek bir sağlam fide bulmak mümkün olmaz. Tarlalara şaşırtılan fidelerde önce yuvarlak açık yeşil , sarımsı bir iki leke görülür. </a:t>
            </a:r>
            <a:endParaRPr lang="tr-T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p:cNvSpPr>
          <p:nvPr>
            <p:ph type="body" idx="1"/>
          </p:nvPr>
        </p:nvSpPr>
        <p:spPr>
          <a:xfrm>
            <a:off x="179388" y="404813"/>
            <a:ext cx="8640762" cy="6192837"/>
          </a:xfrm>
          <a:solidFill>
            <a:srgbClr val="FFCC00"/>
          </a:solidFill>
        </p:spPr>
        <p:txBody>
          <a:bodyPr/>
          <a:lstStyle/>
          <a:p>
            <a:pPr algn="just">
              <a:buFont typeface="Arial" charset="0"/>
              <a:buNone/>
            </a:pPr>
            <a:r>
              <a:rPr lang="tr-TR" sz="2800" smtClean="0"/>
              <a:t>   gibi zayıflık parazitleri olup bunlar söküm, baş kesimi, yükleme- boşaltma ve taşıma sırasında veya dondan sonra oluşan yara ve çatlaklardan köklere girer. Siloların içindeki toprak=Çamur ve yaprak kalıntıları ile aşırı nem ve sıcaklık şartları fungus gelişmesi dolayısıyla pancarların çürümesi için çok elverişli bir ortam hazırlar. Silolarda çürümeye ayrıca alınan hastalıklı ( </a:t>
            </a:r>
            <a:r>
              <a:rPr lang="tr-TR" sz="2800" i="1" smtClean="0"/>
              <a:t>Sclerotium rolfsii</a:t>
            </a:r>
            <a:r>
              <a:rPr lang="tr-TR" sz="2800" smtClean="0"/>
              <a:t>, </a:t>
            </a:r>
            <a:r>
              <a:rPr lang="tr-TR" sz="2800" i="1" smtClean="0"/>
              <a:t>Rhizoctonia solani</a:t>
            </a:r>
            <a:r>
              <a:rPr lang="tr-TR" sz="2800" smtClean="0"/>
              <a:t> ve </a:t>
            </a:r>
            <a:r>
              <a:rPr lang="tr-TR" sz="2800" i="1" smtClean="0"/>
              <a:t>Erwinia bussei</a:t>
            </a:r>
            <a:r>
              <a:rPr lang="tr-TR" sz="2800" smtClean="0"/>
              <a:t> ‘ye yakalanmış) pancarlar da neden olur. Silo çürüklükleri ile ilgili talimatlara uyulmadığı zaman oldukça büyük ekonomik kayıplara yol açabilmektedir.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p:cNvSpPr>
          <p:nvPr>
            <p:ph type="body" idx="1"/>
          </p:nvPr>
        </p:nvSpPr>
        <p:spPr>
          <a:xfrm>
            <a:off x="0" y="260350"/>
            <a:ext cx="8893175" cy="6597650"/>
          </a:xfrm>
          <a:solidFill>
            <a:srgbClr val="FFCC00"/>
          </a:solidFill>
        </p:spPr>
        <p:txBody>
          <a:bodyPr/>
          <a:lstStyle/>
          <a:p>
            <a:pPr algn="just">
              <a:buFont typeface="Arial" charset="0"/>
              <a:buNone/>
            </a:pPr>
            <a:r>
              <a:rPr lang="tr-TR" smtClean="0"/>
              <a:t>  </a:t>
            </a:r>
            <a:r>
              <a:rPr lang="de-DE" sz="2800" smtClean="0"/>
              <a:t>Yaprak koparılıp güneşe tutulursa bu lekeler daha kolay farkedilir. Lekeler zamanla ölür ve orta kısımdaki hücrelerin ölümü ile nekrotik lekeler oluşur. Bu lekeler yaprak damarı ile sınırlandırılmıştır. Kuruyan lekeler delinip, yırtılırlar. Yaprak üzerinde 1-2 cm büyüklüğündeki lekeler bile kaliteyi bozar. Nemli havalarda henüz kurumamış taze lekelerin altında yine fungal örtü oluşur. Bu örtü gri mavi renklidir. Hastalık bitkinin alt yapraklarında başlar, üste doğru gelişir. Şiddetli enfeksiyonlarda nekrotik lekeler yaprak damarları gövde ve köklerde görülür. Yaprak damarlarının etkilenmesi simetriyi bozar.</a:t>
            </a:r>
            <a:r>
              <a:rPr lang="de-DE" smtClean="0"/>
              <a:t> </a:t>
            </a:r>
            <a:endParaRPr lang="tr-T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p:cNvSpPr>
          <p:nvPr>
            <p:ph type="body" idx="1"/>
          </p:nvPr>
        </p:nvSpPr>
        <p:spPr>
          <a:xfrm>
            <a:off x="457200" y="549275"/>
            <a:ext cx="8229600" cy="5903913"/>
          </a:xfrm>
          <a:solidFill>
            <a:srgbClr val="FFCC00"/>
          </a:solidFill>
        </p:spPr>
        <p:txBody>
          <a:bodyPr/>
          <a:lstStyle/>
          <a:p>
            <a:pPr algn="just">
              <a:lnSpc>
                <a:spcPct val="90000"/>
              </a:lnSpc>
            </a:pPr>
            <a:r>
              <a:rPr lang="de-DE" smtClean="0"/>
              <a:t>Etmen gövdenin floem dokusunda görülür. Enine kesit alındığında kabukla odun arasında esmer bir leke gözlenir. Etmen buradan ksileme geçerek sistemik enfeksiyona yol açar ve bitkide her iki yönde yayılır. Genç bitkiler sistemik enfeksiyona daha uygundurlar. Etmen büyüme noktasına ulaştığında bitki bodur kalır ve rozetleşir. Ancak kurak giderse hastalık durur. Bitki kendini toparlar ve gelişimine devam eder. Havaların çok uygun olması durumunda ise etmen çiçek ve tohum kapsülünde de görülür. </a:t>
            </a:r>
            <a:endParaRPr lang="tr-T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p:cNvSpPr>
          <p:nvPr>
            <p:ph type="body" idx="1"/>
          </p:nvPr>
        </p:nvSpPr>
        <p:spPr>
          <a:xfrm>
            <a:off x="250825" y="333375"/>
            <a:ext cx="8893175" cy="6524625"/>
          </a:xfrm>
          <a:solidFill>
            <a:srgbClr val="FFCC00"/>
          </a:solidFill>
        </p:spPr>
        <p:txBody>
          <a:bodyPr/>
          <a:lstStyle/>
          <a:p>
            <a:pPr algn="just">
              <a:lnSpc>
                <a:spcPct val="90000"/>
              </a:lnSpc>
              <a:buFont typeface="Arial" charset="0"/>
              <a:buNone/>
            </a:pPr>
            <a:r>
              <a:rPr lang="tr-TR" smtClean="0"/>
              <a:t>   </a:t>
            </a:r>
            <a:r>
              <a:rPr lang="pt-BR" smtClean="0"/>
              <a:t>Hastalık etmeni fungus solanaceae familyası bitkilerinde de hastalık yapar.  Nicotiana nın yabani türleri yanında domates biber gibi bitkilerde de hastalık oluşturur. Etmenin Avusturalya ve Amerika olmak üzere 2 ırkının olduğu bildirilmektedir. Avusturalya ırkı daha virülent olup ülkemizde de bu ırkı mevcuttur. Fungusun genellikle yaprak altında stomalardan  çıkan sporangifor ve sporangiumları özellikle nemli havalarda oluşur. Sporangiumlar renksiz, eliptik 16-27 x 12-20 mikron boyutundadır. Bunlar rüzgar ve böceklerle kolayca diğer bitkilere uzun mesafelere kadar taşınabilir. </a:t>
            </a:r>
            <a:endParaRPr lang="tr-TR"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p:cNvSpPr>
          <p:nvPr>
            <p:ph type="body" idx="1"/>
          </p:nvPr>
        </p:nvSpPr>
        <p:spPr>
          <a:xfrm>
            <a:off x="179388" y="333375"/>
            <a:ext cx="8640762" cy="6048375"/>
          </a:xfrm>
          <a:solidFill>
            <a:srgbClr val="FFCC00"/>
          </a:solidFill>
        </p:spPr>
        <p:txBody>
          <a:bodyPr/>
          <a:lstStyle/>
          <a:p>
            <a:pPr algn="just">
              <a:lnSpc>
                <a:spcPct val="90000"/>
              </a:lnSpc>
              <a:buFont typeface="Arial" charset="0"/>
              <a:buNone/>
            </a:pPr>
            <a:r>
              <a:rPr lang="tr-TR" sz="2800" smtClean="0"/>
              <a:t>   </a:t>
            </a:r>
            <a:r>
              <a:rPr lang="pt-BR" sz="2800" smtClean="0"/>
              <a:t>Yaprak üzerine ulaşan sporangiumlar % 98 nemde ve 3-29 </a:t>
            </a:r>
            <a:r>
              <a:rPr lang="pt-BR" sz="2800" baseline="30000" smtClean="0"/>
              <a:t>0</a:t>
            </a:r>
            <a:r>
              <a:rPr lang="pt-BR" sz="2800" smtClean="0"/>
              <a:t>C sıcaklıklar arasında bir çim borusu oluşturarak çimlenirler. Stom</a:t>
            </a:r>
            <a:r>
              <a:rPr lang="tr-TR" sz="2800" smtClean="0"/>
              <a:t>a</a:t>
            </a:r>
            <a:r>
              <a:rPr lang="pt-BR" sz="2800" smtClean="0"/>
              <a:t>lardan giren çim borusu interselüler olarak yayılır ve haustoriumları ile hücrelerden beslenir. İnkubasyon süresi 4-7 gün arasında değişir. Yeni oluşan sporangiumlar </a:t>
            </a:r>
            <a:r>
              <a:rPr lang="tr-TR" sz="2800" smtClean="0"/>
              <a:t>          </a:t>
            </a:r>
            <a:r>
              <a:rPr lang="pt-BR" sz="2800" smtClean="0"/>
              <a:t>( konidiumlar) yaz boyunca sekonder enfeksiyonları sürdürürler. Bunlar nemli serin koşullarda uzun süre canlı kalabilirler. Lokal enfeksiyonlar yanında sistemik enfeksiyonlarda mümkündür. Fungus yapraktan köklere ve çiçeklere kadar yayılabilir ve gelişme bozukluklarına  yol açabilir. Fungus kışı ölü yapraklar içinde oospor formunda geçirir. Ülkemizde oospor oluşumu pek görülmez. </a:t>
            </a:r>
            <a:endParaRPr lang="tr-TR" sz="280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p:cNvSpPr>
          <p:nvPr>
            <p:ph type="body" idx="1"/>
          </p:nvPr>
        </p:nvSpPr>
        <p:spPr>
          <a:xfrm>
            <a:off x="179388" y="333375"/>
            <a:ext cx="8640762" cy="6191250"/>
          </a:xfrm>
          <a:solidFill>
            <a:srgbClr val="FFCC00"/>
          </a:solidFill>
        </p:spPr>
        <p:txBody>
          <a:bodyPr/>
          <a:lstStyle/>
          <a:p>
            <a:pPr algn="just">
              <a:buFont typeface="Arial" charset="0"/>
              <a:buNone/>
            </a:pPr>
            <a:r>
              <a:rPr lang="tr-TR" sz="2800" smtClean="0"/>
              <a:t>   </a:t>
            </a:r>
            <a:r>
              <a:rPr lang="pt-BR" sz="2800" smtClean="0"/>
              <a:t>Oosporların kışı soğuk ve sert geçen bölgelerde oluştuğu bilinmektedir. Ilıman bölgelerde ise kışı yaprakları toplanmış tütün sapları üzerinde veya yabani türler üzerinde misel ve konidi formunda geçirebilir. Epidemiler geceleri ılık ( 10 </a:t>
            </a:r>
            <a:r>
              <a:rPr lang="pt-BR" sz="2800" baseline="30000" smtClean="0"/>
              <a:t>0</a:t>
            </a:r>
            <a:r>
              <a:rPr lang="pt-BR" sz="2800" smtClean="0"/>
              <a:t>C nin üzeri) geçen nemli ve sisli havalarda kolaylıkla oluşur. Sıcaklık 10 </a:t>
            </a:r>
            <a:r>
              <a:rPr lang="pt-BR" sz="2800" baseline="30000" smtClean="0"/>
              <a:t>0</a:t>
            </a:r>
            <a:r>
              <a:rPr lang="pt-BR" sz="2800" smtClean="0"/>
              <a:t>C nin altında ise yayılma azalır. Orantılı hava neminin %97 den az olması durumunda sporulasyon oldukça azalır. Sabah saatlerinde oluşan çiğ ve ince bir yağmur durumu hastalık için çok uygun iken şiddetli yağışlar konidileri yapraktan yıkayıp yere indirirler. </a:t>
            </a:r>
            <a:endParaRPr lang="tr-TR" sz="28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p:cNvSpPr>
          <p:nvPr>
            <p:ph type="body" idx="1"/>
          </p:nvPr>
        </p:nvSpPr>
        <p:spPr>
          <a:xfrm>
            <a:off x="323850" y="333375"/>
            <a:ext cx="8569325" cy="6119813"/>
          </a:xfrm>
          <a:solidFill>
            <a:srgbClr val="FFCC00"/>
          </a:solidFill>
        </p:spPr>
        <p:txBody>
          <a:bodyPr/>
          <a:lstStyle/>
          <a:p>
            <a:pPr algn="just">
              <a:buFont typeface="Arial" charset="0"/>
              <a:buNone/>
            </a:pPr>
            <a:r>
              <a:rPr lang="tr-TR" sz="2800" b="1" smtClean="0"/>
              <a:t>  </a:t>
            </a:r>
            <a:r>
              <a:rPr lang="pt-BR" sz="2800" b="1" smtClean="0">
                <a:solidFill>
                  <a:srgbClr val="FF3300"/>
                </a:solidFill>
              </a:rPr>
              <a:t>Savaşımı:</a:t>
            </a:r>
            <a:r>
              <a:rPr lang="pt-BR" sz="2800" b="1" smtClean="0"/>
              <a:t>   </a:t>
            </a:r>
            <a:r>
              <a:rPr lang="pt-BR" sz="2800" smtClean="0">
                <a:solidFill>
                  <a:schemeClr val="accent2"/>
                </a:solidFill>
              </a:rPr>
              <a:t>Kültürel önlemler</a:t>
            </a:r>
            <a:r>
              <a:rPr lang="pt-BR" sz="2800" smtClean="0"/>
              <a:t> önemlidir.</a:t>
            </a:r>
            <a:r>
              <a:rPr lang="pt-BR" sz="2800" b="1" smtClean="0"/>
              <a:t> </a:t>
            </a:r>
            <a:endParaRPr lang="pt-BR" sz="2800" smtClean="0"/>
          </a:p>
          <a:p>
            <a:pPr algn="just">
              <a:buFont typeface="Arial" charset="0"/>
              <a:buNone/>
            </a:pPr>
            <a:r>
              <a:rPr lang="pt-BR" sz="2800" smtClean="0"/>
              <a:t>- Etmenin tarlada devamlılığını sağlayan bitki sapları hasattan sonra sökülüp yakılmalı ve toprak derince işlenerek kalan artıklar gömülmelidir.</a:t>
            </a:r>
          </a:p>
          <a:p>
            <a:pPr algn="just">
              <a:buFont typeface="Arial" charset="0"/>
              <a:buNone/>
            </a:pPr>
            <a:r>
              <a:rPr lang="pt-BR" sz="2800" smtClean="0"/>
              <a:t>- Fidelikler hafif süzek topraklarda , güneye bakan rüzgarsız bol güneş alan yerlerde kurulmalıdır.</a:t>
            </a:r>
          </a:p>
          <a:p>
            <a:pPr algn="just">
              <a:buFont typeface="Arial" charset="0"/>
              <a:buNone/>
            </a:pPr>
            <a:r>
              <a:rPr lang="pt-BR" sz="2800" smtClean="0"/>
              <a:t>- Tohumlar sık ekilmemelidir( Kapalı yastıklarda 2g/ m</a:t>
            </a:r>
            <a:r>
              <a:rPr lang="pt-BR" sz="2800" baseline="30000" smtClean="0"/>
              <a:t>2</a:t>
            </a:r>
            <a:r>
              <a:rPr lang="pt-BR" sz="2800" smtClean="0"/>
              <a:t> açık yastıklarda 1.5 g/ m</a:t>
            </a:r>
            <a:r>
              <a:rPr lang="pt-BR" sz="2800" baseline="30000" smtClean="0"/>
              <a:t>2</a:t>
            </a:r>
            <a:r>
              <a:rPr lang="pt-BR" sz="2800" smtClean="0"/>
              <a:t> ) .</a:t>
            </a:r>
          </a:p>
          <a:p>
            <a:pPr algn="just">
              <a:buFont typeface="Arial" charset="0"/>
              <a:buNone/>
            </a:pPr>
            <a:r>
              <a:rPr lang="pt-BR" sz="2800" smtClean="0"/>
              <a:t>- Aşırı azotlu gübrelemeden kaçınılmalıdır.</a:t>
            </a:r>
          </a:p>
          <a:p>
            <a:pPr algn="just">
              <a:buFont typeface="Arial" charset="0"/>
              <a:buNone/>
            </a:pPr>
            <a:r>
              <a:rPr lang="pt-BR" sz="2800" smtClean="0"/>
              <a:t>- Yabancı ot temizliği yapılmalıdır.</a:t>
            </a:r>
          </a:p>
          <a:p>
            <a:pPr algn="just">
              <a:buFont typeface="Arial" charset="0"/>
              <a:buNone/>
            </a:pPr>
            <a:r>
              <a:rPr lang="pt-BR" sz="2800" smtClean="0"/>
              <a:t>-Tarlaya şaşırtma sırasında hasta fideler ayıklanarak imha edilmelidir.</a:t>
            </a:r>
            <a:endParaRPr lang="tr-TR" sz="280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p:cNvSpPr>
          <p:nvPr>
            <p:ph type="body" idx="1"/>
          </p:nvPr>
        </p:nvSpPr>
        <p:spPr>
          <a:xfrm>
            <a:off x="250825" y="549275"/>
            <a:ext cx="8642350" cy="5975350"/>
          </a:xfrm>
          <a:solidFill>
            <a:srgbClr val="FFCC00"/>
          </a:solidFill>
        </p:spPr>
        <p:txBody>
          <a:bodyPr/>
          <a:lstStyle/>
          <a:p>
            <a:pPr algn="just">
              <a:lnSpc>
                <a:spcPct val="90000"/>
              </a:lnSpc>
              <a:buFont typeface="Arial" charset="0"/>
              <a:buNone/>
            </a:pPr>
            <a:r>
              <a:rPr lang="pt-BR" sz="2800" smtClean="0"/>
              <a:t>-Fidelikde görülen hasta fideler anında uzaklaştırılmalıdır.</a:t>
            </a:r>
          </a:p>
          <a:p>
            <a:pPr algn="just">
              <a:lnSpc>
                <a:spcPct val="90000"/>
              </a:lnSpc>
              <a:buFont typeface="Arial" charset="0"/>
              <a:buNone/>
            </a:pPr>
            <a:r>
              <a:rPr lang="pt-BR" sz="2800" smtClean="0"/>
              <a:t>- Hastalığa dayanıklı tütün çeşitleri ekilmelidir( Ege 64, Karabağlar, Bursa, Bafra, Maden ve Yayladağ çeşitleri gibi)</a:t>
            </a:r>
          </a:p>
          <a:p>
            <a:pPr algn="just">
              <a:lnSpc>
                <a:spcPct val="90000"/>
              </a:lnSpc>
              <a:buFont typeface="Arial" charset="0"/>
              <a:buNone/>
            </a:pPr>
            <a:r>
              <a:rPr lang="pt-BR" sz="2800" smtClean="0"/>
              <a:t> </a:t>
            </a:r>
            <a:r>
              <a:rPr lang="pt-BR" sz="2800" smtClean="0">
                <a:solidFill>
                  <a:schemeClr val="accent2"/>
                </a:solidFill>
              </a:rPr>
              <a:t>Kimyasal Mücadelesinde</a:t>
            </a:r>
            <a:r>
              <a:rPr lang="pt-BR" sz="2800" smtClean="0"/>
              <a:t>: Fidelikde tohumlar çimlenip fideler toprak üzerini örttüğünde , tarlada ise dikimden sonra ilaçlamalara başlanır. Duyarlı çeşitler fidelikte ve tarlada hava koşulları hastalık için uygunsa 4 günde bir ilaçlanmalıdır. Dayanıklı çeşitlerin fidelikte 7 gün ara ile ilaçlanması yeterli olup tarlada bunlara ilaç</a:t>
            </a:r>
            <a:r>
              <a:rPr lang="tr-TR" sz="2800" smtClean="0"/>
              <a:t> </a:t>
            </a:r>
            <a:r>
              <a:rPr lang="pt-BR" sz="2800" smtClean="0"/>
              <a:t>uygulamaya gerek yoktur. Fidelikde duruma göre 20-30 ilaçlama gerekebilmektedir. </a:t>
            </a:r>
            <a:endParaRPr lang="tr-TR" sz="28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p:cNvSpPr>
          <p:nvPr>
            <p:ph type="body" idx="1"/>
          </p:nvPr>
        </p:nvSpPr>
        <p:spPr>
          <a:xfrm>
            <a:off x="250825" y="765175"/>
            <a:ext cx="8435975" cy="5360988"/>
          </a:xfrm>
          <a:solidFill>
            <a:srgbClr val="FFCC00"/>
          </a:solidFill>
        </p:spPr>
        <p:txBody>
          <a:bodyPr/>
          <a:lstStyle/>
          <a:p>
            <a:pPr>
              <a:buFont typeface="Arial" charset="0"/>
              <a:buNone/>
            </a:pPr>
            <a:r>
              <a:rPr lang="tr-TR" smtClean="0"/>
              <a:t>   </a:t>
            </a:r>
            <a:r>
              <a:rPr lang="pt-BR" smtClean="0"/>
              <a:t>Tütün mildiyösüne karşı kullanılabilecek ilaçlar ve dozları şöyledir:</a:t>
            </a:r>
          </a:p>
          <a:p>
            <a:r>
              <a:rPr lang="pt-BR" smtClean="0"/>
              <a:t> Propineb    70 WP    </a:t>
            </a:r>
            <a:r>
              <a:rPr lang="tr-TR" smtClean="0"/>
              <a:t>  </a:t>
            </a:r>
            <a:r>
              <a:rPr lang="pt-BR" smtClean="0"/>
              <a:t>100 g / 100 lt su</a:t>
            </a:r>
          </a:p>
          <a:p>
            <a:r>
              <a:rPr lang="pt-BR" smtClean="0"/>
              <a:t> Maneb       80 WP    </a:t>
            </a:r>
            <a:r>
              <a:rPr lang="tr-TR" smtClean="0"/>
              <a:t>    </a:t>
            </a:r>
            <a:r>
              <a:rPr lang="pt-BR" smtClean="0"/>
              <a:t>90 g / 100 lt su</a:t>
            </a:r>
          </a:p>
          <a:p>
            <a:r>
              <a:rPr lang="pt-BR" smtClean="0"/>
              <a:t> Mancozeb  80 WP  </a:t>
            </a:r>
            <a:r>
              <a:rPr lang="tr-TR" smtClean="0"/>
              <a:t>    </a:t>
            </a:r>
            <a:r>
              <a:rPr lang="pt-BR" smtClean="0"/>
              <a:t> 90 g / 100 lt su</a:t>
            </a:r>
          </a:p>
          <a:p>
            <a:r>
              <a:rPr lang="pt-BR" smtClean="0"/>
              <a:t> Zineb         70 WP  </a:t>
            </a:r>
            <a:r>
              <a:rPr lang="tr-TR" smtClean="0"/>
              <a:t>    </a:t>
            </a:r>
            <a:r>
              <a:rPr lang="pt-BR" smtClean="0"/>
              <a:t>200 g / 100 lt su</a:t>
            </a:r>
            <a:endParaRPr lang="de-DE" smtClean="0"/>
          </a:p>
          <a:p>
            <a:r>
              <a:rPr lang="de-DE" smtClean="0"/>
              <a:t> Methiram komplex  </a:t>
            </a:r>
            <a:r>
              <a:rPr lang="tr-TR" smtClean="0"/>
              <a:t>    </a:t>
            </a:r>
            <a:r>
              <a:rPr lang="de-DE" smtClean="0"/>
              <a:t>100 g / 100 lt su</a:t>
            </a:r>
            <a:endParaRPr lang="tr-TR"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p:cNvSpPr>
          <p:nvPr>
            <p:ph type="body" idx="1"/>
          </p:nvPr>
        </p:nvSpPr>
        <p:spPr>
          <a:xfrm>
            <a:off x="323850" y="260350"/>
            <a:ext cx="8569325" cy="6264275"/>
          </a:xfrm>
          <a:solidFill>
            <a:srgbClr val="FFCC00"/>
          </a:solidFill>
        </p:spPr>
        <p:txBody>
          <a:bodyPr/>
          <a:lstStyle/>
          <a:p>
            <a:pPr algn="just">
              <a:lnSpc>
                <a:spcPct val="90000"/>
              </a:lnSpc>
              <a:buFont typeface="Arial" charset="0"/>
              <a:buNone/>
            </a:pPr>
            <a:r>
              <a:rPr lang="tr-TR" b="1" smtClean="0"/>
              <a:t>  </a:t>
            </a:r>
            <a:r>
              <a:rPr lang="pt-BR" b="1" smtClean="0">
                <a:solidFill>
                  <a:schemeClr val="accent2"/>
                </a:solidFill>
              </a:rPr>
              <a:t>Tütünde Çökerten Hastalığı</a:t>
            </a:r>
            <a:r>
              <a:rPr lang="pt-BR" b="1" smtClean="0"/>
              <a:t>: </a:t>
            </a:r>
            <a:r>
              <a:rPr lang="pt-BR" smtClean="0"/>
              <a:t>Bu hastalık bir çok fungal etmen tarafından oluşturulur.</a:t>
            </a:r>
            <a:endParaRPr lang="pt-BR" b="1" smtClean="0"/>
          </a:p>
          <a:p>
            <a:pPr algn="just">
              <a:lnSpc>
                <a:spcPct val="90000"/>
              </a:lnSpc>
              <a:buFont typeface="Arial" charset="0"/>
              <a:buNone/>
            </a:pPr>
            <a:r>
              <a:rPr lang="tr-TR" b="1" smtClean="0"/>
              <a:t>  </a:t>
            </a:r>
            <a:r>
              <a:rPr lang="pt-BR" b="1" smtClean="0">
                <a:solidFill>
                  <a:srgbClr val="FF66CC"/>
                </a:solidFill>
              </a:rPr>
              <a:t>Hastalık etmenleri</a:t>
            </a:r>
            <a:r>
              <a:rPr lang="pt-BR" b="1" smtClean="0"/>
              <a:t>: </a:t>
            </a:r>
            <a:r>
              <a:rPr lang="pt-BR" i="1" smtClean="0">
                <a:solidFill>
                  <a:schemeClr val="hlink"/>
                </a:solidFill>
              </a:rPr>
              <a:t>Pythium ultimum, Pythium debaryanum, Rhizoctonia solani, Alternaria alternata, Sclerotinia sclerotiorum, Fusarium oxysporum </a:t>
            </a:r>
            <a:r>
              <a:rPr lang="pt-BR" smtClean="0">
                <a:solidFill>
                  <a:schemeClr val="hlink"/>
                </a:solidFill>
              </a:rPr>
              <a:t>f.sp.</a:t>
            </a:r>
            <a:r>
              <a:rPr lang="pt-BR" i="1" smtClean="0">
                <a:solidFill>
                  <a:schemeClr val="hlink"/>
                </a:solidFill>
              </a:rPr>
              <a:t> nicotinia, F. Spp</a:t>
            </a:r>
            <a:r>
              <a:rPr lang="pt-BR" i="1" smtClean="0"/>
              <a:t>.</a:t>
            </a:r>
            <a:endParaRPr lang="pt-BR" smtClean="0"/>
          </a:p>
          <a:p>
            <a:pPr algn="just">
              <a:lnSpc>
                <a:spcPct val="90000"/>
              </a:lnSpc>
              <a:buFont typeface="Arial" charset="0"/>
              <a:buNone/>
            </a:pPr>
            <a:r>
              <a:rPr lang="tr-TR" smtClean="0"/>
              <a:t>  </a:t>
            </a:r>
            <a:r>
              <a:rPr lang="pt-BR" smtClean="0"/>
              <a:t> Fideliklerdeki çökertene bu etmenlerden biri veya bir kaçı neden olabilir. Hastalıktan sorumlu tutulan etmen fidelik şartlarına göre değişebilir. Tütün fideliklerinde daha çok çökertenden sorumlu olan etmenler </a:t>
            </a:r>
            <a:r>
              <a:rPr lang="pt-BR" i="1" smtClean="0">
                <a:solidFill>
                  <a:srgbClr val="FF3300"/>
                </a:solidFill>
              </a:rPr>
              <a:t>Pythium, Rhizoctonia, Sclerotinia sclerotiorum</a:t>
            </a:r>
            <a:r>
              <a:rPr lang="pt-BR" smtClean="0"/>
              <a:t> dur.</a:t>
            </a:r>
            <a:r>
              <a:rPr lang="tr-TR" smtClean="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p:cNvSpPr>
          <p:nvPr>
            <p:ph type="body" idx="1"/>
          </p:nvPr>
        </p:nvSpPr>
        <p:spPr>
          <a:xfrm>
            <a:off x="323850" y="333375"/>
            <a:ext cx="8496300" cy="6119813"/>
          </a:xfrm>
          <a:solidFill>
            <a:srgbClr val="FFCC00"/>
          </a:solidFill>
        </p:spPr>
        <p:txBody>
          <a:bodyPr/>
          <a:lstStyle/>
          <a:p>
            <a:pPr algn="just">
              <a:buFont typeface="Arial" charset="0"/>
              <a:buNone/>
            </a:pPr>
            <a:r>
              <a:rPr lang="tr-TR" smtClean="0"/>
              <a:t>   </a:t>
            </a:r>
            <a:r>
              <a:rPr lang="pt-BR" smtClean="0"/>
              <a:t>Hastalık tütün fideliklerinde çok hızlı gelişme imkanı bulabilir ve tütün fideleri bir merkezden başlayarak yuvarlak bir şekilde ölmeye başlar. Buna halk arasında </a:t>
            </a:r>
            <a:r>
              <a:rPr lang="pt-BR" b="1" smtClean="0"/>
              <a:t>Ayna</a:t>
            </a:r>
            <a:r>
              <a:rPr lang="pt-BR" smtClean="0"/>
              <a:t> adı verilir. Tütünlerde fideler çoğu zaman hafif bir sararma ile toprak yüzeyine yakın kısımlarda kök boğazı bölgelerinde dokular yumuşar ve bitkiyi taşıyamaz duruma gelir ve bu durumda bitkiler toprak yüzeyine devrilir. Daha ileriki dönemlerde de kök çürüklüğü görülebilir. </a:t>
            </a:r>
            <a:endParaRPr lang="tr-TR"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p:cNvSpPr>
          <p:nvPr>
            <p:ph type="body" idx="1"/>
          </p:nvPr>
        </p:nvSpPr>
        <p:spPr>
          <a:xfrm>
            <a:off x="250825" y="476250"/>
            <a:ext cx="8569325" cy="6121400"/>
          </a:xfrm>
          <a:solidFill>
            <a:srgbClr val="FFCC00"/>
          </a:solidFill>
        </p:spPr>
        <p:txBody>
          <a:bodyPr/>
          <a:lstStyle/>
          <a:p>
            <a:pPr algn="just">
              <a:lnSpc>
                <a:spcPct val="90000"/>
              </a:lnSpc>
              <a:buFont typeface="Arial" charset="0"/>
              <a:buNone/>
            </a:pPr>
            <a:r>
              <a:rPr lang="tr-TR" sz="2800" b="1" smtClean="0">
                <a:solidFill>
                  <a:srgbClr val="FF0000"/>
                </a:solidFill>
              </a:rPr>
              <a:t>   Savaşımı:</a:t>
            </a:r>
            <a:r>
              <a:rPr lang="tr-TR" sz="2800" b="1" smtClean="0"/>
              <a:t> </a:t>
            </a:r>
          </a:p>
          <a:p>
            <a:pPr algn="just">
              <a:lnSpc>
                <a:spcPct val="90000"/>
              </a:lnSpc>
            </a:pPr>
            <a:r>
              <a:rPr lang="tr-TR" sz="2800" smtClean="0"/>
              <a:t>Pancarları zedelemeden, yaralamadan, topraksız ve yapraksız hasat etmek, yüklemek ve boşaltmak gerekir.</a:t>
            </a:r>
          </a:p>
          <a:p>
            <a:pPr algn="just">
              <a:lnSpc>
                <a:spcPct val="90000"/>
              </a:lnSpc>
            </a:pPr>
            <a:r>
              <a:rPr lang="tr-TR" sz="2800" smtClean="0"/>
              <a:t>Pancar başları ne çok derin ve nede çok yüksek kesilmelidir.</a:t>
            </a:r>
          </a:p>
          <a:p>
            <a:pPr algn="just">
              <a:lnSpc>
                <a:spcPct val="90000"/>
              </a:lnSpc>
            </a:pPr>
            <a:r>
              <a:rPr lang="tr-TR" sz="2800" smtClean="0"/>
              <a:t>Toprak ve yaprak oranı yüksek pancarlar ile hasta veya çürük pancarlar silolanmamalıdır.</a:t>
            </a:r>
          </a:p>
          <a:p>
            <a:pPr algn="just">
              <a:lnSpc>
                <a:spcPct val="90000"/>
              </a:lnSpc>
            </a:pPr>
            <a:r>
              <a:rPr lang="tr-TR" sz="2800" smtClean="0"/>
              <a:t>Silolar dondan korunmalıdır.</a:t>
            </a:r>
          </a:p>
          <a:p>
            <a:pPr algn="just">
              <a:lnSpc>
                <a:spcPct val="90000"/>
              </a:lnSpc>
            </a:pPr>
            <a:r>
              <a:rPr lang="tr-TR" sz="2800" smtClean="0"/>
              <a:t>İlk çürüklük adacıkları tespit edilen yığınlar kantarda tutulmamalı ve en kısa zamanda fabrikaya gönderilmelidir.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p:cNvSpPr>
          <p:nvPr>
            <p:ph type="body" idx="1"/>
          </p:nvPr>
        </p:nvSpPr>
        <p:spPr>
          <a:xfrm>
            <a:off x="179388" y="620713"/>
            <a:ext cx="8507412" cy="5505450"/>
          </a:xfrm>
          <a:solidFill>
            <a:srgbClr val="FFCC00"/>
          </a:solidFill>
        </p:spPr>
        <p:txBody>
          <a:bodyPr/>
          <a:lstStyle/>
          <a:p>
            <a:pPr algn="just">
              <a:buFont typeface="Arial" charset="0"/>
              <a:buNone/>
            </a:pPr>
            <a:r>
              <a:rPr lang="tr-TR" smtClean="0"/>
              <a:t>   </a:t>
            </a:r>
            <a:r>
              <a:rPr lang="pt-BR" smtClean="0"/>
              <a:t>Ancak bu dönemlerdeki çürüklüklerde fideler ölmeyip sararır ve gelişme geriliği gösterir. Bu tip bitkiler tarlaya şaşırtılırlarsa bile tarlada iyi gelişemezler. Bu etmenlerin çoğu toprak kökenlidir. Tohumla taşınma pek önemli değildir. Sulama suyu ve fidelik malzemeleri hastalığı yayabilir. Bu etmenler dışında tütünde görülen diğer fungal hastalıklarda erken dönemde kök çürüklüğüne neden olurlar. </a:t>
            </a:r>
            <a:endParaRPr lang="tr-TR"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p:cNvSpPr>
          <p:nvPr>
            <p:ph type="body" idx="1"/>
          </p:nvPr>
        </p:nvSpPr>
        <p:spPr>
          <a:xfrm>
            <a:off x="179388" y="476250"/>
            <a:ext cx="8713787" cy="6048375"/>
          </a:xfrm>
          <a:solidFill>
            <a:srgbClr val="FFCC00"/>
          </a:solidFill>
        </p:spPr>
        <p:txBody>
          <a:bodyPr/>
          <a:lstStyle/>
          <a:p>
            <a:pPr>
              <a:buFont typeface="Arial" charset="0"/>
              <a:buNone/>
            </a:pPr>
            <a:r>
              <a:rPr lang="tr-TR" sz="2800" b="1" smtClean="0"/>
              <a:t>   </a:t>
            </a:r>
            <a:r>
              <a:rPr lang="pt-BR" sz="2800" b="1" smtClean="0">
                <a:solidFill>
                  <a:srgbClr val="FF3300"/>
                </a:solidFill>
              </a:rPr>
              <a:t>Savaşımı</a:t>
            </a:r>
            <a:r>
              <a:rPr lang="pt-BR" sz="2800" b="1" smtClean="0"/>
              <a:t>: </a:t>
            </a:r>
            <a:r>
              <a:rPr lang="pt-BR" sz="2800" smtClean="0"/>
              <a:t>Kültürel önlemler olarak:</a:t>
            </a:r>
          </a:p>
          <a:p>
            <a:pPr algn="just">
              <a:buFont typeface="Arial" charset="0"/>
              <a:buNone/>
            </a:pPr>
            <a:r>
              <a:rPr lang="tr-TR" sz="2800" smtClean="0"/>
              <a:t> </a:t>
            </a:r>
            <a:r>
              <a:rPr lang="pt-BR" sz="2800" smtClean="0"/>
              <a:t>- Fideliklerin güneş alacak şekilde tesis edilmesi ve </a:t>
            </a:r>
            <a:r>
              <a:rPr lang="tr-TR" sz="2800" smtClean="0"/>
              <a:t>  </a:t>
            </a:r>
            <a:r>
              <a:rPr lang="pt-BR" sz="2800" smtClean="0"/>
              <a:t>rüzgarlara kapalı bulunması sağlanmalı</a:t>
            </a:r>
          </a:p>
          <a:p>
            <a:pPr algn="just">
              <a:buFont typeface="Arial" charset="0"/>
              <a:buNone/>
            </a:pPr>
            <a:r>
              <a:rPr lang="pt-BR" sz="2800" smtClean="0"/>
              <a:t> - Fidelik toprağının fundalık yerlerden sağlanması</a:t>
            </a:r>
          </a:p>
          <a:p>
            <a:pPr algn="just">
              <a:buFont typeface="Arial" charset="0"/>
              <a:buNone/>
            </a:pPr>
            <a:r>
              <a:rPr lang="pt-BR" sz="2800" smtClean="0"/>
              <a:t> - Kullanılan çiftlik gübrelerinin iyice yanması sağlanmalıdır. </a:t>
            </a:r>
          </a:p>
          <a:p>
            <a:pPr algn="just">
              <a:buFont typeface="Arial" charset="0"/>
              <a:buNone/>
            </a:pPr>
            <a:r>
              <a:rPr lang="pt-BR" sz="2800" smtClean="0"/>
              <a:t> - Fidelik toprağının yerden 15-20 cm. yüksekte olması</a:t>
            </a:r>
          </a:p>
          <a:p>
            <a:pPr algn="just">
              <a:buFont typeface="Arial" charset="0"/>
              <a:buNone/>
            </a:pPr>
            <a:r>
              <a:rPr lang="pt-BR" sz="2800" smtClean="0"/>
              <a:t> - Sık tohum ekilmemeli, sıcak yastıklarda m</a:t>
            </a:r>
            <a:r>
              <a:rPr lang="pt-BR" sz="2800" baseline="30000" smtClean="0"/>
              <a:t>2</a:t>
            </a:r>
            <a:r>
              <a:rPr lang="pt-BR" sz="2800" smtClean="0"/>
              <a:t> ye 1 g , soğuk yastıklarda m</a:t>
            </a:r>
            <a:r>
              <a:rPr lang="pt-BR" sz="2800" baseline="30000" smtClean="0"/>
              <a:t>2</a:t>
            </a:r>
            <a:r>
              <a:rPr lang="pt-BR" sz="2800" smtClean="0"/>
              <a:t> ye 2 g geçmemeli.</a:t>
            </a:r>
            <a:endParaRPr lang="tr-TR" sz="28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p:cNvSpPr>
          <p:nvPr>
            <p:ph type="body" idx="1"/>
          </p:nvPr>
        </p:nvSpPr>
        <p:spPr>
          <a:xfrm>
            <a:off x="250825" y="404813"/>
            <a:ext cx="8569325" cy="6048375"/>
          </a:xfrm>
          <a:solidFill>
            <a:srgbClr val="FFCC00"/>
          </a:solidFill>
        </p:spPr>
        <p:txBody>
          <a:bodyPr/>
          <a:lstStyle/>
          <a:p>
            <a:pPr algn="just">
              <a:buFont typeface="Arial" charset="0"/>
              <a:buNone/>
            </a:pPr>
            <a:r>
              <a:rPr lang="tr-TR" sz="2800" smtClean="0"/>
              <a:t>   </a:t>
            </a:r>
            <a:r>
              <a:rPr lang="pt-BR" sz="2800" smtClean="0">
                <a:solidFill>
                  <a:srgbClr val="FF3300"/>
                </a:solidFill>
              </a:rPr>
              <a:t>Kimyasal mücadele</a:t>
            </a:r>
            <a:r>
              <a:rPr lang="pt-BR" sz="2800" smtClean="0"/>
              <a:t> :  Toprak ilaçlaması yapılabilir. Sulama şeklinde fideler çıkmadan veya çıktıktan sonra ilaçlama yapılır. Toprak ilaçlamasında % 40 lık </a:t>
            </a:r>
            <a:r>
              <a:rPr lang="pt-BR" sz="2800" smtClean="0">
                <a:solidFill>
                  <a:schemeClr val="accent2"/>
                </a:solidFill>
              </a:rPr>
              <a:t>formaldehit ( formalin</a:t>
            </a:r>
            <a:r>
              <a:rPr lang="pt-BR" sz="2800" smtClean="0"/>
              <a:t>) den 150 ml. Yarım kilo talaşa emdirilir. 1 m2 toprağa serpilir ve 10 cm. derinliğine kadar toprak karıştırılır. Açık yastıklarda hemen ekim yapılır. Kapalı yastıklarda 3 gün sonra ekim yapılır. Sulama şeklindeki ilaçlamalarda bakır sulfat kullanılabilir. 100 lt suya 600 g ilaç, tohum ekimi yapıldıktan sonra bu eriyikten m2 ye 6 lt gelecek şekilde fidelik sulanır ve 10-15 dakika sonra aynı oranda temiz su verilir. </a:t>
            </a:r>
            <a:endParaRPr lang="tr-TR" sz="28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p:cNvSpPr>
          <p:nvPr>
            <p:ph type="body" idx="1"/>
          </p:nvPr>
        </p:nvSpPr>
        <p:spPr>
          <a:xfrm>
            <a:off x="323850" y="549275"/>
            <a:ext cx="8362950" cy="5832475"/>
          </a:xfrm>
          <a:solidFill>
            <a:srgbClr val="FFCC00"/>
          </a:solidFill>
        </p:spPr>
        <p:txBody>
          <a:bodyPr/>
          <a:lstStyle/>
          <a:p>
            <a:pPr algn="just">
              <a:buFont typeface="Arial" charset="0"/>
              <a:buNone/>
            </a:pPr>
            <a:r>
              <a:rPr lang="tr-TR" smtClean="0"/>
              <a:t>   </a:t>
            </a:r>
            <a:r>
              <a:rPr lang="pt-BR" smtClean="0"/>
              <a:t>Buna rağmen fideler çıktıktan sonra hastalık görülürse o zaman yüzey ilaçlamalarına devam edilir.  Bunun için hazır bakırlı preparatlardan  </a:t>
            </a:r>
            <a:r>
              <a:rPr lang="pt-BR" smtClean="0">
                <a:solidFill>
                  <a:schemeClr val="accent2"/>
                </a:solidFill>
              </a:rPr>
              <a:t>Bakır oksit</a:t>
            </a:r>
            <a:r>
              <a:rPr lang="pt-BR" smtClean="0"/>
              <a:t> % 50 WP , </a:t>
            </a:r>
            <a:r>
              <a:rPr lang="pt-BR" smtClean="0">
                <a:solidFill>
                  <a:schemeClr val="accent2"/>
                </a:solidFill>
              </a:rPr>
              <a:t>Bakır oksiklorür</a:t>
            </a:r>
            <a:r>
              <a:rPr lang="pt-BR" smtClean="0"/>
              <a:t> % 50 WP, </a:t>
            </a:r>
            <a:r>
              <a:rPr lang="pt-BR" smtClean="0">
                <a:solidFill>
                  <a:schemeClr val="accent2"/>
                </a:solidFill>
              </a:rPr>
              <a:t>Bakır karbonat </a:t>
            </a:r>
            <a:r>
              <a:rPr lang="pt-BR" smtClean="0"/>
              <a:t>% 50 WP dan biri ile 100 lt suya 400 g  olacak şekilde hazırlanan ilaç 8-10 gün aralıklarla verilir. Ya da </a:t>
            </a:r>
            <a:r>
              <a:rPr lang="pt-BR" smtClean="0">
                <a:solidFill>
                  <a:srgbClr val="FF66CC"/>
                </a:solidFill>
              </a:rPr>
              <a:t>Captan</a:t>
            </a:r>
            <a:r>
              <a:rPr lang="pt-BR" smtClean="0"/>
              <a:t> % 50 WP, </a:t>
            </a:r>
            <a:r>
              <a:rPr lang="pt-BR" smtClean="0">
                <a:solidFill>
                  <a:srgbClr val="FF66CC"/>
                </a:solidFill>
              </a:rPr>
              <a:t>Thiram</a:t>
            </a:r>
            <a:r>
              <a:rPr lang="pt-BR" smtClean="0"/>
              <a:t> % 80 WP gibi ilaçlarla 100 lt suya 200 g olacak şekilde yüzey ilaçlaması yapılır.</a:t>
            </a:r>
            <a:r>
              <a:rPr lang="tr-TR" smtClean="0"/>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p:cNvSpPr>
          <p:nvPr>
            <p:ph type="body" idx="1"/>
          </p:nvPr>
        </p:nvSpPr>
        <p:spPr>
          <a:xfrm>
            <a:off x="250825" y="260350"/>
            <a:ext cx="8642350" cy="6408738"/>
          </a:xfrm>
          <a:solidFill>
            <a:srgbClr val="FFCC00"/>
          </a:solidFill>
        </p:spPr>
        <p:txBody>
          <a:bodyPr/>
          <a:lstStyle/>
          <a:p>
            <a:pPr>
              <a:lnSpc>
                <a:spcPct val="90000"/>
              </a:lnSpc>
              <a:buFont typeface="Arial" charset="0"/>
              <a:buNone/>
            </a:pPr>
            <a:r>
              <a:rPr lang="tr-TR" sz="2800" b="1" smtClean="0"/>
              <a:t>   </a:t>
            </a:r>
            <a:r>
              <a:rPr lang="de-DE" sz="2800" b="1" smtClean="0">
                <a:solidFill>
                  <a:schemeClr val="accent2"/>
                </a:solidFill>
              </a:rPr>
              <a:t>Tütün Küllemesi</a:t>
            </a:r>
            <a:r>
              <a:rPr lang="de-DE" sz="2800" b="1" smtClean="0"/>
              <a:t> : </a:t>
            </a:r>
          </a:p>
          <a:p>
            <a:pPr>
              <a:lnSpc>
                <a:spcPct val="90000"/>
              </a:lnSpc>
              <a:buFont typeface="Arial" charset="0"/>
              <a:buNone/>
            </a:pPr>
            <a:r>
              <a:rPr lang="tr-TR" sz="2800" b="1" smtClean="0"/>
              <a:t>  </a:t>
            </a:r>
            <a:r>
              <a:rPr lang="de-DE" sz="2800" b="1" smtClean="0"/>
              <a:t>  </a:t>
            </a:r>
            <a:r>
              <a:rPr lang="de-DE" sz="2800" b="1" smtClean="0">
                <a:solidFill>
                  <a:srgbClr val="FF3300"/>
                </a:solidFill>
              </a:rPr>
              <a:t>Hastalık etmeni</a:t>
            </a:r>
            <a:r>
              <a:rPr lang="de-DE" sz="2800" b="1" smtClean="0"/>
              <a:t> : </a:t>
            </a:r>
            <a:r>
              <a:rPr lang="de-DE" sz="2800" i="1" smtClean="0">
                <a:solidFill>
                  <a:schemeClr val="hlink"/>
                </a:solidFill>
              </a:rPr>
              <a:t>Erysiphe cichoracearum</a:t>
            </a:r>
            <a:endParaRPr lang="de-DE" sz="2800" smtClean="0">
              <a:solidFill>
                <a:schemeClr val="hlink"/>
              </a:solidFill>
            </a:endParaRPr>
          </a:p>
          <a:p>
            <a:pPr algn="just">
              <a:lnSpc>
                <a:spcPct val="90000"/>
              </a:lnSpc>
              <a:buFont typeface="Arial" charset="0"/>
              <a:buNone/>
            </a:pPr>
            <a:r>
              <a:rPr lang="tr-TR" sz="2800" smtClean="0"/>
              <a:t> </a:t>
            </a:r>
            <a:r>
              <a:rPr lang="de-DE" sz="2800" smtClean="0"/>
              <a:t>  Hastalık ABD nin yanında pek çok ülkede görülmektedir. Üretimi t</a:t>
            </a:r>
            <a:r>
              <a:rPr lang="tr-TR" sz="2800" smtClean="0"/>
              <a:t>e</a:t>
            </a:r>
            <a:r>
              <a:rPr lang="de-DE" sz="2800" smtClean="0"/>
              <a:t>hdit eden hastalıklardan biridir. Yugoslavya da % 30’ un üzerinde verim kaybı, % 80 nin üzerinde de kalite kaybı gözlenmiştir. Hastalık etmeni çevre şartlarından oldukça etkilendiğinden hastalık şiddeti yıldan yıla değişir. Hastalık ara sıra tohum yataklarında da görülür. Fakat tütünün yaprakları belli bir büyüklüğü alana kadar hatta yapraklardaki büyüme sona erene kadar yapraklar hastalığa karşı dayanıklıdır. Bunun neticesi olarak dikimden sonra en az 6 hafta gibi bir süre içinde tarladaki bitkilerde gözle görülebilir bir enfeksiyon gerçekleşmez.</a:t>
            </a:r>
            <a:r>
              <a:rPr lang="tr-TR" sz="2800" smtClean="0"/>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p:cNvSpPr>
          <p:nvPr>
            <p:ph type="body" idx="1"/>
          </p:nvPr>
        </p:nvSpPr>
        <p:spPr>
          <a:xfrm>
            <a:off x="323850" y="476250"/>
            <a:ext cx="8362950" cy="5976938"/>
          </a:xfrm>
          <a:solidFill>
            <a:srgbClr val="FFCC00"/>
          </a:solidFill>
        </p:spPr>
        <p:txBody>
          <a:bodyPr/>
          <a:lstStyle/>
          <a:p>
            <a:pPr algn="just">
              <a:lnSpc>
                <a:spcPct val="90000"/>
              </a:lnSpc>
              <a:buFont typeface="Arial" charset="0"/>
              <a:buNone/>
            </a:pPr>
            <a:r>
              <a:rPr lang="tr-TR" sz="2800" smtClean="0"/>
              <a:t>   </a:t>
            </a:r>
            <a:r>
              <a:rPr lang="de-DE" sz="2800" smtClean="0"/>
              <a:t>Küllemenin en göze çarpan belirtisi yaprakların her iki yüzünde ve gövdelerde pudramsı gri bir tabakanın varlığıdır. İlk önce</a:t>
            </a:r>
            <a:r>
              <a:rPr lang="tr-TR" sz="2800" smtClean="0"/>
              <a:t> keçe</a:t>
            </a:r>
            <a:r>
              <a:rPr lang="de-DE" sz="2800" smtClean="0"/>
              <a:t> gibi yamalar görülür. Bunlar daha sonra yaprakların alt tarafından hızlı bir şekilde büyürler ve kısa bir süre içinde yaprağın tüm alt yüzeyini kaplarlar. Daha sonra yaprağın üst yüzeyinde kahverengi lekeler görülür. Hastalıklı yapraklar incelir ve kağıt gibi bir hal alır. Sonucunda da kalitede düşüş meydana gelir. Yaprak yüzeyinde oluşan konidi zincirleri ile siyah küresel ve kapalı Cleistotheciumları bir el büyüteçi  ile rahatlıkla görülebilir. Uygun sıcaklık ( 20-25 </a:t>
            </a:r>
            <a:r>
              <a:rPr lang="de-DE" sz="2800" baseline="30000" smtClean="0"/>
              <a:t>0</a:t>
            </a:r>
            <a:r>
              <a:rPr lang="de-DE" sz="2800" smtClean="0"/>
              <a:t>C ) arasındaki derecelerdir.</a:t>
            </a:r>
            <a:endParaRPr lang="tr-TR" sz="280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p:cNvSpPr>
          <p:nvPr>
            <p:ph type="body" idx="1"/>
          </p:nvPr>
        </p:nvSpPr>
        <p:spPr>
          <a:xfrm>
            <a:off x="457200" y="404813"/>
            <a:ext cx="8229600" cy="6119812"/>
          </a:xfrm>
          <a:solidFill>
            <a:srgbClr val="FFCC00"/>
          </a:solidFill>
        </p:spPr>
        <p:txBody>
          <a:bodyPr/>
          <a:lstStyle/>
          <a:p>
            <a:pPr>
              <a:lnSpc>
                <a:spcPct val="90000"/>
              </a:lnSpc>
              <a:buFont typeface="Arial" charset="0"/>
              <a:buNone/>
            </a:pPr>
            <a:r>
              <a:rPr lang="tr-TR" b="1" smtClean="0"/>
              <a:t>  </a:t>
            </a:r>
            <a:r>
              <a:rPr lang="de-DE" b="1" smtClean="0">
                <a:solidFill>
                  <a:srgbClr val="FF3300"/>
                </a:solidFill>
              </a:rPr>
              <a:t>Savaşımı </a:t>
            </a:r>
            <a:r>
              <a:rPr lang="de-DE" b="1" smtClean="0"/>
              <a:t>: </a:t>
            </a:r>
            <a:r>
              <a:rPr lang="de-DE" smtClean="0">
                <a:solidFill>
                  <a:schemeClr val="accent2"/>
                </a:solidFill>
              </a:rPr>
              <a:t>Kültürel mücadele</a:t>
            </a:r>
            <a:r>
              <a:rPr lang="de-DE" smtClean="0"/>
              <a:t> olarak : </a:t>
            </a:r>
          </a:p>
          <a:p>
            <a:pPr>
              <a:lnSpc>
                <a:spcPct val="90000"/>
              </a:lnSpc>
              <a:buFont typeface="Arial" charset="0"/>
              <a:buNone/>
            </a:pPr>
            <a:r>
              <a:rPr lang="tr-TR" smtClean="0"/>
              <a:t> </a:t>
            </a:r>
          </a:p>
          <a:p>
            <a:pPr>
              <a:lnSpc>
                <a:spcPct val="90000"/>
              </a:lnSpc>
              <a:buFont typeface="Arial" charset="0"/>
              <a:buNone/>
            </a:pPr>
            <a:r>
              <a:rPr lang="tr-TR" smtClean="0"/>
              <a:t> </a:t>
            </a:r>
            <a:r>
              <a:rPr lang="de-DE" smtClean="0"/>
              <a:t>- Düşük sıcaklıkta dikimden sakınılmalıdır.</a:t>
            </a:r>
          </a:p>
          <a:p>
            <a:pPr>
              <a:lnSpc>
                <a:spcPct val="90000"/>
              </a:lnSpc>
              <a:buFont typeface="Arial" charset="0"/>
              <a:buNone/>
            </a:pPr>
            <a:r>
              <a:rPr lang="tr-TR" smtClean="0"/>
              <a:t> </a:t>
            </a:r>
          </a:p>
          <a:p>
            <a:pPr>
              <a:lnSpc>
                <a:spcPct val="90000"/>
              </a:lnSpc>
              <a:buFont typeface="Arial" charset="0"/>
              <a:buNone/>
            </a:pPr>
            <a:r>
              <a:rPr lang="de-DE" smtClean="0"/>
              <a:t>- Hava sirkulasyonunu artırmak için sıra araları dengeli olmalıdır.</a:t>
            </a:r>
          </a:p>
          <a:p>
            <a:pPr>
              <a:lnSpc>
                <a:spcPct val="90000"/>
              </a:lnSpc>
              <a:buFont typeface="Arial" charset="0"/>
              <a:buNone/>
            </a:pPr>
            <a:endParaRPr lang="tr-TR" smtClean="0"/>
          </a:p>
          <a:p>
            <a:pPr>
              <a:lnSpc>
                <a:spcPct val="90000"/>
              </a:lnSpc>
              <a:buFont typeface="Arial" charset="0"/>
              <a:buNone/>
            </a:pPr>
            <a:r>
              <a:rPr lang="de-DE" smtClean="0"/>
              <a:t>- Dengeli</a:t>
            </a:r>
            <a:r>
              <a:rPr lang="tr-TR" smtClean="0"/>
              <a:t> gübreleme</a:t>
            </a:r>
            <a:r>
              <a:rPr lang="de-DE" smtClean="0"/>
              <a:t> yapılmalıdır.</a:t>
            </a:r>
          </a:p>
          <a:p>
            <a:pPr>
              <a:lnSpc>
                <a:spcPct val="90000"/>
              </a:lnSpc>
              <a:buFont typeface="Arial" charset="0"/>
              <a:buNone/>
            </a:pPr>
            <a:endParaRPr lang="tr-TR" smtClean="0"/>
          </a:p>
          <a:p>
            <a:pPr>
              <a:lnSpc>
                <a:spcPct val="90000"/>
              </a:lnSpc>
              <a:buFont typeface="Arial" charset="0"/>
              <a:buNone/>
            </a:pPr>
            <a:endParaRPr lang="tr-TR" smtClean="0"/>
          </a:p>
          <a:p>
            <a:pPr>
              <a:lnSpc>
                <a:spcPct val="90000"/>
              </a:lnSpc>
              <a:buFont typeface="Arial" charset="0"/>
              <a:buNone/>
            </a:pPr>
            <a:r>
              <a:rPr lang="de-DE" smtClean="0"/>
              <a:t>- </a:t>
            </a:r>
            <a:r>
              <a:rPr lang="tr-TR" smtClean="0"/>
              <a:t>D</a:t>
            </a:r>
            <a:r>
              <a:rPr lang="de-DE" smtClean="0"/>
              <a:t>ayanıklı çeşit kullanılmalıdır.</a:t>
            </a:r>
            <a:endParaRPr lang="tr-TR"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p:cNvSpPr>
          <p:nvPr>
            <p:ph type="body" idx="1"/>
          </p:nvPr>
        </p:nvSpPr>
        <p:spPr>
          <a:xfrm>
            <a:off x="179388" y="476250"/>
            <a:ext cx="8507412" cy="5976938"/>
          </a:xfrm>
          <a:solidFill>
            <a:srgbClr val="FFCC00"/>
          </a:solidFill>
        </p:spPr>
        <p:txBody>
          <a:bodyPr/>
          <a:lstStyle/>
          <a:p>
            <a:pPr algn="just">
              <a:buFont typeface="Arial" charset="0"/>
              <a:buNone/>
            </a:pPr>
            <a:r>
              <a:rPr lang="tr-TR" sz="2800" smtClean="0"/>
              <a:t>   </a:t>
            </a:r>
            <a:r>
              <a:rPr lang="de-DE" sz="2800" smtClean="0">
                <a:solidFill>
                  <a:srgbClr val="FF3300"/>
                </a:solidFill>
              </a:rPr>
              <a:t>Kimyasal mücadele</a:t>
            </a:r>
            <a:r>
              <a:rPr lang="de-DE" sz="2800" smtClean="0"/>
              <a:t> olarak Dinocap 12-15 gün aralıklarla kullanıldığında (3-4 defa ) yaprağın kalitesine herhangi bir yan etkisi olmadan % 90 nın üzerinde etkili olmuştur. Kükürt tütünün kalitesini bozar. Bunun için kükürt kullanılmaz. Dinocap yüksek sıcaklıklarda uygulandığında yapraklara fitotoksik etki yapar. Bazı ülkelerde sistemik fungisit olan Benomyl de hastalığı önlemiştir. Ülkemizde tütün küllemesine karşı önerilen ilaçların bazıları şunlardır.</a:t>
            </a:r>
          </a:p>
          <a:p>
            <a:pPr algn="just">
              <a:buFont typeface="Arial" charset="0"/>
              <a:buNone/>
            </a:pPr>
            <a:r>
              <a:rPr lang="tr-TR" sz="2800" smtClean="0"/>
              <a:t>   </a:t>
            </a:r>
            <a:r>
              <a:rPr lang="de-DE" sz="2800" smtClean="0"/>
              <a:t>Quinomethionate WP 25g / 100 lt su, Tridemorf EC 40 ml / 100 lt su, Triadimenol 75 ml / 100 lt su, Triforine EC 100 ml / 100 lt su</a:t>
            </a:r>
            <a:endParaRPr lang="tr-TR" sz="280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p:cNvSpPr>
          <p:nvPr>
            <p:ph type="body" idx="1"/>
          </p:nvPr>
        </p:nvSpPr>
        <p:spPr>
          <a:xfrm>
            <a:off x="250825" y="549275"/>
            <a:ext cx="8642350" cy="5832475"/>
          </a:xfrm>
          <a:solidFill>
            <a:srgbClr val="FFCC00"/>
          </a:solidFill>
        </p:spPr>
        <p:txBody>
          <a:bodyPr/>
          <a:lstStyle/>
          <a:p>
            <a:pPr>
              <a:buFont typeface="Arial" charset="0"/>
              <a:buNone/>
            </a:pPr>
            <a:r>
              <a:rPr lang="tr-TR" sz="2800" b="1" smtClean="0"/>
              <a:t>   </a:t>
            </a:r>
            <a:r>
              <a:rPr lang="de-DE" sz="2800" b="1" smtClean="0">
                <a:solidFill>
                  <a:schemeClr val="accent2"/>
                </a:solidFill>
              </a:rPr>
              <a:t>Alternaria Yaprak Lekesi = Kahverengi Leke)</a:t>
            </a:r>
          </a:p>
          <a:p>
            <a:pPr>
              <a:buFont typeface="Arial" charset="0"/>
              <a:buNone/>
            </a:pPr>
            <a:r>
              <a:rPr lang="tr-TR" sz="2800" b="1" smtClean="0"/>
              <a:t>  </a:t>
            </a:r>
            <a:r>
              <a:rPr lang="de-DE" sz="2800" b="1" smtClean="0"/>
              <a:t> </a:t>
            </a:r>
            <a:r>
              <a:rPr lang="de-DE" sz="2800" b="1" smtClean="0">
                <a:solidFill>
                  <a:srgbClr val="FF3300"/>
                </a:solidFill>
              </a:rPr>
              <a:t>Hastalık etmeni</a:t>
            </a:r>
            <a:r>
              <a:rPr lang="de-DE" sz="2800" b="1" smtClean="0"/>
              <a:t>: </a:t>
            </a:r>
            <a:r>
              <a:rPr lang="de-DE" sz="2800" i="1" smtClean="0">
                <a:solidFill>
                  <a:schemeClr val="hlink"/>
                </a:solidFill>
              </a:rPr>
              <a:t>Alterneria alternata</a:t>
            </a:r>
            <a:endParaRPr lang="de-DE" sz="2800" smtClean="0">
              <a:solidFill>
                <a:schemeClr val="hlink"/>
              </a:solidFill>
            </a:endParaRPr>
          </a:p>
          <a:p>
            <a:pPr algn="just">
              <a:buFont typeface="Arial" charset="0"/>
              <a:buNone/>
            </a:pPr>
            <a:r>
              <a:rPr lang="tr-TR" sz="2800" smtClean="0"/>
              <a:t>  </a:t>
            </a:r>
            <a:r>
              <a:rPr lang="de-DE" sz="2800" smtClean="0"/>
              <a:t> Hastalık dünyanın her tarafında görülür. Fakat hastalı</a:t>
            </a:r>
            <a:r>
              <a:rPr lang="tr-TR" sz="2800" smtClean="0"/>
              <a:t>ğa</a:t>
            </a:r>
            <a:r>
              <a:rPr lang="de-DE" sz="2800" smtClean="0"/>
              <a:t> daha şiddetli olarak ılıman bölgelerde rastlanır. İlk önce alt yapraklarda görülür. Daha sonra üsteki yapraklara doğru yayılır. Ilıman ve nemli atmosfer koşullarında yaprak üzerinde çok sayıda lekeler görülür. ( Her yaprakta 200 den fazla leke) Bu lekeler küçük küçük suda ıslatılmış dairesel lekeler şeklinde görülürler. Bir hafta içerisinde lekeler büyüyerek karateristik yuvarlak bir şekil alırlar. </a:t>
            </a:r>
            <a:endParaRPr lang="tr-TR" sz="2800" smtClean="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p:cNvSpPr>
          <p:nvPr>
            <p:ph type="body" idx="1"/>
          </p:nvPr>
        </p:nvSpPr>
        <p:spPr>
          <a:xfrm>
            <a:off x="457200" y="692150"/>
            <a:ext cx="8229600" cy="5434013"/>
          </a:xfrm>
          <a:solidFill>
            <a:srgbClr val="FFCC00"/>
          </a:solidFill>
        </p:spPr>
        <p:txBody>
          <a:bodyPr/>
          <a:lstStyle/>
          <a:p>
            <a:pPr algn="just">
              <a:lnSpc>
                <a:spcPct val="90000"/>
              </a:lnSpc>
              <a:buFont typeface="Arial" charset="0"/>
              <a:buNone/>
            </a:pPr>
            <a:r>
              <a:rPr lang="tr-TR" smtClean="0"/>
              <a:t>   </a:t>
            </a:r>
            <a:r>
              <a:rPr lang="de-DE" smtClean="0"/>
              <a:t>Çapları ortalama 1 cm dir. Daima olmamakla birlikte çoğunlukla lekeler ayrı bir sarı hale ile kuşatılırlar. Bu hale dokuyu istila eden fungal patojen tarafından yayılan toksinin sonucu oluşur. Zamanla siyah konsantrik halkalar göze çarpar ve lekeler 3 cm çapında bir büyüklüğe ulaşır. Yüksek nem şartlarında daha yaşlı lekelerin merkezinde konidi ve konidioforların siyah, tüyümsü kümecikleri görülür. Gençken ölmekte olan yapraklar tam büyüklüklerini alamazlar. </a:t>
            </a:r>
            <a:endParaRPr lang="tr-T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p:cNvSpPr>
          <p:nvPr>
            <p:ph type="body" idx="1"/>
          </p:nvPr>
        </p:nvSpPr>
        <p:spPr>
          <a:xfrm>
            <a:off x="179388" y="260350"/>
            <a:ext cx="8435975" cy="6048375"/>
          </a:xfrm>
          <a:solidFill>
            <a:srgbClr val="FFCC00"/>
          </a:solidFill>
        </p:spPr>
        <p:txBody>
          <a:bodyPr/>
          <a:lstStyle/>
          <a:p>
            <a:pPr>
              <a:lnSpc>
                <a:spcPct val="90000"/>
              </a:lnSpc>
              <a:buFont typeface="Arial" charset="0"/>
              <a:buNone/>
            </a:pPr>
            <a:r>
              <a:rPr lang="tr-TR" b="1" smtClean="0"/>
              <a:t>   </a:t>
            </a:r>
            <a:endParaRPr lang="tr-TR" smtClean="0"/>
          </a:p>
          <a:p>
            <a:pPr algn="just">
              <a:lnSpc>
                <a:spcPct val="90000"/>
              </a:lnSpc>
              <a:buFont typeface="Arial" charset="0"/>
              <a:buNone/>
            </a:pPr>
            <a:r>
              <a:rPr lang="tr-TR" smtClean="0"/>
              <a:t>   Anavatanı Amerika olan tütün, sigara, puro, enfiye, kıyılmış sargılık tütün, çiğneme tütünü gibi keyif verici bir madde olarak tüketilmektedir.</a:t>
            </a:r>
            <a:endParaRPr lang="en-US" b="1" smtClean="0"/>
          </a:p>
          <a:p>
            <a:pPr algn="just">
              <a:lnSpc>
                <a:spcPct val="90000"/>
              </a:lnSpc>
              <a:buFont typeface="Arial" charset="0"/>
              <a:buNone/>
            </a:pPr>
            <a:r>
              <a:rPr lang="tr-TR" smtClean="0"/>
              <a:t>   Dünyanın 95 ülkesinde tütün üretimi yapılmaktadır. Bu üretiminin %8’ini Türk tipi diğer bir değişle Oriental tütün oluşturmaktadır. Küçük yapraklı ve karakteristik niteliklere sahip olan tütünlerimizin ülkemiz ekonomisi ve sosyal yapısında önemli yeri bulunmaktadır.</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p:cNvSpPr>
          <p:nvPr>
            <p:ph type="body" idx="1"/>
          </p:nvPr>
        </p:nvSpPr>
        <p:spPr>
          <a:xfrm>
            <a:off x="457200" y="549275"/>
            <a:ext cx="8229600" cy="5576888"/>
          </a:xfrm>
          <a:solidFill>
            <a:srgbClr val="FFCC00"/>
          </a:solidFill>
        </p:spPr>
        <p:txBody>
          <a:bodyPr/>
          <a:lstStyle/>
          <a:p>
            <a:pPr algn="just">
              <a:buFont typeface="Arial" charset="0"/>
              <a:buNone/>
            </a:pPr>
            <a:r>
              <a:rPr lang="tr-TR" smtClean="0"/>
              <a:t>   </a:t>
            </a:r>
            <a:r>
              <a:rPr lang="de-DE" smtClean="0"/>
              <a:t>Fakat en büyük zarar daha yaşlı yapraklar enfekte edildiğinde görülür. Yaprak dokusunun büyük bir kısmı vaktinden önce olgunlaşır ve ölür. Ilık ve nemli koşullarda enfekteli alanlar genişler ve birbiriyle birleşirler. Sonuçta yaprakta ağırlık ve kalite kaybı meydana gelir. Sezonun sonuna doğru petioller tohum kapsülleri, sürgünler ve gövde de siyah- kahve renkli çökük uzunlamasına lekeler bulunur. </a:t>
            </a:r>
            <a:endParaRPr lang="tr-TR"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p:cNvSpPr>
          <p:nvPr>
            <p:ph type="body" idx="1"/>
          </p:nvPr>
        </p:nvSpPr>
        <p:spPr>
          <a:xfrm>
            <a:off x="250825" y="476250"/>
            <a:ext cx="8642350" cy="5649913"/>
          </a:xfrm>
          <a:solidFill>
            <a:srgbClr val="FFCC00"/>
          </a:solidFill>
        </p:spPr>
        <p:txBody>
          <a:bodyPr/>
          <a:lstStyle/>
          <a:p>
            <a:pPr>
              <a:lnSpc>
                <a:spcPct val="90000"/>
              </a:lnSpc>
              <a:buFont typeface="Arial" charset="0"/>
              <a:buNone/>
            </a:pPr>
            <a:r>
              <a:rPr lang="tr-TR" sz="2800" b="1" smtClean="0"/>
              <a:t>    </a:t>
            </a:r>
            <a:r>
              <a:rPr lang="de-DE" sz="2800" b="1" smtClean="0">
                <a:solidFill>
                  <a:srgbClr val="FF3300"/>
                </a:solidFill>
              </a:rPr>
              <a:t>Savaşımı:</a:t>
            </a:r>
            <a:r>
              <a:rPr lang="de-DE" sz="2800" b="1" smtClean="0"/>
              <a:t> </a:t>
            </a:r>
          </a:p>
          <a:p>
            <a:pPr>
              <a:lnSpc>
                <a:spcPct val="90000"/>
              </a:lnSpc>
              <a:buFont typeface="Arial" charset="0"/>
              <a:buNone/>
            </a:pPr>
            <a:r>
              <a:rPr lang="de-DE" sz="2800" b="1" smtClean="0"/>
              <a:t> </a:t>
            </a:r>
            <a:r>
              <a:rPr lang="de-DE" sz="2800" smtClean="0"/>
              <a:t>- Hastalıksız tohum kullanılmalı  </a:t>
            </a:r>
          </a:p>
          <a:p>
            <a:pPr>
              <a:lnSpc>
                <a:spcPct val="90000"/>
              </a:lnSpc>
              <a:buFont typeface="Arial" charset="0"/>
              <a:buNone/>
            </a:pPr>
            <a:r>
              <a:rPr lang="de-DE" sz="2800" smtClean="0"/>
              <a:t> - Bir yıl önce hastalığın şiddetli görüldüğü tarlalara ertesi yıl ekim dikim yapılmamalı</a:t>
            </a:r>
          </a:p>
          <a:p>
            <a:pPr>
              <a:lnSpc>
                <a:spcPct val="90000"/>
              </a:lnSpc>
              <a:buFont typeface="Arial" charset="0"/>
              <a:buNone/>
            </a:pPr>
            <a:r>
              <a:rPr lang="de-DE" sz="2800" smtClean="0"/>
              <a:t> - Dayanıklı çeşit kullanmak </a:t>
            </a:r>
          </a:p>
          <a:p>
            <a:pPr>
              <a:lnSpc>
                <a:spcPct val="90000"/>
              </a:lnSpc>
              <a:buFont typeface="Arial" charset="0"/>
              <a:buNone/>
            </a:pPr>
            <a:r>
              <a:rPr lang="de-DE" sz="2800" smtClean="0"/>
              <a:t> - Sıra aralarındaki mesafeyi geniş tutmak</a:t>
            </a:r>
          </a:p>
          <a:p>
            <a:pPr>
              <a:lnSpc>
                <a:spcPct val="90000"/>
              </a:lnSpc>
              <a:buFont typeface="Arial" charset="0"/>
              <a:buNone/>
            </a:pPr>
            <a:r>
              <a:rPr lang="de-DE" sz="2800" smtClean="0"/>
              <a:t> - Aşırı azotlu gübrelemeden sakınmak</a:t>
            </a:r>
          </a:p>
          <a:p>
            <a:pPr>
              <a:lnSpc>
                <a:spcPct val="90000"/>
              </a:lnSpc>
              <a:buFont typeface="Arial" charset="0"/>
              <a:buNone/>
            </a:pPr>
            <a:r>
              <a:rPr lang="de-DE" sz="2800" smtClean="0"/>
              <a:t> - Ana bitkiden ayrı olarak gelişen sürgünler imha</a:t>
            </a:r>
            <a:r>
              <a:rPr lang="tr-TR" sz="2800" smtClean="0"/>
              <a:t> </a:t>
            </a:r>
            <a:r>
              <a:rPr lang="de-DE" sz="2800" smtClean="0"/>
              <a:t>edilmeli</a:t>
            </a:r>
          </a:p>
          <a:p>
            <a:pPr>
              <a:lnSpc>
                <a:spcPct val="90000"/>
              </a:lnSpc>
              <a:buFont typeface="Arial" charset="0"/>
              <a:buNone/>
            </a:pPr>
            <a:r>
              <a:rPr lang="de-DE" sz="2800" smtClean="0"/>
              <a:t> - Olgunlaşan tütün yaprakları bekletilmeden hemen hasat edilmeli</a:t>
            </a:r>
          </a:p>
          <a:p>
            <a:pPr>
              <a:lnSpc>
                <a:spcPct val="90000"/>
              </a:lnSpc>
              <a:buFont typeface="Arial" charset="0"/>
              <a:buNone/>
            </a:pPr>
            <a:r>
              <a:rPr lang="de-DE" sz="2800" smtClean="0"/>
              <a:t> - Fidelik topraklarının Metil bromid ile fumige edilmeli</a:t>
            </a:r>
            <a:endParaRPr lang="tr-TR" sz="2800"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p:cNvSpPr>
          <p:nvPr>
            <p:ph type="body" idx="1"/>
          </p:nvPr>
        </p:nvSpPr>
        <p:spPr>
          <a:xfrm>
            <a:off x="107950" y="549275"/>
            <a:ext cx="8856663" cy="5903913"/>
          </a:xfrm>
          <a:solidFill>
            <a:srgbClr val="FFCC00"/>
          </a:solidFill>
        </p:spPr>
        <p:txBody>
          <a:bodyPr/>
          <a:lstStyle/>
          <a:p>
            <a:pPr>
              <a:lnSpc>
                <a:spcPct val="90000"/>
              </a:lnSpc>
              <a:buFont typeface="Arial" charset="0"/>
              <a:buNone/>
            </a:pPr>
            <a:r>
              <a:rPr lang="de-DE" sz="2800" b="1" smtClean="0">
                <a:solidFill>
                  <a:schemeClr val="accent2"/>
                </a:solidFill>
              </a:rPr>
              <a:t>Kurbağa Gözü Hastalığı( Cercospora yaprak</a:t>
            </a:r>
            <a:r>
              <a:rPr lang="tr-TR" sz="2800" b="1" smtClean="0">
                <a:solidFill>
                  <a:schemeClr val="accent2"/>
                </a:solidFill>
              </a:rPr>
              <a:t> </a:t>
            </a:r>
            <a:r>
              <a:rPr lang="de-DE" sz="2800" b="1" smtClean="0">
                <a:solidFill>
                  <a:schemeClr val="accent2"/>
                </a:solidFill>
              </a:rPr>
              <a:t>lekesi)</a:t>
            </a:r>
            <a:endParaRPr lang="pt-BR" sz="2800" b="1" smtClean="0">
              <a:solidFill>
                <a:schemeClr val="accent2"/>
              </a:solidFill>
            </a:endParaRPr>
          </a:p>
          <a:p>
            <a:pPr>
              <a:lnSpc>
                <a:spcPct val="90000"/>
              </a:lnSpc>
              <a:buFont typeface="Arial" charset="0"/>
              <a:buNone/>
            </a:pPr>
            <a:r>
              <a:rPr lang="tr-TR" sz="2800" b="1" smtClean="0"/>
              <a:t>   </a:t>
            </a:r>
            <a:r>
              <a:rPr lang="pt-BR" sz="2800" b="1" smtClean="0">
                <a:solidFill>
                  <a:srgbClr val="FF3300"/>
                </a:solidFill>
              </a:rPr>
              <a:t>Hastalık etmeni:</a:t>
            </a:r>
            <a:r>
              <a:rPr lang="pt-BR" sz="2800" b="1" smtClean="0"/>
              <a:t> </a:t>
            </a:r>
            <a:r>
              <a:rPr lang="pt-BR" sz="2800" i="1" smtClean="0">
                <a:solidFill>
                  <a:schemeClr val="hlink"/>
                </a:solidFill>
              </a:rPr>
              <a:t>Cercospora nicotiana</a:t>
            </a:r>
            <a:r>
              <a:rPr lang="pt-BR" sz="2800" i="1" smtClean="0"/>
              <a:t> </a:t>
            </a:r>
            <a:r>
              <a:rPr lang="tr-TR" sz="2800" i="1" smtClean="0"/>
              <a:t>                         </a:t>
            </a:r>
            <a:r>
              <a:rPr lang="pt-BR" sz="2800" smtClean="0">
                <a:solidFill>
                  <a:schemeClr val="hlink"/>
                </a:solidFill>
              </a:rPr>
              <a:t>( Sin. </a:t>
            </a:r>
            <a:r>
              <a:rPr lang="pt-BR" sz="2800" i="1" smtClean="0">
                <a:solidFill>
                  <a:schemeClr val="hlink"/>
                </a:solidFill>
              </a:rPr>
              <a:t>C. Apii </a:t>
            </a:r>
            <a:r>
              <a:rPr lang="pt-BR" sz="2800" smtClean="0">
                <a:solidFill>
                  <a:schemeClr val="hlink"/>
                </a:solidFill>
              </a:rPr>
              <a:t> f.sp. </a:t>
            </a:r>
            <a:r>
              <a:rPr lang="pt-BR" sz="2800" i="1" smtClean="0">
                <a:solidFill>
                  <a:schemeClr val="hlink"/>
                </a:solidFill>
              </a:rPr>
              <a:t>nicotiana</a:t>
            </a:r>
            <a:r>
              <a:rPr lang="pt-BR" sz="2800" smtClean="0">
                <a:solidFill>
                  <a:schemeClr val="hlink"/>
                </a:solidFill>
              </a:rPr>
              <a:t> )</a:t>
            </a:r>
          </a:p>
          <a:p>
            <a:pPr algn="just">
              <a:lnSpc>
                <a:spcPct val="90000"/>
              </a:lnSpc>
              <a:buFont typeface="Arial" charset="0"/>
              <a:buNone/>
            </a:pPr>
            <a:r>
              <a:rPr lang="tr-TR" sz="2800" smtClean="0"/>
              <a:t>   </a:t>
            </a:r>
            <a:r>
              <a:rPr lang="pt-BR" sz="2800" smtClean="0"/>
              <a:t>Tütünün bilinen en eski hastalıklarından biridir.Hastalık etmeni fungus </a:t>
            </a:r>
            <a:r>
              <a:rPr lang="pt-BR" sz="2800" i="1" smtClean="0"/>
              <a:t>Nicotiana </a:t>
            </a:r>
            <a:r>
              <a:rPr lang="pt-BR" sz="2800" smtClean="0"/>
              <a:t>türleri arasında geniş bir konukçu kitlesine sahiptir. Hastalık fidelerde, tarladaki bitkilerde ve hasat edilen üründe görülebilir. </a:t>
            </a:r>
            <a:r>
              <a:rPr lang="pt-BR" sz="2800" b="1" smtClean="0">
                <a:solidFill>
                  <a:srgbClr val="FF66CC"/>
                </a:solidFill>
              </a:rPr>
              <a:t>Belirtileri:</a:t>
            </a:r>
            <a:r>
              <a:rPr lang="pt-BR" sz="2800" b="1" smtClean="0"/>
              <a:t> </a:t>
            </a:r>
            <a:r>
              <a:rPr lang="pt-BR" sz="2800" smtClean="0"/>
              <a:t>Dairesel lekeler genellikle küçük( 2-15 mm ) ve kahverenkli, sarımsı- kahve veya donuk gri renkli olup merkezleri parşüment benzeridir. Lekelerin merkezlerine doğru</a:t>
            </a:r>
            <a:r>
              <a:rPr lang="tr-TR" sz="2800" smtClean="0"/>
              <a:t> </a:t>
            </a:r>
            <a:r>
              <a:rPr lang="pt-BR" sz="2800" smtClean="0"/>
              <a:t>yayılmış olan ve fungusun konidi ve konidioforlarından ibaret küçük siyah noktacıklar görülür. </a:t>
            </a:r>
            <a:endParaRPr lang="tr-TR" sz="280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p:cNvSpPr>
          <p:nvPr>
            <p:ph type="body" idx="1"/>
          </p:nvPr>
        </p:nvSpPr>
        <p:spPr>
          <a:xfrm>
            <a:off x="179388" y="404813"/>
            <a:ext cx="8713787" cy="6048375"/>
          </a:xfrm>
          <a:solidFill>
            <a:srgbClr val="FFCC00"/>
          </a:solidFill>
        </p:spPr>
        <p:txBody>
          <a:bodyPr/>
          <a:lstStyle/>
          <a:p>
            <a:pPr>
              <a:buFont typeface="Arial" charset="0"/>
              <a:buNone/>
            </a:pPr>
            <a:r>
              <a:rPr lang="tr-TR" sz="2800" b="1" smtClean="0"/>
              <a:t>   </a:t>
            </a:r>
            <a:r>
              <a:rPr lang="pt-BR" sz="2800" b="1" smtClean="0"/>
              <a:t>Savaşımı: </a:t>
            </a:r>
            <a:endParaRPr lang="pt-BR" sz="2800" smtClean="0"/>
          </a:p>
          <a:p>
            <a:pPr algn="just">
              <a:buFont typeface="Arial" charset="0"/>
              <a:buNone/>
            </a:pPr>
            <a:r>
              <a:rPr lang="pt-BR" sz="2800" smtClean="0"/>
              <a:t>- Fideliklerdeki bitki kalıntıları uzaklaştırılmalıdır.</a:t>
            </a:r>
          </a:p>
          <a:p>
            <a:pPr algn="just">
              <a:buFont typeface="Arial" charset="0"/>
              <a:buNone/>
            </a:pPr>
            <a:r>
              <a:rPr lang="pt-BR" sz="2800" smtClean="0"/>
              <a:t>- Hastalıksız tohum kullanılmalı</a:t>
            </a:r>
          </a:p>
          <a:p>
            <a:pPr algn="just">
              <a:buFont typeface="Arial" charset="0"/>
              <a:buNone/>
            </a:pPr>
            <a:r>
              <a:rPr lang="pt-BR" sz="2800" smtClean="0"/>
              <a:t>-Sanitasyon işlemleri yerine getirilmeli</a:t>
            </a:r>
          </a:p>
          <a:p>
            <a:pPr algn="just">
              <a:buFont typeface="Arial" charset="0"/>
              <a:buNone/>
            </a:pPr>
            <a:r>
              <a:rPr lang="pt-BR" sz="2800" smtClean="0"/>
              <a:t>- Hastalığın problem olduğu yıllarda fideler tarlaya transfer edilmeden önce 1-2 kez Benomyl ile ilaçlanmalıdır. Benomyl aynı zamanda tarla şartlarında da 7-10 gün arayla emniyetli şekilde kullanılabilir.</a:t>
            </a:r>
          </a:p>
          <a:p>
            <a:pPr algn="just">
              <a:buFont typeface="Arial" charset="0"/>
              <a:buNone/>
            </a:pPr>
            <a:r>
              <a:rPr lang="pt-BR" sz="2800" smtClean="0"/>
              <a:t>- Aşırı azotlu gübrelerden sakınılmalı</a:t>
            </a:r>
          </a:p>
          <a:p>
            <a:pPr algn="just">
              <a:buFont typeface="Arial" charset="0"/>
              <a:buNone/>
            </a:pPr>
            <a:r>
              <a:rPr lang="pt-BR" sz="2800" smtClean="0"/>
              <a:t>-Hastalıklı bitki artıkları pullukla toprak altına gömülmeli ve münavebeye yer verilmelidir.</a:t>
            </a:r>
            <a:endParaRPr lang="tr-TR" sz="280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p:cNvSpPr>
          <p:nvPr>
            <p:ph type="body" idx="1"/>
          </p:nvPr>
        </p:nvSpPr>
        <p:spPr>
          <a:xfrm>
            <a:off x="107950" y="333375"/>
            <a:ext cx="9036050" cy="6048375"/>
          </a:xfrm>
          <a:solidFill>
            <a:srgbClr val="FFCC00"/>
          </a:solidFill>
        </p:spPr>
        <p:txBody>
          <a:bodyPr/>
          <a:lstStyle/>
          <a:p>
            <a:pPr>
              <a:buFont typeface="Arial" charset="0"/>
              <a:buNone/>
            </a:pPr>
            <a:r>
              <a:rPr lang="pt-BR" sz="2800" b="1" smtClean="0">
                <a:solidFill>
                  <a:schemeClr val="accent2"/>
                </a:solidFill>
              </a:rPr>
              <a:t>Karataban Hastalığı</a:t>
            </a:r>
          </a:p>
          <a:p>
            <a:pPr>
              <a:buFont typeface="Arial" charset="0"/>
              <a:buNone/>
            </a:pPr>
            <a:r>
              <a:rPr lang="pt-BR" sz="2800" b="1" smtClean="0">
                <a:solidFill>
                  <a:srgbClr val="FF3300"/>
                </a:solidFill>
              </a:rPr>
              <a:t>Hastalık etmeni</a:t>
            </a:r>
            <a:r>
              <a:rPr lang="pt-BR" sz="2800" b="1" smtClean="0"/>
              <a:t>: </a:t>
            </a:r>
            <a:r>
              <a:rPr lang="pt-BR" sz="2800" i="1" smtClean="0">
                <a:solidFill>
                  <a:schemeClr val="hlink"/>
                </a:solidFill>
              </a:rPr>
              <a:t>Phytophthora parasitica</a:t>
            </a:r>
            <a:r>
              <a:rPr lang="pt-BR" sz="2800" smtClean="0">
                <a:solidFill>
                  <a:schemeClr val="hlink"/>
                </a:solidFill>
              </a:rPr>
              <a:t> var. </a:t>
            </a:r>
            <a:r>
              <a:rPr lang="pt-BR" sz="2800" i="1" smtClean="0">
                <a:solidFill>
                  <a:schemeClr val="hlink"/>
                </a:solidFill>
              </a:rPr>
              <a:t>nicotiana</a:t>
            </a:r>
            <a:r>
              <a:rPr lang="pt-BR" sz="2800" smtClean="0">
                <a:solidFill>
                  <a:schemeClr val="hlink"/>
                </a:solidFill>
              </a:rPr>
              <a:t> ( Sin. </a:t>
            </a:r>
            <a:r>
              <a:rPr lang="pt-BR" sz="2800" i="1" smtClean="0">
                <a:solidFill>
                  <a:schemeClr val="hlink"/>
                </a:solidFill>
              </a:rPr>
              <a:t>Phytophthora nicotiana</a:t>
            </a:r>
            <a:r>
              <a:rPr lang="pt-BR" sz="2800" smtClean="0">
                <a:solidFill>
                  <a:schemeClr val="hlink"/>
                </a:solidFill>
              </a:rPr>
              <a:t> var. </a:t>
            </a:r>
            <a:r>
              <a:rPr lang="pt-BR" sz="2800" i="1" smtClean="0">
                <a:solidFill>
                  <a:schemeClr val="hlink"/>
                </a:solidFill>
              </a:rPr>
              <a:t>nicotiana</a:t>
            </a:r>
            <a:r>
              <a:rPr lang="pt-BR" sz="2800" smtClean="0">
                <a:solidFill>
                  <a:schemeClr val="hlink"/>
                </a:solidFill>
              </a:rPr>
              <a:t>)</a:t>
            </a:r>
          </a:p>
          <a:p>
            <a:pPr algn="just">
              <a:buFont typeface="Arial" charset="0"/>
              <a:buNone/>
            </a:pPr>
            <a:r>
              <a:rPr lang="tr-TR" sz="2800" smtClean="0"/>
              <a:t>   </a:t>
            </a:r>
            <a:r>
              <a:rPr lang="pt-BR" sz="2800" smtClean="0"/>
              <a:t>Kültürü yapılan tüm tütün çeşitlerinde kök ve gövde de çürüklüğe neden olan tahripkar bir hastalıktır. Hastalık bütün dünyada görülür. Fakat ılıman iklim bölgelerinde hastalık daha şiddetli olarak cereyan eder. % 100 kayıplar meydana gelen tarlalara zaman zaman değişik bölgelerde rastlanılmıştır. Hastalık ülkemizde 1963 yılında Dalaman da Amerikan orijinli tütünlerde görülmüştür. Son yıllarda bilhassa Doğu Anadolu ve Karadeniz Bölgesinde hastalığa rastlanılmaktadır. </a:t>
            </a:r>
            <a:endParaRPr lang="tr-TR" sz="280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p:cNvSpPr>
          <p:nvPr>
            <p:ph type="body" idx="1"/>
          </p:nvPr>
        </p:nvSpPr>
        <p:spPr>
          <a:xfrm>
            <a:off x="250825" y="404813"/>
            <a:ext cx="8435975" cy="5976937"/>
          </a:xfrm>
          <a:solidFill>
            <a:srgbClr val="FFCC00"/>
          </a:solidFill>
        </p:spPr>
        <p:txBody>
          <a:bodyPr/>
          <a:lstStyle/>
          <a:p>
            <a:pPr algn="just">
              <a:buFont typeface="Arial" charset="0"/>
              <a:buNone/>
            </a:pPr>
            <a:r>
              <a:rPr lang="tr-TR" sz="2800" smtClean="0"/>
              <a:t>   </a:t>
            </a:r>
            <a:r>
              <a:rPr lang="pt-BR" sz="2800" smtClean="0"/>
              <a:t>Hastalık etmeni fungus öncelikli olarak bitkinin kök ve kök boğazını etkiler, ancak bitkinin tüm organlarını enfekte edebilir. Belirtileri bitkinin yaşına ve atmosfer koşullarına göre değişebilir. Genç fideler hastalığa çok hassastır. Ilıman ve nemli hava şartlarında fideliklerde tipik olarak çökerten belirtilerine neden olur. Gövdenin toprağa yakın kısmı siyah-kahve veya siyaha döner. Patojen hızlı bir şekilde sapın üst kısımlarındaki yapraklara ulaşır. Tarlada hastalığın bitkilerin toprak üstü aksamındaki ilk belirtisi günün öğle saatlerinde yaprakların solması şeklindedir. </a:t>
            </a:r>
            <a:endParaRPr lang="tr-TR" sz="280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p:cNvSpPr>
          <p:nvPr>
            <p:ph type="body" idx="1"/>
          </p:nvPr>
        </p:nvSpPr>
        <p:spPr>
          <a:xfrm>
            <a:off x="250825" y="404813"/>
            <a:ext cx="8435975" cy="5976937"/>
          </a:xfrm>
          <a:solidFill>
            <a:srgbClr val="FFCC00"/>
          </a:solidFill>
        </p:spPr>
        <p:txBody>
          <a:bodyPr/>
          <a:lstStyle/>
          <a:p>
            <a:pPr algn="just">
              <a:buFont typeface="Arial" charset="0"/>
              <a:buNone/>
            </a:pPr>
            <a:r>
              <a:rPr lang="tr-TR" sz="2800" smtClean="0"/>
              <a:t>   </a:t>
            </a:r>
            <a:r>
              <a:rPr lang="pt-BR" sz="2800" smtClean="0"/>
              <a:t>Genelde yaprakların hepsinde solgunluk görülür. Toprağın nem seviyesine ve konukçu dayanıklılığının düzeyine bağlı olarak yapraklar sararmaya başlar ve bir kaç gün ila 1 hafta içerisinde yapraklar gövdeden aşağıya doğru sarkık bir pozisyona dönüşürler. Hastalığın bu erken devresinde eğer bir bitki topraktan sökülerek kökleri incelenecek olursa büyük lateral köklerin bir veya bir kaç tanesinin siyahlaştığı veya gövdeden çıkan pek çok adventif köklerin çürüdüğü görülür. Hastalık ilerlerken enfeksiyon bitkinin gövdesine doğru yayılır ve bu arada tüm kök sistemini hastalık kuşatır. </a:t>
            </a:r>
            <a:endParaRPr lang="tr-TR" sz="280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p:cNvSpPr>
          <p:nvPr>
            <p:ph type="body" idx="1"/>
          </p:nvPr>
        </p:nvSpPr>
        <p:spPr>
          <a:xfrm>
            <a:off x="0" y="333375"/>
            <a:ext cx="8893175" cy="6048375"/>
          </a:xfrm>
          <a:solidFill>
            <a:srgbClr val="FFCC00"/>
          </a:solidFill>
        </p:spPr>
        <p:txBody>
          <a:bodyPr/>
          <a:lstStyle/>
          <a:p>
            <a:pPr algn="just">
              <a:lnSpc>
                <a:spcPct val="90000"/>
              </a:lnSpc>
              <a:buFont typeface="Arial" charset="0"/>
              <a:buNone/>
            </a:pPr>
            <a:r>
              <a:rPr lang="tr-TR" smtClean="0"/>
              <a:t>   </a:t>
            </a:r>
            <a:r>
              <a:rPr lang="pt-BR" smtClean="0"/>
              <a:t>Gövde de hastalığın son evresinde gövdenin toprak yüzeyinden itibaren 30 cm. veya  daha yukarısındaki bir kısmın siyaha dönüştüğü görülür. İşte bu görünümünden dolayı hastalığa karataban hastalığı denir. Bu noktada yapraklar kahverengileşir, buruşur ve pazar değerini yitirirler. Dayanıklı çeşitlerde karataban simptomları görüldükten sonra bile üst yapraklar yeşil renklerini muhafaza ederler. Buna ilaveten dayanıklı çeşitlerin kökleri toprak üstü aksamında hastalığın herhangi bir belirtisi oluşmadan da enfekte edilebilirler ve çürüyebilirler.</a:t>
            </a:r>
            <a:r>
              <a:rPr lang="tr-TR" smtClean="0"/>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p:cNvSpPr>
          <p:nvPr>
            <p:ph type="body" idx="1"/>
          </p:nvPr>
        </p:nvSpPr>
        <p:spPr>
          <a:xfrm>
            <a:off x="107950" y="260350"/>
            <a:ext cx="8785225" cy="6264275"/>
          </a:xfrm>
          <a:solidFill>
            <a:srgbClr val="FFCC00"/>
          </a:solidFill>
        </p:spPr>
        <p:txBody>
          <a:bodyPr/>
          <a:lstStyle/>
          <a:p>
            <a:pPr algn="just">
              <a:lnSpc>
                <a:spcPct val="90000"/>
              </a:lnSpc>
              <a:buFont typeface="Arial" charset="0"/>
              <a:buNone/>
            </a:pPr>
            <a:r>
              <a:rPr lang="tr-TR" smtClean="0"/>
              <a:t>   </a:t>
            </a:r>
            <a:r>
              <a:rPr lang="pt-BR" smtClean="0"/>
              <a:t>Hastalıklı bitkinin gövdesi uzunlamasına ortadan ikiye ayrıldığında özün kuruduğu ve kahverengi-siyah bir renk aldığı görülür. Yağışlı peryotlarda bulaşık toprağın yapraklara sıçratılması sonucu bitkinin daha alt yaprakları fungus tarafından enfekte edilebilir. Yaprak lekeleri başlangıçta suda ıslatılmış ve parlak yeşil görünümündedir. Lekeler hızlı bir şekilde büyür, kahverengileşir ve nekroze olur ve sonunda 8 cm çapından daha büyük dairesel lekeler meydana gelir. Fungusun yaprak enfeksiyonu sapa doğruda gelişir ve sapda tipik karabatan belirtilerine neden olur. </a:t>
            </a:r>
            <a:endParaRPr lang="tr-TR"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p:cNvSpPr>
          <p:nvPr>
            <p:ph type="body" idx="1"/>
          </p:nvPr>
        </p:nvSpPr>
        <p:spPr>
          <a:xfrm>
            <a:off x="457200" y="260350"/>
            <a:ext cx="8229600" cy="6408738"/>
          </a:xfrm>
          <a:solidFill>
            <a:srgbClr val="FFCC00"/>
          </a:solidFill>
        </p:spPr>
        <p:txBody>
          <a:bodyPr/>
          <a:lstStyle/>
          <a:p>
            <a:pPr>
              <a:lnSpc>
                <a:spcPct val="90000"/>
              </a:lnSpc>
              <a:buFont typeface="Arial" charset="0"/>
              <a:buNone/>
            </a:pPr>
            <a:r>
              <a:rPr lang="tr-TR" b="1" smtClean="0"/>
              <a:t> </a:t>
            </a:r>
            <a:r>
              <a:rPr lang="pt-BR" b="1" smtClean="0">
                <a:solidFill>
                  <a:srgbClr val="FF3300"/>
                </a:solidFill>
              </a:rPr>
              <a:t>Savaşımı:</a:t>
            </a:r>
            <a:r>
              <a:rPr lang="pt-BR" b="1" smtClean="0"/>
              <a:t> </a:t>
            </a:r>
            <a:endParaRPr lang="pt-BR" smtClean="0"/>
          </a:p>
          <a:p>
            <a:pPr>
              <a:lnSpc>
                <a:spcPct val="90000"/>
              </a:lnSpc>
              <a:buFont typeface="Arial" charset="0"/>
              <a:buNone/>
            </a:pPr>
            <a:endParaRPr lang="tr-TR" smtClean="0"/>
          </a:p>
          <a:p>
            <a:pPr algn="just">
              <a:lnSpc>
                <a:spcPct val="90000"/>
              </a:lnSpc>
              <a:buFont typeface="Arial" charset="0"/>
              <a:buNone/>
            </a:pPr>
            <a:r>
              <a:rPr lang="pt-BR" smtClean="0"/>
              <a:t>- Dayanıklı çeşit kullanmak</a:t>
            </a:r>
          </a:p>
          <a:p>
            <a:pPr algn="just">
              <a:lnSpc>
                <a:spcPct val="90000"/>
              </a:lnSpc>
              <a:buFont typeface="Arial" charset="0"/>
              <a:buNone/>
            </a:pPr>
            <a:endParaRPr lang="tr-TR" smtClean="0"/>
          </a:p>
          <a:p>
            <a:pPr algn="just">
              <a:lnSpc>
                <a:spcPct val="90000"/>
              </a:lnSpc>
              <a:buFont typeface="Arial" charset="0"/>
              <a:buNone/>
            </a:pPr>
            <a:r>
              <a:rPr lang="pt-BR" smtClean="0"/>
              <a:t>- Münavebe yapmak</a:t>
            </a:r>
          </a:p>
          <a:p>
            <a:pPr algn="just">
              <a:lnSpc>
                <a:spcPct val="90000"/>
              </a:lnSpc>
              <a:buFont typeface="Arial" charset="0"/>
              <a:buNone/>
            </a:pPr>
            <a:endParaRPr lang="tr-TR" smtClean="0"/>
          </a:p>
          <a:p>
            <a:pPr algn="just">
              <a:lnSpc>
                <a:spcPct val="90000"/>
              </a:lnSpc>
              <a:buFont typeface="Arial" charset="0"/>
              <a:buNone/>
            </a:pPr>
            <a:r>
              <a:rPr lang="pt-BR" smtClean="0"/>
              <a:t>- Kök ur nematodları ile mücadele yapma</a:t>
            </a:r>
            <a:endParaRPr lang="tr-TR" smtClean="0"/>
          </a:p>
          <a:p>
            <a:pPr algn="just">
              <a:lnSpc>
                <a:spcPct val="90000"/>
              </a:lnSpc>
              <a:buFont typeface="Arial" charset="0"/>
              <a:buNone/>
            </a:pPr>
            <a:endParaRPr lang="tr-TR" smtClean="0"/>
          </a:p>
          <a:p>
            <a:pPr algn="just">
              <a:lnSpc>
                <a:spcPct val="90000"/>
              </a:lnSpc>
              <a:buFont typeface="Arial" charset="0"/>
              <a:buNone/>
            </a:pPr>
            <a:r>
              <a:rPr lang="pt-BR" smtClean="0"/>
              <a:t>- Bazı tarlalarda hem toprak fumigantı hem de toprak fungisiti</a:t>
            </a:r>
            <a:r>
              <a:rPr lang="tr-TR" smtClean="0"/>
              <a:t> </a:t>
            </a:r>
            <a:r>
              <a:rPr lang="pt-BR" smtClean="0"/>
              <a:t>(metalaxyl) diğer yöntemleri ile birlikte kullanılmak kaydı ile başarılı olabilir. </a:t>
            </a:r>
            <a:endParaRPr lang="tr-T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TextEdit="1"/>
          </p:cNvSpPr>
          <p:nvPr>
            <p:ph type="tbl" idx="1"/>
          </p:nvPr>
        </p:nvSpPr>
        <p:spPr/>
      </p:sp>
      <p:sp>
        <p:nvSpPr>
          <p:cNvPr id="187395" name="Rectangle 3"/>
          <p:cNvSpPr>
            <a:spLocks noChangeArrowheads="1"/>
          </p:cNvSpPr>
          <p:nvPr/>
        </p:nvSpPr>
        <p:spPr bwMode="auto">
          <a:xfrm>
            <a:off x="0" y="1462088"/>
            <a:ext cx="9144000" cy="0"/>
          </a:xfrm>
          <a:prstGeom prst="rect">
            <a:avLst/>
          </a:prstGeom>
          <a:solidFill>
            <a:srgbClr val="F9F9F9"/>
          </a:solidFill>
          <a:ln w="9525">
            <a:noFill/>
            <a:miter lim="800000"/>
            <a:headEnd/>
            <a:tailEnd/>
          </a:ln>
        </p:spPr>
        <p:txBody>
          <a:bodyPr wrap="none" anchor="ctr">
            <a:spAutoFit/>
          </a:bodyPr>
          <a:lstStyle/>
          <a:p>
            <a:endParaRPr lang="tr-TR"/>
          </a:p>
        </p:txBody>
      </p:sp>
      <p:sp>
        <p:nvSpPr>
          <p:cNvPr id="187396" name="Rectangle 4"/>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397" name="Picture 5" descr="Çin"/>
          <p:cNvPicPr>
            <a:picLocks noChangeAspect="1" noChangeArrowheads="1"/>
          </p:cNvPicPr>
          <p:nvPr/>
        </p:nvPicPr>
        <p:blipFill>
          <a:blip r:embed="rId3" r:link="rId4"/>
          <a:srcRect/>
          <a:stretch>
            <a:fillRect/>
          </a:stretch>
        </p:blipFill>
        <p:spPr bwMode="auto">
          <a:xfrm>
            <a:off x="0" y="1462088"/>
            <a:ext cx="209550" cy="142875"/>
          </a:xfrm>
          <a:prstGeom prst="rect">
            <a:avLst/>
          </a:prstGeom>
          <a:noFill/>
          <a:ln w="9525">
            <a:noFill/>
            <a:miter lim="800000"/>
            <a:headEnd/>
            <a:tailEnd/>
          </a:ln>
        </p:spPr>
      </p:pic>
      <p:sp>
        <p:nvSpPr>
          <p:cNvPr id="187398" name="Rectangle 6"/>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399" name="Picture 7" descr="Brezilya"/>
          <p:cNvPicPr>
            <a:picLocks noChangeAspect="1" noChangeArrowheads="1"/>
          </p:cNvPicPr>
          <p:nvPr/>
        </p:nvPicPr>
        <p:blipFill>
          <a:blip r:embed="rId5" r:link="rId6"/>
          <a:srcRect/>
          <a:stretch>
            <a:fillRect/>
          </a:stretch>
        </p:blipFill>
        <p:spPr bwMode="auto">
          <a:xfrm>
            <a:off x="0" y="1462088"/>
            <a:ext cx="209550" cy="142875"/>
          </a:xfrm>
          <a:prstGeom prst="rect">
            <a:avLst/>
          </a:prstGeom>
          <a:noFill/>
          <a:ln w="9525">
            <a:noFill/>
            <a:miter lim="800000"/>
            <a:headEnd/>
            <a:tailEnd/>
          </a:ln>
        </p:spPr>
      </p:pic>
      <p:sp>
        <p:nvSpPr>
          <p:cNvPr id="187400" name="Rectangle 8"/>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01" name="Picture 9" descr="Hindistan"/>
          <p:cNvPicPr>
            <a:picLocks noChangeAspect="1" noChangeArrowheads="1"/>
          </p:cNvPicPr>
          <p:nvPr/>
        </p:nvPicPr>
        <p:blipFill>
          <a:blip r:embed="rId7" r:link="rId8"/>
          <a:srcRect/>
          <a:stretch>
            <a:fillRect/>
          </a:stretch>
        </p:blipFill>
        <p:spPr bwMode="auto">
          <a:xfrm>
            <a:off x="0" y="1462088"/>
            <a:ext cx="209550" cy="142875"/>
          </a:xfrm>
          <a:prstGeom prst="rect">
            <a:avLst/>
          </a:prstGeom>
          <a:noFill/>
          <a:ln w="9525">
            <a:noFill/>
            <a:miter lim="800000"/>
            <a:headEnd/>
            <a:tailEnd/>
          </a:ln>
        </p:spPr>
      </p:pic>
      <p:sp>
        <p:nvSpPr>
          <p:cNvPr id="187402" name="Rectangle 10"/>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03" name="Picture 11" descr="Amerika Birleşik Devletleri"/>
          <p:cNvPicPr>
            <a:picLocks noChangeAspect="1" noChangeArrowheads="1"/>
          </p:cNvPicPr>
          <p:nvPr/>
        </p:nvPicPr>
        <p:blipFill>
          <a:blip r:embed="rId9" r:link="rId10"/>
          <a:srcRect/>
          <a:stretch>
            <a:fillRect/>
          </a:stretch>
        </p:blipFill>
        <p:spPr bwMode="auto">
          <a:xfrm>
            <a:off x="0" y="1462088"/>
            <a:ext cx="209550" cy="114300"/>
          </a:xfrm>
          <a:prstGeom prst="rect">
            <a:avLst/>
          </a:prstGeom>
          <a:noFill/>
          <a:ln w="9525">
            <a:noFill/>
            <a:miter lim="800000"/>
            <a:headEnd/>
            <a:tailEnd/>
          </a:ln>
        </p:spPr>
      </p:pic>
      <p:sp>
        <p:nvSpPr>
          <p:cNvPr id="187404" name="Rectangle 12"/>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05" name="Picture 13" descr="Endonezya"/>
          <p:cNvPicPr>
            <a:picLocks noChangeAspect="1" noChangeArrowheads="1"/>
          </p:cNvPicPr>
          <p:nvPr/>
        </p:nvPicPr>
        <p:blipFill>
          <a:blip r:embed="rId11" r:link="rId12"/>
          <a:srcRect/>
          <a:stretch>
            <a:fillRect/>
          </a:stretch>
        </p:blipFill>
        <p:spPr bwMode="auto">
          <a:xfrm>
            <a:off x="0" y="1462088"/>
            <a:ext cx="209550" cy="142875"/>
          </a:xfrm>
          <a:prstGeom prst="rect">
            <a:avLst/>
          </a:prstGeom>
          <a:noFill/>
          <a:ln w="9525">
            <a:noFill/>
            <a:miter lim="800000"/>
            <a:headEnd/>
            <a:tailEnd/>
          </a:ln>
        </p:spPr>
      </p:pic>
      <p:sp>
        <p:nvSpPr>
          <p:cNvPr id="187406" name="Rectangle 14"/>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07" name="Picture 15" descr="Türkiye"/>
          <p:cNvPicPr>
            <a:picLocks noChangeAspect="1" noChangeArrowheads="1"/>
          </p:cNvPicPr>
          <p:nvPr/>
        </p:nvPicPr>
        <p:blipFill>
          <a:blip r:embed="rId13" r:link="rId14"/>
          <a:srcRect/>
          <a:stretch>
            <a:fillRect/>
          </a:stretch>
        </p:blipFill>
        <p:spPr bwMode="auto">
          <a:xfrm>
            <a:off x="0" y="1462088"/>
            <a:ext cx="209550" cy="142875"/>
          </a:xfrm>
          <a:prstGeom prst="rect">
            <a:avLst/>
          </a:prstGeom>
          <a:noFill/>
          <a:ln w="9525">
            <a:noFill/>
            <a:miter lim="800000"/>
            <a:headEnd/>
            <a:tailEnd/>
          </a:ln>
        </p:spPr>
      </p:pic>
      <p:sp>
        <p:nvSpPr>
          <p:cNvPr id="187408" name="Rectangle 16"/>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09" name="Picture 17" descr="Yunanistan"/>
          <p:cNvPicPr>
            <a:picLocks noChangeAspect="1" noChangeArrowheads="1"/>
          </p:cNvPicPr>
          <p:nvPr/>
        </p:nvPicPr>
        <p:blipFill>
          <a:blip r:embed="rId15" r:link="rId16"/>
          <a:srcRect/>
          <a:stretch>
            <a:fillRect/>
          </a:stretch>
        </p:blipFill>
        <p:spPr bwMode="auto">
          <a:xfrm>
            <a:off x="0" y="1462088"/>
            <a:ext cx="209550" cy="142875"/>
          </a:xfrm>
          <a:prstGeom prst="rect">
            <a:avLst/>
          </a:prstGeom>
          <a:noFill/>
          <a:ln w="9525">
            <a:noFill/>
            <a:miter lim="800000"/>
            <a:headEnd/>
            <a:tailEnd/>
          </a:ln>
        </p:spPr>
      </p:pic>
      <p:sp>
        <p:nvSpPr>
          <p:cNvPr id="187410" name="Rectangle 18"/>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11" name="Picture 19" descr="Arjantin"/>
          <p:cNvPicPr>
            <a:picLocks noChangeAspect="1" noChangeArrowheads="1"/>
          </p:cNvPicPr>
          <p:nvPr/>
        </p:nvPicPr>
        <p:blipFill>
          <a:blip r:embed="rId17" r:link="rId18"/>
          <a:srcRect/>
          <a:stretch>
            <a:fillRect/>
          </a:stretch>
        </p:blipFill>
        <p:spPr bwMode="auto">
          <a:xfrm>
            <a:off x="0" y="1462088"/>
            <a:ext cx="209550" cy="133350"/>
          </a:xfrm>
          <a:prstGeom prst="rect">
            <a:avLst/>
          </a:prstGeom>
          <a:noFill/>
          <a:ln w="9525">
            <a:noFill/>
            <a:miter lim="800000"/>
            <a:headEnd/>
            <a:tailEnd/>
          </a:ln>
        </p:spPr>
      </p:pic>
      <p:sp>
        <p:nvSpPr>
          <p:cNvPr id="187412" name="Rectangle 20"/>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13" name="Picture 21" descr="İtalya"/>
          <p:cNvPicPr>
            <a:picLocks noChangeAspect="1" noChangeArrowheads="1"/>
          </p:cNvPicPr>
          <p:nvPr/>
        </p:nvPicPr>
        <p:blipFill>
          <a:blip r:embed="rId19" r:link="rId20"/>
          <a:srcRect/>
          <a:stretch>
            <a:fillRect/>
          </a:stretch>
        </p:blipFill>
        <p:spPr bwMode="auto">
          <a:xfrm>
            <a:off x="0" y="1462088"/>
            <a:ext cx="209550" cy="142875"/>
          </a:xfrm>
          <a:prstGeom prst="rect">
            <a:avLst/>
          </a:prstGeom>
          <a:noFill/>
          <a:ln w="9525">
            <a:noFill/>
            <a:miter lim="800000"/>
            <a:headEnd/>
            <a:tailEnd/>
          </a:ln>
        </p:spPr>
      </p:pic>
      <p:sp>
        <p:nvSpPr>
          <p:cNvPr id="187414" name="Rectangle 22"/>
          <p:cNvSpPr>
            <a:spLocks noChangeArrowheads="1"/>
          </p:cNvSpPr>
          <p:nvPr/>
        </p:nvSpPr>
        <p:spPr bwMode="auto">
          <a:xfrm>
            <a:off x="0" y="1462088"/>
            <a:ext cx="2927350" cy="0"/>
          </a:xfrm>
          <a:prstGeom prst="rect">
            <a:avLst/>
          </a:prstGeom>
          <a:solidFill>
            <a:srgbClr val="F9F9F9"/>
          </a:solidFill>
          <a:ln w="9525">
            <a:noFill/>
            <a:miter lim="800000"/>
            <a:headEnd/>
            <a:tailEnd/>
          </a:ln>
        </p:spPr>
        <p:txBody>
          <a:bodyPr wrap="none" anchor="ctr">
            <a:spAutoFit/>
          </a:bodyPr>
          <a:lstStyle/>
          <a:p>
            <a:endParaRPr lang="tr-TR"/>
          </a:p>
        </p:txBody>
      </p:sp>
      <p:pic>
        <p:nvPicPr>
          <p:cNvPr id="187415" name="Picture 23" descr="Pakistan"/>
          <p:cNvPicPr>
            <a:picLocks noChangeAspect="1" noChangeArrowheads="1"/>
          </p:cNvPicPr>
          <p:nvPr/>
        </p:nvPicPr>
        <p:blipFill>
          <a:blip r:embed="rId21" r:link="rId22"/>
          <a:srcRect/>
          <a:stretch>
            <a:fillRect/>
          </a:stretch>
        </p:blipFill>
        <p:spPr bwMode="auto">
          <a:xfrm>
            <a:off x="0" y="1462088"/>
            <a:ext cx="209550" cy="142875"/>
          </a:xfrm>
          <a:prstGeom prst="rect">
            <a:avLst/>
          </a:prstGeom>
          <a:noFill/>
          <a:ln w="9525">
            <a:noFill/>
            <a:miter lim="800000"/>
            <a:headEnd/>
            <a:tailEnd/>
          </a:ln>
        </p:spPr>
      </p:pic>
      <p:graphicFrame>
        <p:nvGraphicFramePr>
          <p:cNvPr id="510018" name="Group 66"/>
          <p:cNvGraphicFramePr>
            <a:graphicFrameLocks noGrp="1"/>
          </p:cNvGraphicFramePr>
          <p:nvPr/>
        </p:nvGraphicFramePr>
        <p:xfrm>
          <a:off x="395288" y="188913"/>
          <a:ext cx="8424862" cy="6675120"/>
        </p:xfrm>
        <a:graphic>
          <a:graphicData uri="http://schemas.openxmlformats.org/drawingml/2006/table">
            <a:tbl>
              <a:tblPr/>
              <a:tblGrid>
                <a:gridCol w="7277100"/>
                <a:gridCol w="1147762"/>
              </a:tblGrid>
              <a:tr h="790575">
                <a:tc grid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0" lang="de-DE" sz="2400" b="1" i="0" u="none" strike="noStrike" cap="none" normalizeH="0" baseline="0" smtClean="0">
                          <a:ln>
                            <a:noFill/>
                          </a:ln>
                          <a:solidFill>
                            <a:schemeClr val="tx1"/>
                          </a:solidFill>
                          <a:effectLst/>
                          <a:latin typeface="Times New Roman" pitchFamily="18" charset="0"/>
                          <a:cs typeface="Times New Roman" pitchFamily="18" charset="0"/>
                        </a:rPr>
                        <a:t>En Fazla T</a:t>
                      </a:r>
                      <a:r>
                        <a:rPr kumimoji="0" lang="de-DE" sz="2400" b="1" i="0" u="none" strike="noStrike" cap="none" normalizeH="0" baseline="0" smtClean="0">
                          <a:ln>
                            <a:noFill/>
                          </a:ln>
                          <a:solidFill>
                            <a:schemeClr val="tx1"/>
                          </a:solidFill>
                          <a:effectLst/>
                          <a:latin typeface="Calibri"/>
                          <a:cs typeface="Times New Roman" pitchFamily="18" charset="0"/>
                        </a:rPr>
                        <a:t>ü</a:t>
                      </a:r>
                      <a:r>
                        <a:rPr kumimoji="0" lang="de-DE" sz="2400" b="1" i="0" u="none" strike="noStrike" cap="none" normalizeH="0" baseline="0" smtClean="0">
                          <a:ln>
                            <a:noFill/>
                          </a:ln>
                          <a:solidFill>
                            <a:schemeClr val="tx1"/>
                          </a:solidFill>
                          <a:effectLst/>
                          <a:latin typeface="Times New Roman" pitchFamily="18" charset="0"/>
                          <a:cs typeface="Times New Roman" pitchFamily="18" charset="0"/>
                        </a:rPr>
                        <a:t>t</a:t>
                      </a:r>
                      <a:r>
                        <a:rPr kumimoji="0" lang="de-DE" sz="2400" b="1" i="0" u="none" strike="noStrike" cap="none" normalizeH="0" baseline="0" smtClean="0">
                          <a:ln>
                            <a:noFill/>
                          </a:ln>
                          <a:solidFill>
                            <a:schemeClr val="tx1"/>
                          </a:solidFill>
                          <a:effectLst/>
                          <a:latin typeface="Calibri"/>
                          <a:cs typeface="Times New Roman" pitchFamily="18" charset="0"/>
                        </a:rPr>
                        <a:t>ü</a:t>
                      </a:r>
                      <a:r>
                        <a:rPr kumimoji="0" lang="de-DE" sz="2400" b="1" i="0" u="none" strike="noStrike" cap="none" normalizeH="0" baseline="0" smtClean="0">
                          <a:ln>
                            <a:noFill/>
                          </a:ln>
                          <a:solidFill>
                            <a:schemeClr val="tx1"/>
                          </a:solidFill>
                          <a:effectLst/>
                          <a:latin typeface="Times New Roman" pitchFamily="18" charset="0"/>
                          <a:cs typeface="Times New Roman" pitchFamily="18" charset="0"/>
                        </a:rPr>
                        <a:t>n Eken </a:t>
                      </a:r>
                      <a:r>
                        <a:rPr kumimoji="0" lang="de-DE" sz="2400" b="1" i="0" u="none" strike="noStrike" cap="none" normalizeH="0" baseline="0" smtClean="0">
                          <a:ln>
                            <a:noFill/>
                          </a:ln>
                          <a:solidFill>
                            <a:schemeClr val="tx1"/>
                          </a:solidFill>
                          <a:effectLst/>
                          <a:latin typeface="Calibri"/>
                          <a:cs typeface="Times New Roman" pitchFamily="18" charset="0"/>
                        </a:rPr>
                        <a:t>Ü</a:t>
                      </a:r>
                      <a:r>
                        <a:rPr kumimoji="0" lang="de-DE" sz="2400" b="1" i="0" u="none" strike="noStrike" cap="none" normalizeH="0" baseline="0" smtClean="0">
                          <a:ln>
                            <a:noFill/>
                          </a:ln>
                          <a:solidFill>
                            <a:schemeClr val="tx1"/>
                          </a:solidFill>
                          <a:effectLst/>
                          <a:latin typeface="Times New Roman" pitchFamily="18" charset="0"/>
                          <a:cs typeface="Times New Roman" pitchFamily="18" charset="0"/>
                        </a:rPr>
                        <a:t>lkeler - 2005</a:t>
                      </a:r>
                      <a:br>
                        <a:rPr kumimoji="0" lang="de-DE" sz="2400" b="1" i="0" u="none" strike="noStrike" cap="none" normalizeH="0" baseline="0" smtClean="0">
                          <a:ln>
                            <a:noFill/>
                          </a:ln>
                          <a:solidFill>
                            <a:schemeClr val="tx1"/>
                          </a:solidFill>
                          <a:effectLst/>
                          <a:latin typeface="Times New Roman" pitchFamily="18" charset="0"/>
                          <a:cs typeface="Times New Roman" pitchFamily="18" charset="0"/>
                        </a:rPr>
                      </a:br>
                      <a:r>
                        <a:rPr kumimoji="0" lang="de-DE" sz="2400" b="1" i="0" u="none" strike="noStrike" cap="none" normalizeH="0" baseline="0" smtClean="0">
                          <a:ln>
                            <a:noFill/>
                          </a:ln>
                          <a:solidFill>
                            <a:schemeClr val="tx1"/>
                          </a:solidFill>
                          <a:effectLst/>
                          <a:latin typeface="Times New Roman" pitchFamily="18" charset="0"/>
                          <a:cs typeface="Times New Roman" pitchFamily="18" charset="0"/>
                        </a:rPr>
                        <a:t>(milyon ton)</a:t>
                      </a:r>
                      <a:endParaRPr kumimoji="0" lang="de-DE"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hMerge="1">
                  <a:txBody>
                    <a:bodyPr/>
                    <a:lstStyle/>
                    <a:p>
                      <a:endParaRPr lang="tr-TR"/>
                    </a:p>
                  </a:txBody>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Calibri"/>
                          <a:cs typeface="Times New Roman" pitchFamily="18" charset="0"/>
                          <a:hlinkClick r:id="rId23" tooltip="Çin"/>
                        </a:rPr>
                        <a:t>Ç</a:t>
                      </a: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3" tooltip="Çin"/>
                        </a:rPr>
                        <a:t>in</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2.51</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97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4" tooltip="Brezilya"/>
                        </a:rPr>
                        <a:t>Brezilya</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0.88</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5" tooltip="Hindistan"/>
                        </a:rPr>
                        <a:t>Hindistan</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0.60</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97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6" tooltip="ABD"/>
                        </a:rPr>
                        <a:t>ABD</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0.29</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7" tooltip="Endonezya"/>
                        </a:rPr>
                        <a:t>Endonezya</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0.14</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97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8" tooltip="Türkiye"/>
                        </a:rPr>
                        <a:t>T</a:t>
                      </a:r>
                      <a:r>
                        <a:rPr kumimoji="0" lang="en-US" sz="2400" b="0" i="0" u="none" strike="noStrike" cap="none" normalizeH="0" baseline="0" smtClean="0">
                          <a:ln>
                            <a:noFill/>
                          </a:ln>
                          <a:solidFill>
                            <a:srgbClr val="FF3300"/>
                          </a:solidFill>
                          <a:effectLst/>
                          <a:latin typeface="Calibri"/>
                          <a:cs typeface="Times New Roman" pitchFamily="18" charset="0"/>
                          <a:hlinkClick r:id="rId28" tooltip="Türkiye"/>
                        </a:rPr>
                        <a:t>ü</a:t>
                      </a: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8" tooltip="Türkiye"/>
                        </a:rPr>
                        <a:t>rkiye</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0.14</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29" tooltip="Yunanistan"/>
                        </a:rPr>
                        <a:t>Yunanistan</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0.12</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97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30" tooltip="Arjantin"/>
                        </a:rPr>
                        <a:t>Arjantin</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0.12</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31" tooltip="İtalya"/>
                        </a:rPr>
                        <a:t>İtalya</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0.11</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973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rgbClr val="FF3300"/>
                          </a:solidFill>
                          <a:effectLst/>
                          <a:latin typeface="Times New Roman" pitchFamily="18" charset="0"/>
                          <a:cs typeface="Times New Roman" pitchFamily="18" charset="0"/>
                          <a:hlinkClick r:id="rId32" tooltip="Pakistan"/>
                        </a:rPr>
                        <a:t>Pakistan</a:t>
                      </a:r>
                      <a:endParaRPr kumimoji="0" lang="en-US" sz="2400" b="0" i="0" u="none" strike="noStrike" cap="none" normalizeH="0" baseline="0" smtClean="0">
                        <a:ln>
                          <a:noFill/>
                        </a:ln>
                        <a:solidFill>
                          <a:srgbClr val="FF3300"/>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0" u="none" strike="noStrike" cap="none" normalizeH="0" baseline="0" smtClean="0">
                          <a:ln>
                            <a:noFill/>
                          </a:ln>
                          <a:solidFill>
                            <a:schemeClr val="tx1"/>
                          </a:solidFill>
                          <a:effectLst/>
                          <a:latin typeface="Times New Roman" pitchFamily="18" charset="0"/>
                          <a:cs typeface="Times New Roman" pitchFamily="18" charset="0"/>
                        </a:rPr>
                        <a:t>0.08</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43815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D</a:t>
                      </a:r>
                      <a:r>
                        <a:rPr kumimoji="0" lang="en-US" sz="2400" b="1" i="0" u="none" strike="noStrike" cap="none" normalizeH="0" baseline="0" smtClean="0">
                          <a:ln>
                            <a:noFill/>
                          </a:ln>
                          <a:solidFill>
                            <a:schemeClr val="tx1"/>
                          </a:solidFill>
                          <a:effectLst/>
                          <a:latin typeface="Calibri"/>
                          <a:cs typeface="Times New Roman" pitchFamily="18" charset="0"/>
                        </a:rPr>
                        <a:t>ü</a:t>
                      </a: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nya Toplamı</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1" i="0" u="none" strike="noStrike" cap="none" normalizeH="0" baseline="0" smtClean="0">
                          <a:ln>
                            <a:noFill/>
                          </a:ln>
                          <a:solidFill>
                            <a:schemeClr val="tx1"/>
                          </a:solidFill>
                          <a:effectLst/>
                          <a:latin typeface="Times New Roman" pitchFamily="18" charset="0"/>
                          <a:cs typeface="Times New Roman" pitchFamily="18" charset="0"/>
                        </a:rPr>
                        <a:t>6.38</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r>
              <a:tr h="790575">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Kaynak:</a:t>
                      </a:r>
                      <a:br>
                        <a:rPr kumimoji="0" lang="en-US" sz="2400" b="0" i="1" u="none" strike="noStrike" cap="none" normalizeH="0" baseline="0" smtClean="0">
                          <a:ln>
                            <a:noFill/>
                          </a:ln>
                          <a:solidFill>
                            <a:schemeClr val="tx1"/>
                          </a:solidFill>
                          <a:effectLst/>
                          <a:latin typeface="Times New Roman" pitchFamily="18" charset="0"/>
                          <a:cs typeface="Times New Roman" pitchFamily="18" charset="0"/>
                        </a:rPr>
                      </a:br>
                      <a:r>
                        <a:rPr kumimoji="0" lang="en-US" sz="2400" b="0" i="1" u="none" strike="noStrike" cap="none" normalizeH="0" baseline="0" smtClean="0">
                          <a:ln>
                            <a:noFill/>
                          </a:ln>
                          <a:solidFill>
                            <a:schemeClr val="tx1"/>
                          </a:solidFill>
                          <a:effectLst/>
                          <a:latin typeface="Times New Roman" pitchFamily="18" charset="0"/>
                          <a:cs typeface="Times New Roman" pitchFamily="18" charset="0"/>
                          <a:hlinkClick r:id="rId33" tooltip="Gıda ve Tarım Örgütü"/>
                        </a:rPr>
                        <a:t>Birleşmiş Milletler Gıda ve Tarım </a:t>
                      </a:r>
                      <a:r>
                        <a:rPr kumimoji="0" lang="en-US" sz="2400" b="0" i="1" u="none" strike="noStrike" cap="none" normalizeH="0" baseline="0" smtClean="0">
                          <a:ln>
                            <a:noFill/>
                          </a:ln>
                          <a:solidFill>
                            <a:schemeClr val="tx1"/>
                          </a:solidFill>
                          <a:effectLst/>
                          <a:latin typeface="Calibri"/>
                          <a:cs typeface="Times New Roman" pitchFamily="18" charset="0"/>
                          <a:hlinkClick r:id="rId33" tooltip="Gıda ve Tarım Örgütü"/>
                        </a:rPr>
                        <a:t>Ö</a:t>
                      </a:r>
                      <a:r>
                        <a:rPr kumimoji="0" lang="en-US" sz="2400" b="0" i="1" u="none" strike="noStrike" cap="none" normalizeH="0" baseline="0" smtClean="0">
                          <a:ln>
                            <a:noFill/>
                          </a:ln>
                          <a:solidFill>
                            <a:schemeClr val="tx1"/>
                          </a:solidFill>
                          <a:effectLst/>
                          <a:latin typeface="Times New Roman" pitchFamily="18" charset="0"/>
                          <a:cs typeface="Times New Roman" pitchFamily="18" charset="0"/>
                          <a:hlinkClick r:id="rId33" tooltip="Gıda ve Tarım Örgütü"/>
                        </a:rPr>
                        <a:t>rg</a:t>
                      </a:r>
                      <a:r>
                        <a:rPr kumimoji="0" lang="en-US" sz="2400" b="0" i="1" u="none" strike="noStrike" cap="none" normalizeH="0" baseline="0" smtClean="0">
                          <a:ln>
                            <a:noFill/>
                          </a:ln>
                          <a:solidFill>
                            <a:schemeClr val="tx1"/>
                          </a:solidFill>
                          <a:effectLst/>
                          <a:latin typeface="Calibri"/>
                          <a:cs typeface="Times New Roman" pitchFamily="18" charset="0"/>
                          <a:hlinkClick r:id="rId33" tooltip="Gıda ve Tarım Örgütü"/>
                        </a:rPr>
                        <a:t>ü</a:t>
                      </a:r>
                      <a:r>
                        <a:rPr kumimoji="0" lang="en-US" sz="2400" b="0" i="1" u="none" strike="noStrike" cap="none" normalizeH="0" baseline="0" smtClean="0">
                          <a:ln>
                            <a:noFill/>
                          </a:ln>
                          <a:solidFill>
                            <a:schemeClr val="tx1"/>
                          </a:solidFill>
                          <a:effectLst/>
                          <a:latin typeface="Times New Roman" pitchFamily="18" charset="0"/>
                          <a:cs typeface="Times New Roman" pitchFamily="18" charset="0"/>
                          <a:hlinkClick r:id="rId33" tooltip="Gıda ve Tarım Örgütü"/>
                        </a:rPr>
                        <a:t>t</a:t>
                      </a:r>
                      <a:r>
                        <a:rPr kumimoji="0" lang="en-US" sz="2400" b="0" i="1" u="none" strike="noStrike" cap="none" normalizeH="0" baseline="0" smtClean="0">
                          <a:ln>
                            <a:noFill/>
                          </a:ln>
                          <a:solidFill>
                            <a:schemeClr val="tx1"/>
                          </a:solidFill>
                          <a:effectLst/>
                          <a:latin typeface="Calibri"/>
                          <a:cs typeface="Times New Roman" pitchFamily="18" charset="0"/>
                          <a:hlinkClick r:id="rId33" tooltip="Gıda ve Tarım Örgütü"/>
                        </a:rPr>
                        <a:t>ü</a:t>
                      </a:r>
                      <a:r>
                        <a:rPr kumimoji="0" lang="en-US" sz="2400" b="0" i="1" u="none" strike="noStrike" cap="none" normalizeH="0" baseline="0" smtClean="0">
                          <a:ln>
                            <a:noFill/>
                          </a:ln>
                          <a:solidFill>
                            <a:schemeClr val="tx1"/>
                          </a:solidFill>
                          <a:effectLst/>
                          <a:latin typeface="Times New Roman" pitchFamily="18" charset="0"/>
                          <a:cs typeface="Times New Roman" pitchFamily="18" charset="0"/>
                        </a:rPr>
                        <a:t> (FAO)</a:t>
                      </a:r>
                      <a:r>
                        <a:rPr kumimoji="0" lang="en-US" sz="2400" b="0" i="0" u="none" strike="noStrike" cap="none" normalizeH="0" baseline="0" smtClean="0">
                          <a:ln>
                            <a:noFill/>
                          </a:ln>
                          <a:solidFill>
                            <a:schemeClr val="tx1"/>
                          </a:solidFill>
                          <a:effectLst/>
                          <a:latin typeface="Times New Roman" pitchFamily="18" charset="0"/>
                          <a:cs typeface="Times New Roman" pitchFamily="18" charset="0"/>
                          <a:hlinkClick r:id="rId34" tooltip="http://faostat.fao.org/faostat/form?collection=Production.Crops.Primary&amp;Domain=Production&amp;servlet=1&amp;hasbulk=0&amp;version=ext&amp;language=EN"/>
                        </a:rPr>
                        <a:t>[1]</a:t>
                      </a:r>
                      <a:endParaRPr kumimoji="0" lang="en-US" sz="2400" b="0" i="0" u="none" strike="noStrike" cap="none" normalizeH="0" baseline="0" smtClean="0">
                        <a:ln>
                          <a:noFill/>
                        </a:ln>
                        <a:solidFill>
                          <a:schemeClr val="tx1"/>
                        </a:solidFill>
                        <a:effectLst/>
                        <a:latin typeface="Calibri" pitchFamily="34" charset="0"/>
                      </a:endParaRPr>
                    </a:p>
                  </a:txBody>
                  <a:tcPr anchor="ctr" horzOverflow="overflow">
                    <a:lnL w="12700" cap="flat" cmpd="sng" algn="ctr">
                      <a:solidFill>
                        <a:srgbClr val="AAAAAA"/>
                      </a:solidFill>
                      <a:prstDash val="solid"/>
                      <a:round/>
                      <a:headEnd type="none" w="med" len="med"/>
                      <a:tailEnd type="none" w="med" len="med"/>
                    </a:lnL>
                    <a:lnR w="12700" cap="flat" cmpd="sng" algn="ctr">
                      <a:solidFill>
                        <a:srgbClr val="AAAAAA"/>
                      </a:solidFill>
                      <a:prstDash val="solid"/>
                      <a:round/>
                      <a:headEnd type="none" w="med" len="med"/>
                      <a:tailEnd type="none" w="med" len="med"/>
                    </a:lnR>
                    <a:lnT w="12700" cap="flat" cmpd="sng" algn="ctr">
                      <a:solidFill>
                        <a:srgbClr val="AAAAAA"/>
                      </a:solidFill>
                      <a:prstDash val="solid"/>
                      <a:round/>
                      <a:headEnd type="none" w="med" len="med"/>
                      <a:tailEnd type="none" w="med" len="med"/>
                    </a:lnT>
                    <a:lnB w="12700" cap="flat" cmpd="sng" algn="ctr">
                      <a:solidFill>
                        <a:srgbClr val="AAAAAA"/>
                      </a:solidFill>
                      <a:prstDash val="solid"/>
                      <a:round/>
                      <a:headEnd type="none" w="med" len="med"/>
                      <a:tailEnd type="none" w="med" len="med"/>
                    </a:lnB>
                    <a:lnTlToBr>
                      <a:noFill/>
                    </a:lnTlToBr>
                    <a:lnBlToTr>
                      <a:noFill/>
                    </a:lnBlToTr>
                    <a:solidFill>
                      <a:srgbClr val="FFCC00"/>
                    </a:solidFill>
                  </a:tcPr>
                </a:tc>
                <a:tc hMerge="1">
                  <a:txBody>
                    <a:bodyPr/>
                    <a:lstStyle/>
                    <a:p>
                      <a:endParaRPr lang="tr-TR"/>
                    </a:p>
                  </a:txBody>
                  <a:tcPr/>
                </a:tc>
              </a:tr>
            </a:tbl>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p:cNvSpPr>
          <p:nvPr>
            <p:ph type="body" idx="1"/>
          </p:nvPr>
        </p:nvSpPr>
        <p:spPr>
          <a:xfrm>
            <a:off x="323850" y="404813"/>
            <a:ext cx="8569325" cy="5976937"/>
          </a:xfrm>
          <a:solidFill>
            <a:srgbClr val="FFCC00"/>
          </a:solidFill>
        </p:spPr>
        <p:txBody>
          <a:bodyPr/>
          <a:lstStyle/>
          <a:p>
            <a:pPr>
              <a:buFont typeface="Arial" charset="0"/>
              <a:buNone/>
            </a:pPr>
            <a:r>
              <a:rPr lang="tr-TR" b="1" smtClean="0"/>
              <a:t>   </a:t>
            </a:r>
            <a:r>
              <a:rPr lang="pt-BR" b="1" smtClean="0">
                <a:solidFill>
                  <a:schemeClr val="accent2"/>
                </a:solidFill>
              </a:rPr>
              <a:t>Özü Kuru Hastalığı</a:t>
            </a:r>
            <a:r>
              <a:rPr lang="pt-BR" b="1" smtClean="0"/>
              <a:t>  </a:t>
            </a:r>
          </a:p>
          <a:p>
            <a:pPr>
              <a:buFont typeface="Arial" charset="0"/>
              <a:buNone/>
            </a:pPr>
            <a:r>
              <a:rPr lang="tr-TR" b="1" smtClean="0"/>
              <a:t>  </a:t>
            </a:r>
            <a:r>
              <a:rPr lang="pt-BR" b="1" smtClean="0"/>
              <a:t> </a:t>
            </a:r>
            <a:r>
              <a:rPr lang="pt-BR" b="1" smtClean="0">
                <a:solidFill>
                  <a:srgbClr val="FF3300"/>
                </a:solidFill>
              </a:rPr>
              <a:t>Hastalık etmeni:</a:t>
            </a:r>
            <a:r>
              <a:rPr lang="pt-BR" b="1" smtClean="0"/>
              <a:t> </a:t>
            </a:r>
            <a:r>
              <a:rPr lang="pt-BR" i="1" smtClean="0">
                <a:solidFill>
                  <a:schemeClr val="hlink"/>
                </a:solidFill>
              </a:rPr>
              <a:t>Macrophomina phaseolina</a:t>
            </a:r>
            <a:endParaRPr lang="pt-BR" smtClean="0">
              <a:solidFill>
                <a:schemeClr val="hlink"/>
              </a:solidFill>
            </a:endParaRPr>
          </a:p>
          <a:p>
            <a:pPr algn="just">
              <a:buFont typeface="Arial" charset="0"/>
              <a:buNone/>
            </a:pPr>
            <a:r>
              <a:rPr lang="tr-TR" smtClean="0"/>
              <a:t>   </a:t>
            </a:r>
            <a:r>
              <a:rPr lang="pt-BR" smtClean="0"/>
              <a:t>Hastalık daha çok tropik ve subtropik bölgelerde yaygındır. İlk kez 1938 de İzmir de rastlanmıştır. Polifag bir etmendir. Hastalık etmeni fungus zayıflık parazitidir. Tarlada her zaman bulunur. Ancak uygun koşulları bulunca bitkiyi yakalar. Uygun koşul bitkinin zayıf düşmesidir. Özellikle susuzluk çeken bitkiler bir zayıflama belirtisi gösterirler. </a:t>
            </a:r>
            <a:endParaRPr lang="tr-TR" smtClean="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p:cNvSpPr>
          <p:nvPr>
            <p:ph type="body" idx="1"/>
          </p:nvPr>
        </p:nvSpPr>
        <p:spPr>
          <a:xfrm>
            <a:off x="395288" y="476250"/>
            <a:ext cx="8291512" cy="5832475"/>
          </a:xfrm>
          <a:solidFill>
            <a:srgbClr val="FFCC00"/>
          </a:solidFill>
        </p:spPr>
        <p:txBody>
          <a:bodyPr/>
          <a:lstStyle/>
          <a:p>
            <a:pPr algn="just">
              <a:lnSpc>
                <a:spcPct val="90000"/>
              </a:lnSpc>
              <a:buFont typeface="Arial" charset="0"/>
              <a:buNone/>
            </a:pPr>
            <a:r>
              <a:rPr lang="tr-TR" smtClean="0"/>
              <a:t>   </a:t>
            </a:r>
            <a:r>
              <a:rPr lang="pt-BR" smtClean="0"/>
              <a:t>Yine sık dikilmiş bitkiler besin ve su yönünden rekabete girerek zayıf düşerler. Bu durumda bu hastalığa yakalanırlar. Bitki içerisinde gelişmesi sırasında gövde de skleroti adını verdiğimiz siyah renkli dayanıklı yapılarını oluştururlar. Kurak ve sıcak giden havalar bu etmen için çok uygundur. Hastalığın belirtileri ; tütünde pörsüme, gövdede uzunlamasına kahverengi çizgilenme, köklerde kuruma ve kabuğun kolay sıyrılması şeklindedir. Sap yanıklığında toplu iğne başı büyüklüğünde sklerotiler görülür.</a:t>
            </a:r>
            <a:endParaRPr lang="tr-TR"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p:cNvSpPr>
          <p:nvPr>
            <p:ph type="body" idx="1"/>
          </p:nvPr>
        </p:nvSpPr>
        <p:spPr>
          <a:xfrm>
            <a:off x="457200" y="404813"/>
            <a:ext cx="8229600" cy="6119812"/>
          </a:xfrm>
          <a:solidFill>
            <a:srgbClr val="FFCC00"/>
          </a:solidFill>
        </p:spPr>
        <p:txBody>
          <a:bodyPr/>
          <a:lstStyle/>
          <a:p>
            <a:pPr>
              <a:buFont typeface="Arial" charset="0"/>
              <a:buNone/>
            </a:pPr>
            <a:r>
              <a:rPr lang="tr-TR" b="1" smtClean="0"/>
              <a:t>    </a:t>
            </a:r>
            <a:r>
              <a:rPr lang="pt-BR" b="1" smtClean="0">
                <a:solidFill>
                  <a:srgbClr val="FF3300"/>
                </a:solidFill>
              </a:rPr>
              <a:t>Savaşımı:</a:t>
            </a:r>
            <a:r>
              <a:rPr lang="pt-BR" b="1" smtClean="0"/>
              <a:t> </a:t>
            </a:r>
            <a:endParaRPr lang="tr-TR" smtClean="0"/>
          </a:p>
          <a:p>
            <a:pPr algn="just">
              <a:buFont typeface="Arial" charset="0"/>
              <a:buNone/>
            </a:pPr>
            <a:r>
              <a:rPr lang="pt-BR" smtClean="0"/>
              <a:t>- Tarlaya dikimi sık yapmamalı</a:t>
            </a:r>
          </a:p>
          <a:p>
            <a:pPr algn="just">
              <a:buFont typeface="Arial" charset="0"/>
              <a:buNone/>
            </a:pPr>
            <a:endParaRPr lang="tr-TR" smtClean="0"/>
          </a:p>
          <a:p>
            <a:pPr algn="just">
              <a:buFont typeface="Arial" charset="0"/>
              <a:buNone/>
            </a:pPr>
            <a:r>
              <a:rPr lang="pt-BR" smtClean="0"/>
              <a:t>- Toprak işlemesinde topraktan su kaybını önleyecek şekilde işleme yapmalıdır.</a:t>
            </a:r>
          </a:p>
          <a:p>
            <a:pPr algn="just">
              <a:buFont typeface="Arial" charset="0"/>
              <a:buNone/>
            </a:pPr>
            <a:endParaRPr lang="tr-TR" smtClean="0"/>
          </a:p>
          <a:p>
            <a:pPr algn="just">
              <a:buFont typeface="Arial" charset="0"/>
              <a:buNone/>
            </a:pPr>
            <a:r>
              <a:rPr lang="pt-BR" smtClean="0"/>
              <a:t>- Hastalıksız temiz tohum kullanılmalı</a:t>
            </a:r>
          </a:p>
          <a:p>
            <a:pPr algn="just">
              <a:buFont typeface="Arial" charset="0"/>
              <a:buNone/>
            </a:pPr>
            <a:endParaRPr lang="tr-TR" smtClean="0"/>
          </a:p>
          <a:p>
            <a:pPr algn="just">
              <a:buFont typeface="Arial" charset="0"/>
              <a:buNone/>
            </a:pPr>
            <a:r>
              <a:rPr lang="pt-BR" smtClean="0"/>
              <a:t>- Kaliteyi bozmayacak düzeyde sulama yapılmalıdır.</a:t>
            </a:r>
            <a:endParaRPr lang="tr-T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p:cNvSpPr>
          <p:nvPr>
            <p:ph type="body" idx="1"/>
          </p:nvPr>
        </p:nvSpPr>
        <p:spPr>
          <a:xfrm>
            <a:off x="323850" y="188913"/>
            <a:ext cx="8569325" cy="6192837"/>
          </a:xfrm>
          <a:solidFill>
            <a:srgbClr val="FFCC00"/>
          </a:solidFill>
        </p:spPr>
        <p:txBody>
          <a:bodyPr/>
          <a:lstStyle/>
          <a:p>
            <a:pPr algn="just">
              <a:lnSpc>
                <a:spcPct val="90000"/>
              </a:lnSpc>
              <a:buFont typeface="Arial" charset="0"/>
              <a:buNone/>
            </a:pPr>
            <a:r>
              <a:rPr lang="tr-TR" smtClean="0"/>
              <a:t>   </a:t>
            </a:r>
            <a:r>
              <a:rPr lang="en-US" smtClean="0"/>
              <a:t>2004 istatistiklerine gore ülkemizdeki ekiliş alanı 192.695 hektar ve üretimi ise 113.596 ton dur.</a:t>
            </a:r>
          </a:p>
          <a:p>
            <a:pPr algn="just">
              <a:lnSpc>
                <a:spcPct val="90000"/>
              </a:lnSpc>
              <a:buFont typeface="Arial" charset="0"/>
              <a:buNone/>
            </a:pPr>
            <a:r>
              <a:rPr lang="tr-TR" smtClean="0"/>
              <a:t>  </a:t>
            </a:r>
            <a:r>
              <a:rPr lang="en-US" smtClean="0"/>
              <a:t>133.596 ton tütün karşılığı üreticiye 626.7 milyon YTL  ödenmiş, 121.633 ton ihracat karşılığı 415 milyon dolar gelir elde edilmiştir.</a:t>
            </a:r>
            <a:endParaRPr lang="tr-TR" smtClean="0"/>
          </a:p>
          <a:p>
            <a:pPr algn="just">
              <a:lnSpc>
                <a:spcPct val="90000"/>
              </a:lnSpc>
              <a:buFont typeface="Arial" charset="0"/>
              <a:buNone/>
            </a:pPr>
            <a:r>
              <a:rPr lang="tr-TR" smtClean="0"/>
              <a:t>  Tütünde kalite çok önemlidir. Tütünün kalitesi üzerinde iklimin önemli rolü vardır. Bu sebeple tütünün belirli iklim ve toprak şartları altında yetiştirilmesi gerekir. Kumlu-tınlı, humuslu ve su tutmayan topraklarda iyi yetişir.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p:cNvSpPr>
          <p:nvPr>
            <p:ph type="body" idx="1"/>
          </p:nvPr>
        </p:nvSpPr>
        <p:spPr>
          <a:xfrm>
            <a:off x="179388" y="404813"/>
            <a:ext cx="8964612" cy="5721350"/>
          </a:xfrm>
          <a:solidFill>
            <a:srgbClr val="FFCC00"/>
          </a:solidFill>
        </p:spPr>
        <p:txBody>
          <a:bodyPr/>
          <a:lstStyle/>
          <a:p>
            <a:pPr>
              <a:lnSpc>
                <a:spcPct val="90000"/>
              </a:lnSpc>
            </a:pPr>
            <a:r>
              <a:rPr lang="tr-TR" sz="2400" smtClean="0"/>
              <a:t>Türkiye'de tütün ekimi yapılan bölgeler şunlardır:</a:t>
            </a:r>
          </a:p>
          <a:p>
            <a:pPr>
              <a:lnSpc>
                <a:spcPct val="90000"/>
              </a:lnSpc>
            </a:pPr>
            <a:endParaRPr lang="tr-TR" sz="2400" smtClean="0"/>
          </a:p>
          <a:p>
            <a:pPr>
              <a:lnSpc>
                <a:spcPct val="90000"/>
              </a:lnSpc>
            </a:pPr>
            <a:r>
              <a:rPr lang="tr-TR" sz="2400" smtClean="0">
                <a:hlinkClick r:id="rId3" tooltip="Ege bölgesi"/>
              </a:rPr>
              <a:t>Ege bölgesi</a:t>
            </a:r>
            <a:r>
              <a:rPr lang="tr-TR" sz="2400" smtClean="0"/>
              <a:t> (</a:t>
            </a:r>
            <a:r>
              <a:rPr lang="tr-TR" sz="2400" smtClean="0">
                <a:hlinkClick r:id="rId4" tooltip="Akhisar"/>
              </a:rPr>
              <a:t>Akhisar</a:t>
            </a:r>
            <a:r>
              <a:rPr lang="tr-TR" sz="2400" smtClean="0"/>
              <a:t>, </a:t>
            </a:r>
            <a:r>
              <a:rPr lang="tr-TR" sz="2400" smtClean="0">
                <a:hlinkClick r:id="rId5" tooltip="Söke"/>
              </a:rPr>
              <a:t>Söke</a:t>
            </a:r>
            <a:r>
              <a:rPr lang="tr-TR" sz="2400" smtClean="0"/>
              <a:t>,</a:t>
            </a:r>
            <a:r>
              <a:rPr lang="tr-TR" sz="2400" smtClean="0">
                <a:hlinkClick r:id="rId6" tooltip="Manisa"/>
              </a:rPr>
              <a:t>Manisa</a:t>
            </a:r>
            <a:r>
              <a:rPr lang="tr-TR" sz="2400" smtClean="0"/>
              <a:t>,</a:t>
            </a:r>
            <a:r>
              <a:rPr lang="tr-TR" sz="2400" smtClean="0">
                <a:hlinkClick r:id="rId7" tooltip="Denizli"/>
              </a:rPr>
              <a:t>Denizli</a:t>
            </a:r>
            <a:r>
              <a:rPr lang="tr-TR" sz="2400" smtClean="0"/>
              <a:t>,</a:t>
            </a:r>
            <a:r>
              <a:rPr lang="tr-TR" sz="2400" smtClean="0">
                <a:hlinkClick r:id="rId8" tooltip="Eşme"/>
              </a:rPr>
              <a:t>Eşme</a:t>
            </a:r>
            <a:r>
              <a:rPr lang="tr-TR" sz="2400" smtClean="0"/>
              <a:t> civarı). </a:t>
            </a:r>
            <a:endParaRPr lang="en-US" sz="2400" smtClean="0"/>
          </a:p>
          <a:p>
            <a:pPr>
              <a:lnSpc>
                <a:spcPct val="90000"/>
              </a:lnSpc>
            </a:pPr>
            <a:endParaRPr lang="tr-TR" sz="2400" smtClean="0"/>
          </a:p>
          <a:p>
            <a:pPr>
              <a:lnSpc>
                <a:spcPct val="90000"/>
              </a:lnSpc>
            </a:pPr>
            <a:r>
              <a:rPr lang="tr-TR" sz="2400" smtClean="0">
                <a:hlinkClick r:id="rId9" tooltip="Karadeniz bölgesi"/>
              </a:rPr>
              <a:t>Karadeniz bölgesi</a:t>
            </a:r>
            <a:r>
              <a:rPr lang="tr-TR" sz="2400" smtClean="0"/>
              <a:t> (</a:t>
            </a:r>
            <a:r>
              <a:rPr lang="tr-TR" sz="2400" smtClean="0">
                <a:hlinkClick r:id="rId10" tooltip="Bafra"/>
              </a:rPr>
              <a:t>Bafra</a:t>
            </a:r>
            <a:r>
              <a:rPr lang="tr-TR" sz="2400" smtClean="0"/>
              <a:t>, </a:t>
            </a:r>
            <a:r>
              <a:rPr lang="tr-TR" sz="2400" smtClean="0">
                <a:hlinkClick r:id="rId11" tooltip="Samsun"/>
              </a:rPr>
              <a:t>Samsun</a:t>
            </a:r>
            <a:r>
              <a:rPr lang="tr-TR" sz="2400" smtClean="0"/>
              <a:t>, </a:t>
            </a:r>
            <a:r>
              <a:rPr lang="tr-TR" sz="2400" smtClean="0">
                <a:hlinkClick r:id="rId12" tooltip="Trabzon"/>
              </a:rPr>
              <a:t>Trabzon</a:t>
            </a:r>
            <a:r>
              <a:rPr lang="tr-TR" sz="2400" smtClean="0"/>
              <a:t> civarı). </a:t>
            </a:r>
            <a:endParaRPr lang="en-US" sz="2400" smtClean="0"/>
          </a:p>
          <a:p>
            <a:pPr>
              <a:lnSpc>
                <a:spcPct val="90000"/>
              </a:lnSpc>
            </a:pPr>
            <a:endParaRPr lang="tr-TR" sz="2400" smtClean="0"/>
          </a:p>
          <a:p>
            <a:pPr>
              <a:lnSpc>
                <a:spcPct val="90000"/>
              </a:lnSpc>
            </a:pPr>
            <a:r>
              <a:rPr lang="tr-TR" sz="2400" smtClean="0">
                <a:hlinkClick r:id="rId13" tooltip="Trakya"/>
              </a:rPr>
              <a:t>Trakya</a:t>
            </a:r>
            <a:r>
              <a:rPr lang="tr-TR" sz="2400" smtClean="0"/>
              <a:t> </a:t>
            </a:r>
            <a:r>
              <a:rPr lang="tr-TR" sz="2400" smtClean="0">
                <a:solidFill>
                  <a:schemeClr val="hlink"/>
                </a:solidFill>
              </a:rPr>
              <a:t>bölgesi</a:t>
            </a:r>
            <a:r>
              <a:rPr lang="tr-TR" sz="2400" smtClean="0"/>
              <a:t> (</a:t>
            </a:r>
            <a:r>
              <a:rPr lang="tr-TR" sz="2400" smtClean="0">
                <a:hlinkClick r:id="rId14" tooltip="Keşan"/>
              </a:rPr>
              <a:t>Keşan</a:t>
            </a:r>
            <a:r>
              <a:rPr lang="tr-TR" sz="2400" smtClean="0"/>
              <a:t>, </a:t>
            </a:r>
            <a:r>
              <a:rPr lang="tr-TR" sz="2400" smtClean="0">
                <a:hlinkClick r:id="rId15" tooltip="Kırklareli"/>
              </a:rPr>
              <a:t>Kırklareli</a:t>
            </a:r>
            <a:r>
              <a:rPr lang="tr-TR" sz="2400" smtClean="0"/>
              <a:t> çevresi). </a:t>
            </a:r>
            <a:endParaRPr lang="en-US" sz="2400" smtClean="0"/>
          </a:p>
          <a:p>
            <a:pPr>
              <a:lnSpc>
                <a:spcPct val="90000"/>
              </a:lnSpc>
            </a:pPr>
            <a:endParaRPr lang="tr-TR" sz="2400" smtClean="0"/>
          </a:p>
          <a:p>
            <a:pPr>
              <a:lnSpc>
                <a:spcPct val="90000"/>
              </a:lnSpc>
            </a:pPr>
            <a:r>
              <a:rPr lang="tr-TR" sz="2400" smtClean="0">
                <a:hlinkClick r:id="rId16" tooltip="Marmara Bölgesi"/>
              </a:rPr>
              <a:t>Marmara Bölgesi</a:t>
            </a:r>
            <a:r>
              <a:rPr lang="tr-TR" sz="2400" smtClean="0"/>
              <a:t> (</a:t>
            </a:r>
            <a:r>
              <a:rPr lang="tr-TR" sz="2400" smtClean="0">
                <a:hlinkClick r:id="rId17" tooltip="Balıkesir"/>
              </a:rPr>
              <a:t>Balıkesir</a:t>
            </a:r>
            <a:r>
              <a:rPr lang="tr-TR" sz="2400" smtClean="0"/>
              <a:t>, </a:t>
            </a:r>
            <a:r>
              <a:rPr lang="tr-TR" sz="2400" smtClean="0">
                <a:hlinkClick r:id="rId18" tooltip="Bursa"/>
              </a:rPr>
              <a:t>Bursa</a:t>
            </a:r>
            <a:r>
              <a:rPr lang="tr-TR" sz="2400" smtClean="0"/>
              <a:t>, </a:t>
            </a:r>
            <a:r>
              <a:rPr lang="tr-TR" sz="2400" smtClean="0">
                <a:hlinkClick r:id="rId19" tooltip="Bolu"/>
              </a:rPr>
              <a:t>Bolu</a:t>
            </a:r>
            <a:r>
              <a:rPr lang="tr-TR" sz="2400" smtClean="0"/>
              <a:t>, </a:t>
            </a:r>
            <a:r>
              <a:rPr lang="tr-TR" sz="2400" smtClean="0">
                <a:hlinkClick r:id="rId20" tooltip="İzmit"/>
              </a:rPr>
              <a:t>İzmit</a:t>
            </a:r>
            <a:r>
              <a:rPr lang="tr-TR" sz="2400" smtClean="0"/>
              <a:t> çevresi). </a:t>
            </a:r>
            <a:endParaRPr lang="en-US" sz="2400" smtClean="0"/>
          </a:p>
          <a:p>
            <a:pPr>
              <a:lnSpc>
                <a:spcPct val="90000"/>
              </a:lnSpc>
            </a:pPr>
            <a:endParaRPr lang="tr-TR" sz="2400" smtClean="0"/>
          </a:p>
          <a:p>
            <a:pPr>
              <a:lnSpc>
                <a:spcPct val="90000"/>
              </a:lnSpc>
            </a:pPr>
            <a:r>
              <a:rPr lang="tr-TR" sz="2400" smtClean="0">
                <a:hlinkClick r:id="rId21" tooltip="Doğu Anadolu bölgesi"/>
              </a:rPr>
              <a:t>Doğu Anadolu bölgesi</a:t>
            </a:r>
            <a:r>
              <a:rPr lang="tr-TR" sz="2400" smtClean="0"/>
              <a:t> (</a:t>
            </a:r>
            <a:r>
              <a:rPr lang="tr-TR" sz="2400" smtClean="0">
                <a:hlinkClick r:id="rId22" tooltip="Malatya"/>
              </a:rPr>
              <a:t>Malatya</a:t>
            </a:r>
            <a:r>
              <a:rPr lang="tr-TR" sz="2400" smtClean="0"/>
              <a:t>, </a:t>
            </a:r>
            <a:r>
              <a:rPr lang="tr-TR" sz="2400" smtClean="0">
                <a:hlinkClick r:id="rId23" tooltip="Bitlis"/>
              </a:rPr>
              <a:t>Bitlis</a:t>
            </a:r>
            <a:r>
              <a:rPr lang="tr-TR" sz="2400" smtClean="0"/>
              <a:t>, </a:t>
            </a:r>
            <a:r>
              <a:rPr lang="tr-TR" sz="2400" smtClean="0">
                <a:hlinkClick r:id="rId24" tooltip="Diyarbakır"/>
              </a:rPr>
              <a:t>Diyarbakır</a:t>
            </a:r>
            <a:r>
              <a:rPr lang="tr-TR" sz="2400" smtClean="0"/>
              <a:t>, </a:t>
            </a:r>
            <a:r>
              <a:rPr lang="tr-TR" sz="2400" smtClean="0">
                <a:hlinkClick r:id="rId25" tooltip="Muş"/>
              </a:rPr>
              <a:t>Muş</a:t>
            </a:r>
            <a:r>
              <a:rPr lang="tr-TR" sz="2400" smtClean="0"/>
              <a:t>, </a:t>
            </a:r>
            <a:r>
              <a:rPr lang="tr-TR" sz="2400" smtClean="0">
                <a:hlinkClick r:id="rId26" tooltip="Hakkari"/>
              </a:rPr>
              <a:t>Hakkari</a:t>
            </a:r>
            <a:r>
              <a:rPr lang="tr-TR" sz="2400" smtClean="0"/>
              <a:t>). </a:t>
            </a:r>
          </a:p>
          <a:p>
            <a:pPr>
              <a:lnSpc>
                <a:spcPct val="90000"/>
              </a:lnSpc>
            </a:pPr>
            <a:endParaRPr lang="tr-TR" sz="24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p:cNvSpPr>
          <p:nvPr>
            <p:ph type="body" idx="1"/>
          </p:nvPr>
        </p:nvSpPr>
        <p:spPr>
          <a:xfrm>
            <a:off x="457200" y="620713"/>
            <a:ext cx="8229600" cy="5505450"/>
          </a:xfrm>
          <a:solidFill>
            <a:srgbClr val="FFCC00"/>
          </a:solidFill>
        </p:spPr>
        <p:txBody>
          <a:bodyPr/>
          <a:lstStyle/>
          <a:p>
            <a:pPr algn="just">
              <a:buFont typeface="Arial" charset="0"/>
              <a:buNone/>
            </a:pPr>
            <a:r>
              <a:rPr lang="tr-TR" smtClean="0"/>
              <a:t>   Türkiye'de ince, küçük yapraklı, iyi yanan ve hoşa giden aromalı, kaliteli tütünler (şark tipi tütünler) yetiştirilmektedir. Şark tipi tütünler kurak tip olmaları sebebiyle sulanmadan yetiştirilebilir. Yapraklardan </a:t>
            </a:r>
            <a:r>
              <a:rPr lang="tr-TR" smtClean="0">
                <a:hlinkClick r:id="rId3" tooltip="Çiğneme tütünü"/>
              </a:rPr>
              <a:t>çiğneme tütünü</a:t>
            </a:r>
            <a:r>
              <a:rPr lang="tr-TR" smtClean="0"/>
              <a:t>, </a:t>
            </a:r>
            <a:r>
              <a:rPr lang="tr-TR" smtClean="0">
                <a:hlinkClick r:id="rId4" tooltip="Pipo tütünü"/>
              </a:rPr>
              <a:t>pipo tütünü</a:t>
            </a:r>
            <a:r>
              <a:rPr lang="tr-TR" smtClean="0"/>
              <a:t> ve </a:t>
            </a:r>
            <a:r>
              <a:rPr lang="tr-TR" smtClean="0">
                <a:hlinkClick r:id="rId5" tooltip="Nargile"/>
              </a:rPr>
              <a:t>nargile</a:t>
            </a:r>
            <a:r>
              <a:rPr lang="tr-TR" smtClean="0"/>
              <a:t> (</a:t>
            </a:r>
            <a:r>
              <a:rPr lang="tr-TR" smtClean="0">
                <a:hlinkClick r:id="rId6" tooltip="Tömbeki"/>
              </a:rPr>
              <a:t>tömbeki</a:t>
            </a:r>
            <a:r>
              <a:rPr lang="tr-TR" smtClean="0"/>
              <a:t>) tütünü, hazırlanır. Sigaralık tütünler şark tipi tütünlerden hazırlanır.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p:cNvSpPr>
          <p:nvPr>
            <p:ph type="body" idx="1"/>
          </p:nvPr>
        </p:nvSpPr>
        <p:spPr>
          <a:xfrm>
            <a:off x="250825" y="404813"/>
            <a:ext cx="8642350" cy="6192837"/>
          </a:xfrm>
          <a:solidFill>
            <a:srgbClr val="FFCC00"/>
          </a:solidFill>
        </p:spPr>
        <p:txBody>
          <a:bodyPr/>
          <a:lstStyle/>
          <a:p>
            <a:pPr>
              <a:buFont typeface="Arial" charset="0"/>
              <a:buNone/>
            </a:pPr>
            <a:r>
              <a:rPr lang="tr-TR" b="1" smtClean="0"/>
              <a:t>   </a:t>
            </a:r>
            <a:r>
              <a:rPr lang="pt-BR" b="1" smtClean="0">
                <a:solidFill>
                  <a:srgbClr val="FF3300"/>
                </a:solidFill>
              </a:rPr>
              <a:t>Paraziter Olmayan Hastalıklar</a:t>
            </a:r>
            <a:endParaRPr lang="pt-BR" smtClean="0">
              <a:solidFill>
                <a:srgbClr val="FF3300"/>
              </a:solidFill>
            </a:endParaRPr>
          </a:p>
          <a:p>
            <a:pPr algn="just">
              <a:buFont typeface="Arial" charset="0"/>
              <a:buNone/>
            </a:pPr>
            <a:r>
              <a:rPr lang="tr-TR" smtClean="0"/>
              <a:t>  </a:t>
            </a:r>
            <a:r>
              <a:rPr lang="pt-BR" smtClean="0"/>
              <a:t>Tütünde paraziter olmayan hastalıklar zaman zaman ortaya çıkar. Bunlar </a:t>
            </a:r>
            <a:r>
              <a:rPr lang="tr-TR" smtClean="0">
                <a:solidFill>
                  <a:schemeClr val="accent2"/>
                </a:solidFill>
              </a:rPr>
              <a:t>B</a:t>
            </a:r>
            <a:r>
              <a:rPr lang="pt-BR" smtClean="0">
                <a:solidFill>
                  <a:schemeClr val="accent2"/>
                </a:solidFill>
              </a:rPr>
              <a:t>esin maddesi</a:t>
            </a:r>
            <a:r>
              <a:rPr lang="pt-BR" smtClean="0"/>
              <a:t> </a:t>
            </a:r>
            <a:r>
              <a:rPr lang="pt-BR" smtClean="0">
                <a:solidFill>
                  <a:schemeClr val="accent2"/>
                </a:solidFill>
              </a:rPr>
              <a:t>noksanlıkları</a:t>
            </a:r>
            <a:r>
              <a:rPr lang="pt-BR" smtClean="0">
                <a:solidFill>
                  <a:schemeClr val="hlink"/>
                </a:solidFill>
              </a:rPr>
              <a:t>,SO</a:t>
            </a:r>
            <a:r>
              <a:rPr lang="pt-BR" baseline="30000" smtClean="0">
                <a:solidFill>
                  <a:schemeClr val="hlink"/>
                </a:solidFill>
              </a:rPr>
              <a:t>2</a:t>
            </a:r>
            <a:r>
              <a:rPr lang="tr-TR" smtClean="0">
                <a:solidFill>
                  <a:schemeClr val="hlink"/>
                </a:solidFill>
              </a:rPr>
              <a:t>, O</a:t>
            </a:r>
            <a:r>
              <a:rPr lang="tr-TR" baseline="30000" smtClean="0">
                <a:solidFill>
                  <a:schemeClr val="hlink"/>
                </a:solidFill>
              </a:rPr>
              <a:t>3</a:t>
            </a:r>
            <a:r>
              <a:rPr lang="tr-TR" smtClean="0">
                <a:solidFill>
                  <a:schemeClr val="hlink"/>
                </a:solidFill>
              </a:rPr>
              <a:t>, PAN</a:t>
            </a:r>
            <a:r>
              <a:rPr lang="pt-BR" smtClean="0">
                <a:solidFill>
                  <a:schemeClr val="hlink"/>
                </a:solidFill>
              </a:rPr>
              <a:t> gibi kirletici gazların oluşturduğu zarar</a:t>
            </a:r>
            <a:r>
              <a:rPr lang="pt-BR" smtClean="0"/>
              <a:t>,</a:t>
            </a:r>
            <a:r>
              <a:rPr lang="tr-TR" smtClean="0"/>
              <a:t> </a:t>
            </a:r>
            <a:r>
              <a:rPr lang="pt-BR" smtClean="0">
                <a:solidFill>
                  <a:schemeClr val="accent2"/>
                </a:solidFill>
              </a:rPr>
              <a:t>Don ve soğuk zararı, </a:t>
            </a:r>
            <a:r>
              <a:rPr lang="tr-TR" smtClean="0">
                <a:solidFill>
                  <a:srgbClr val="FF3300"/>
                </a:solidFill>
              </a:rPr>
              <a:t>D</a:t>
            </a:r>
            <a:r>
              <a:rPr lang="pt-BR" smtClean="0">
                <a:solidFill>
                  <a:srgbClr val="FF3300"/>
                </a:solidFill>
              </a:rPr>
              <a:t>olu</a:t>
            </a:r>
            <a:r>
              <a:rPr lang="pt-BR" smtClean="0">
                <a:solidFill>
                  <a:schemeClr val="accent2"/>
                </a:solidFill>
              </a:rPr>
              <a:t> </a:t>
            </a:r>
            <a:r>
              <a:rPr lang="pt-BR" smtClean="0">
                <a:solidFill>
                  <a:srgbClr val="FF3300"/>
                </a:solidFill>
              </a:rPr>
              <a:t>zararı,</a:t>
            </a:r>
            <a:r>
              <a:rPr lang="pt-BR" smtClean="0">
                <a:solidFill>
                  <a:schemeClr val="accent2"/>
                </a:solidFill>
              </a:rPr>
              <a:t> </a:t>
            </a:r>
            <a:r>
              <a:rPr lang="pt-BR" smtClean="0">
                <a:solidFill>
                  <a:srgbClr val="CC6600"/>
                </a:solidFill>
              </a:rPr>
              <a:t>güneş yanıklığı</a:t>
            </a:r>
            <a:r>
              <a:rPr lang="pt-BR" smtClean="0">
                <a:solidFill>
                  <a:schemeClr val="accent2"/>
                </a:solidFill>
              </a:rPr>
              <a:t>, </a:t>
            </a:r>
            <a:r>
              <a:rPr lang="pt-BR" smtClean="0">
                <a:solidFill>
                  <a:srgbClr val="FF66CC"/>
                </a:solidFill>
              </a:rPr>
              <a:t>pestisit zararı</a:t>
            </a:r>
            <a:r>
              <a:rPr lang="pt-BR" smtClean="0"/>
              <a:t>, </a:t>
            </a:r>
            <a:r>
              <a:rPr lang="pt-BR" smtClean="0">
                <a:solidFill>
                  <a:schemeClr val="accent2"/>
                </a:solidFill>
              </a:rPr>
              <a:t>Çıfıt</a:t>
            </a:r>
            <a:r>
              <a:rPr lang="pt-BR" smtClean="0"/>
              <a:t> </a:t>
            </a:r>
            <a:r>
              <a:rPr lang="pt-BR" smtClean="0">
                <a:solidFill>
                  <a:schemeClr val="accent2"/>
                </a:solidFill>
              </a:rPr>
              <a:t>alacası </a:t>
            </a:r>
            <a:r>
              <a:rPr lang="pt-BR" smtClean="0"/>
              <a:t>hastalığı dır.</a:t>
            </a:r>
            <a:endParaRPr lang="pt-BR" b="1" smtClean="0"/>
          </a:p>
          <a:p>
            <a:pPr algn="just">
              <a:buFont typeface="Arial" charset="0"/>
              <a:buNone/>
            </a:pPr>
            <a:r>
              <a:rPr lang="tr-TR" b="1" smtClean="0"/>
              <a:t>   </a:t>
            </a:r>
            <a:r>
              <a:rPr lang="pt-BR" b="1" smtClean="0">
                <a:solidFill>
                  <a:schemeClr val="accent2"/>
                </a:solidFill>
              </a:rPr>
              <a:t>Çıfıt Alacası</a:t>
            </a:r>
            <a:r>
              <a:rPr lang="pt-BR" b="1" smtClean="0"/>
              <a:t>: </a:t>
            </a:r>
            <a:r>
              <a:rPr lang="pt-BR" smtClean="0"/>
              <a:t>Karadeniz bölgesinde yaygın görülen paraziter olmayan bir hastalıkdır. Bu hastalık kırım, dizme ve kurutma hatalarından ileri gelen fizyolojik bir hastalıktır. </a:t>
            </a:r>
            <a:endParaRPr lang="tr-TR"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3814</Words>
  <PresentationFormat>Ekran Gösterisi (4:3)</PresentationFormat>
  <Paragraphs>183</Paragraphs>
  <Slides>52</Slides>
  <Notes>52</Notes>
  <HiddenSlides>0</HiddenSlides>
  <MMClips>0</MMClips>
  <ScaleCrop>false</ScaleCrop>
  <HeadingPairs>
    <vt:vector size="4" baseType="variant">
      <vt:variant>
        <vt:lpstr>Tema</vt:lpstr>
      </vt:variant>
      <vt:variant>
        <vt:i4>1</vt:i4>
      </vt:variant>
      <vt:variant>
        <vt:lpstr>Slayt Başlıkları</vt:lpstr>
      </vt:variant>
      <vt:variant>
        <vt:i4>52</vt:i4>
      </vt:variant>
    </vt:vector>
  </HeadingPairs>
  <TitlesOfParts>
    <vt:vector size="53"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lpstr>Slayt 17</vt:lpstr>
      <vt:lpstr>Slayt 18</vt:lpstr>
      <vt:lpstr>Slayt 19</vt:lpstr>
      <vt:lpstr>Slayt 20</vt:lpstr>
      <vt:lpstr>Slayt 21</vt:lpstr>
      <vt:lpstr>Slayt 22</vt:lpstr>
      <vt:lpstr>Slayt 23</vt:lpstr>
      <vt:lpstr>Slayt 24</vt:lpstr>
      <vt:lpstr>Slayt 25</vt:lpstr>
      <vt:lpstr>Slayt 26</vt:lpstr>
      <vt:lpstr>Slayt 27</vt:lpstr>
      <vt:lpstr>Slayt 28</vt:lpstr>
      <vt:lpstr>Slayt 29</vt:lpstr>
      <vt:lpstr>Slayt 30</vt:lpstr>
      <vt:lpstr>Slayt 31</vt:lpstr>
      <vt:lpstr>Slayt 32</vt:lpstr>
      <vt:lpstr>Slayt 33</vt:lpstr>
      <vt:lpstr>Slayt 34</vt:lpstr>
      <vt:lpstr>Slayt 35</vt:lpstr>
      <vt:lpstr>Slayt 36</vt:lpstr>
      <vt:lpstr>Slayt 37</vt:lpstr>
      <vt:lpstr>Slayt 38</vt:lpstr>
      <vt:lpstr>Slayt 39</vt:lpstr>
      <vt:lpstr>Slayt 40</vt:lpstr>
      <vt:lpstr>Slayt 41</vt:lpstr>
      <vt:lpstr>Slayt 42</vt:lpstr>
      <vt:lpstr>Slayt 43</vt:lpstr>
      <vt:lpstr>Slayt 44</vt:lpstr>
      <vt:lpstr>Slayt 45</vt:lpstr>
      <vt:lpstr>Slayt 46</vt:lpstr>
      <vt:lpstr>Slayt 47</vt:lpstr>
      <vt:lpstr>Slayt 48</vt:lpstr>
      <vt:lpstr>Slayt 49</vt:lpstr>
      <vt:lpstr>Slayt 50</vt:lpstr>
      <vt:lpstr>Slayt 51</vt:lpstr>
      <vt:lpstr>Slayt 52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pc</dc:creator>
  <cp:lastModifiedBy>pc</cp:lastModifiedBy>
  <cp:revision>1</cp:revision>
  <dcterms:created xsi:type="dcterms:W3CDTF">2017-02-02T11:45:37Z</dcterms:created>
  <dcterms:modified xsi:type="dcterms:W3CDTF">2017-02-02T12:08:28Z</dcterms:modified>
</cp:coreProperties>
</file>