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DF5-38DA-4B28-B9A8-9D10E5A97105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8995-8A85-4163-B9DD-21EA2ACC3186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445F-8F6F-44EB-B67D-B9BAD562853C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0B6D-E188-4FA0-9FD4-3DECD495D9A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24E7-548A-468E-9EC7-17D575B41EC1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617-591A-49DE-8C43-1DDC9FF21015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088B-1B0E-4028-84C5-2CF542D45F96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E8B-080D-450A-97B6-201B4D81F082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652D-8651-4876-B355-80EF2631DC93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786-7C0B-4E66-9EF7-34032A1FAA96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3350-5B39-44B3-94A1-C80C79D4F575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607F9-DBB0-4DD4-BDC1-E09E36522839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636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Additive Noise and Signal-to-Noise Ratios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</a:t>
                </a:r>
                <a:r>
                  <a:rPr lang="en-US" sz="2800" b="1" dirty="0"/>
                  <a:t>signal-to-noise ratio </a:t>
                </a:r>
                <a:r>
                  <a:rPr lang="en-US" sz="2800" dirty="0"/>
                  <a:t>(SNR) will now be defined as the ratio of signal power to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noise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power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symbolized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by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den>
                    </m:f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acc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acc>
                  </m:oMath>
                </a14:m>
                <a:r>
                  <a:rPr lang="tr-TR" sz="2800" dirty="0"/>
                  <a:t>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r>
                  <a:rPr lang="en-US" sz="2800" dirty="0"/>
                  <a:t>and often expressed in decibels.</a:t>
                </a:r>
                <a:endParaRPr lang="tr-TR" sz="2800" dirty="0"/>
              </a:p>
              <a:p>
                <a:pPr algn="just"/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This ratio provides an important and handy indication of the degree to which the</a:t>
                </a:r>
                <a:r>
                  <a:rPr lang="tr-TR" sz="2800" dirty="0"/>
                  <a:t> </a:t>
                </a:r>
                <a:r>
                  <a:rPr lang="en-US" sz="2800" dirty="0"/>
                  <a:t>signal has been contaminated with additive noise.</a:t>
                </a: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636788"/>
              </a:xfrm>
              <a:prstGeom prst="rect">
                <a:avLst/>
              </a:prstGeom>
              <a:blipFill>
                <a:blip r:embed="rId2"/>
                <a:stretch>
                  <a:fillRect l="-1683" t="-1129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56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Additive Noise and Signal-to-Noise Ratios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For analytic work, we generally take the case of </a:t>
                </a:r>
                <a:r>
                  <a:rPr lang="en-US" sz="2800" i="1" dirty="0"/>
                  <a:t>white noise </a:t>
                </a:r>
                <a:r>
                  <a:rPr lang="en-US" sz="2800" dirty="0"/>
                  <a:t>with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tr-TR" sz="2800" dirty="0"/>
                  <a:t>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If the receiver has gain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and noise bandwidth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, the destination noise power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becomes</a:t>
                </a:r>
                <a:endParaRPr lang="tr-TR" sz="2800" dirty="0"/>
              </a:p>
              <a:p>
                <a:endParaRPr lang="tr-TR" sz="3600" dirty="0"/>
              </a:p>
              <a:p>
                <a:pPr algn="just"/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124754"/>
              </a:xfrm>
              <a:prstGeom prst="rect">
                <a:avLst/>
              </a:prstGeom>
              <a:blipFill>
                <a:blip r:embed="rId2"/>
                <a:stretch>
                  <a:fillRect l="-1683" t="-1594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61A82BE1-23A3-4004-A55C-BFC0D93A6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3132" y="4068192"/>
            <a:ext cx="2165736" cy="513904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85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Additive Noise and Signal-to-Noise Ratios</a:t>
            </a:r>
            <a:endParaRPr lang="tr-TR" sz="3600" dirty="0"/>
          </a:p>
          <a:p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When the noise has a gaussian distribution, this case is called </a:t>
            </a:r>
            <a:r>
              <a:rPr lang="en-US" sz="2800" b="1" dirty="0"/>
              <a:t>additive white gaussian</a:t>
            </a:r>
            <a:r>
              <a:rPr lang="tr-TR" sz="2800" b="1" dirty="0"/>
              <a:t> </a:t>
            </a:r>
            <a:r>
              <a:rPr lang="en-US" sz="2800" b="1" dirty="0"/>
              <a:t>noise </a:t>
            </a:r>
            <a:r>
              <a:rPr lang="en-US" sz="2800" dirty="0"/>
              <a:t>(AWGN), which is often the assumed model.</a:t>
            </a: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/>
          </a:p>
          <a:p>
            <a:endParaRPr lang="tr-TR" sz="3600" dirty="0"/>
          </a:p>
          <a:p>
            <a:endParaRPr lang="tr-TR" sz="3600" dirty="0"/>
          </a:p>
          <a:p>
            <a:pPr algn="just"/>
            <a:endParaRPr lang="tr-TR" sz="3600" dirty="0"/>
          </a:p>
          <a:p>
            <a:endParaRPr lang="tr-T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483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4</a:t>
            </a:r>
          </a:p>
          <a:p>
            <a:pPr marL="0" indent="0">
              <a:buNone/>
            </a:pPr>
            <a:r>
              <a:rPr lang="tr-TR" dirty="0"/>
              <a:t>NOISE EFFECT ON BASEBAND TRANSMISSION: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ADDITIVE NOISE AND SIGNAL-TO-NOISE RATIO 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Additive Noise and Signal-to-Noise Ratios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Noise often adds to the information-bearing signal at various points between</a:t>
                </a:r>
                <a:r>
                  <a:rPr lang="tr-TR" sz="2800" dirty="0"/>
                  <a:t> </a:t>
                </a:r>
                <a:r>
                  <a:rPr lang="en-US" sz="2800" dirty="0"/>
                  <a:t>the source and the destination.</a:t>
                </a:r>
                <a:endParaRPr lang="tr-TR" sz="2800" dirty="0"/>
              </a:p>
              <a:p>
                <a:pPr algn="just"/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For purposes of analysis, all the noise will be lumped into one source added to the</a:t>
                </a:r>
                <a:r>
                  <a:rPr lang="tr-TR" sz="2800" dirty="0"/>
                  <a:t> </a:t>
                </a:r>
                <a:r>
                  <a:rPr lang="en-US" sz="2800" dirty="0"/>
                  <a:t>signal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at the input of the receiver.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555641"/>
              </a:xfrm>
              <a:prstGeom prst="rect">
                <a:avLst/>
              </a:prstGeom>
              <a:blipFill>
                <a:blip r:embed="rId2"/>
                <a:stretch>
                  <a:fillRect l="-1683" t="-1488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Additive Noise and Signal-to-Noise Ratios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Figure 9.4–1</a:t>
            </a:r>
            <a:r>
              <a:rPr lang="tr-TR" sz="2800" dirty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423)</a:t>
            </a:r>
            <a:r>
              <a:rPr lang="en-US" sz="2800" dirty="0"/>
              <a:t> diagrams our model of additive</a:t>
            </a:r>
            <a:r>
              <a:rPr lang="tr-TR" sz="2800" dirty="0"/>
              <a:t> </a:t>
            </a:r>
            <a:r>
              <a:rPr lang="tr-TR" sz="2800" dirty="0" err="1"/>
              <a:t>noise</a:t>
            </a:r>
            <a:r>
              <a:rPr lang="tr-TR" sz="28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This model emphasizes the fact that the most vulnerable point in a transmission</a:t>
            </a:r>
            <a:r>
              <a:rPr lang="tr-TR" sz="2800" dirty="0"/>
              <a:t> </a:t>
            </a:r>
            <a:r>
              <a:rPr lang="en-US" sz="2800" dirty="0"/>
              <a:t>system is the receiver input where the signal level has its weakest value.</a:t>
            </a:r>
            <a:endParaRPr lang="tr-TR" sz="2800" dirty="0"/>
          </a:p>
          <a:p>
            <a:pPr algn="just"/>
            <a:endParaRPr lang="tr-TR" sz="44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07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402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Additive Noise and Signal-to-Noise Ratios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Since the receiver is presumed to be linear, its combined input produces output</a:t>
                </a:r>
                <a:r>
                  <a:rPr lang="tr-TR" sz="2800" dirty="0"/>
                  <a:t> </a:t>
                </a:r>
                <a:r>
                  <a:rPr lang="tr-TR" sz="2800" i="1" dirty="0" err="1"/>
                  <a:t>signal</a:t>
                </a:r>
                <a:r>
                  <a:rPr lang="tr-TR" sz="2800" i="1" dirty="0"/>
                  <a:t> </a:t>
                </a:r>
                <a:r>
                  <a:rPr lang="tr-TR" sz="2800" i="1" dirty="0" err="1"/>
                  <a:t>plus</a:t>
                </a:r>
                <a:r>
                  <a:rPr lang="tr-TR" sz="2800" i="1" dirty="0"/>
                  <a:t> </a:t>
                </a:r>
                <a:r>
                  <a:rPr lang="tr-TR" sz="2800" i="1" dirty="0" err="1"/>
                  <a:t>noise</a:t>
                </a:r>
                <a:r>
                  <a:rPr lang="tr-TR" sz="2800" i="1" dirty="0"/>
                  <a:t> </a:t>
                </a:r>
                <a:r>
                  <a:rPr lang="tr-TR" sz="2800" dirty="0"/>
                  <a:t>at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destination</a:t>
                </a:r>
                <a:r>
                  <a:rPr lang="tr-TR" sz="2800" dirty="0"/>
                  <a:t>.</a:t>
                </a:r>
              </a:p>
              <a:p>
                <a:pPr algn="just"/>
                <a:endParaRPr lang="tr-TR" sz="28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Accordingly, we write the output waveform as</a:t>
                </a:r>
                <a:endParaRPr lang="tr-TR" sz="2800" dirty="0"/>
              </a:p>
              <a:p>
                <a:pPr algn="just"/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tr-TR" sz="2800" dirty="0"/>
              </a:p>
              <a:p>
                <a:pPr algn="just"/>
                <a:endParaRPr lang="tr-TR" sz="2800" dirty="0"/>
              </a:p>
              <a:p>
                <a:pPr algn="just"/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stand for the signal and noise waveforms at the destination.</a:t>
                </a: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402300"/>
              </a:xfrm>
              <a:prstGeom prst="rect">
                <a:avLst/>
              </a:prstGeom>
              <a:blipFill>
                <a:blip r:embed="rId2"/>
                <a:stretch>
                  <a:fillRect l="-1683" t="-1161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62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701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Additive Noise and Signal-to-Noise Ratios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en-US" sz="2800" dirty="0"/>
                  <a:t>total output power is then found by averaging</a:t>
                </a:r>
                <a:endParaRPr lang="tr-TR" sz="2800" dirty="0"/>
              </a:p>
              <a:p>
                <a:endParaRPr lang="tr-TR" sz="3600" dirty="0"/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tr-TR" sz="2800" dirty="0"/>
              </a:p>
              <a:p>
                <a:pPr algn="ctr"/>
                <a:endParaRPr lang="tr-TR" sz="3600" dirty="0"/>
              </a:p>
              <a:p>
                <a:endParaRPr lang="tr-TR" sz="3600" dirty="0"/>
              </a:p>
              <a:p>
                <a:endParaRPr lang="tr-TR" sz="3600" dirty="0"/>
              </a:p>
              <a:p>
                <a:pPr algn="just"/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701899"/>
              </a:xfrm>
              <a:prstGeom prst="rect">
                <a:avLst/>
              </a:prstGeom>
              <a:blipFill>
                <a:blip r:embed="rId2"/>
                <a:stretch>
                  <a:fillRect l="-1683" t="-145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26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125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Additive Noise and Signal-to-Noise Ratios</a:t>
                </a:r>
                <a:endParaRPr lang="tr-TR" sz="3600" dirty="0"/>
              </a:p>
              <a:p>
                <a:pPr algn="just"/>
                <a:endParaRPr lang="tr-TR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To calculate this average, we’ll treat the signal as a sample function of an ergodic</a:t>
                </a:r>
                <a:r>
                  <a:rPr lang="tr-TR" sz="2800" dirty="0"/>
                  <a:t> </a:t>
                </a:r>
                <a:r>
                  <a:rPr lang="en-US" sz="2800" dirty="0"/>
                  <a:t>process and we’ll make two reasonable assumptions about additive noise: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 algn="just">
                  <a:buFont typeface="Wingdings" panose="05000000000000000000" pitchFamily="2" charset="2"/>
                  <a:buChar char="Ø"/>
                </a:pPr>
                <a:r>
                  <a:rPr lang="tr-TR" sz="2800" dirty="0"/>
                  <a:t>	</a:t>
                </a:r>
                <a:r>
                  <a:rPr lang="en-US" sz="2800" dirty="0"/>
                  <a:t>The noise comes from an ergodic source with zero mean and power </a:t>
                </a:r>
                <a:r>
                  <a:rPr lang="tr-TR" sz="2800" dirty="0"/>
                  <a:t>	</a:t>
                </a:r>
                <a:r>
                  <a:rPr lang="en-US" sz="2800" dirty="0"/>
                  <a:t>spectral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density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.</a:t>
                </a:r>
              </a:p>
              <a:p>
                <a:pPr algn="just"/>
                <a:endParaRPr lang="tr-TR" sz="2800" dirty="0"/>
              </a:p>
              <a:p>
                <a:pPr marL="457200" indent="-457200" algn="just">
                  <a:buFont typeface="Wingdings" panose="05000000000000000000" pitchFamily="2" charset="2"/>
                  <a:buChar char="Ø"/>
                </a:pPr>
                <a:r>
                  <a:rPr lang="tr-TR" sz="2800" dirty="0"/>
                  <a:t>	</a:t>
                </a:r>
                <a:r>
                  <a:rPr lang="en-US" sz="2800" dirty="0"/>
                  <a:t>The noise is physically independent of the signal and therefore </a:t>
                </a:r>
                <a:r>
                  <a:rPr lang="tr-TR" sz="2800" dirty="0"/>
                  <a:t>	</a:t>
                </a:r>
                <a:r>
                  <a:rPr lang="en-US" sz="2800" dirty="0"/>
                  <a:t>uncorrelated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with</a:t>
                </a:r>
                <a:r>
                  <a:rPr lang="tr-TR" sz="2800" dirty="0"/>
                  <a:t> it.</a:t>
                </a:r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125301"/>
              </a:xfrm>
              <a:prstGeom prst="rect">
                <a:avLst/>
              </a:prstGeom>
              <a:blipFill>
                <a:blip r:embed="rId2"/>
                <a:stretch>
                  <a:fillRect l="-1683" t="-1200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809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9060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Additive Noise and Signal-to-Noise Ratios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Under these conditions the statistical average of the </a:t>
                </a:r>
                <a:r>
                  <a:rPr lang="en-US" sz="2800" dirty="0" err="1"/>
                  <a:t>crossproduct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equals</a:t>
                </a:r>
                <a:r>
                  <a:rPr lang="tr-TR" sz="2800" dirty="0"/>
                  <a:t> </a:t>
                </a:r>
                <a:r>
                  <a:rPr lang="en-US" sz="2800" dirty="0"/>
                  <a:t>zero 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are </a:t>
                </a:r>
                <a:r>
                  <a:rPr lang="en-US" sz="2800" i="1" dirty="0"/>
                  <a:t>incoherent.</a:t>
                </a:r>
                <a:endParaRPr lang="tr-TR" sz="2800" i="1" dirty="0"/>
              </a:p>
              <a:p>
                <a:pPr algn="just"/>
                <a:endParaRPr lang="tr-TR" sz="28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Thus, the statistical average of</a:t>
                </a:r>
                <a:r>
                  <a:rPr lang="tr-TR" sz="2800" dirty="0"/>
                  <a:t> </a:t>
                </a:r>
                <a:r>
                  <a:rPr lang="tr-TR" sz="2800" dirty="0" err="1"/>
                  <a:t>yields</a:t>
                </a:r>
                <a:endParaRPr lang="tr-TR" sz="2800" dirty="0"/>
              </a:p>
              <a:p>
                <a:pPr algn="just"/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</m:oMath>
                  </m:oMathPara>
                </a14:m>
                <a:endParaRPr lang="tr-TR" sz="2800" dirty="0"/>
              </a:p>
              <a:p>
                <a:pPr algn="just"/>
                <a:endParaRPr lang="tr-TR" sz="2800" dirty="0"/>
              </a:p>
              <a:p>
                <a:pPr algn="just"/>
                <a:r>
                  <a:rPr lang="en-US" sz="2800" dirty="0"/>
                  <a:t>which states that we have </a:t>
                </a:r>
                <a:r>
                  <a:rPr lang="en-US" sz="2800" i="1" dirty="0"/>
                  <a:t>superposition of signal and noise power </a:t>
                </a:r>
                <a:r>
                  <a:rPr lang="en-US" sz="2800" dirty="0"/>
                  <a:t>at the destination.</a:t>
                </a: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9060301"/>
              </a:xfrm>
              <a:prstGeom prst="rect">
                <a:avLst/>
              </a:prstGeom>
              <a:blipFill>
                <a:blip r:embed="rId2"/>
                <a:stretch>
                  <a:fillRect l="-1683" t="-1077" r="-19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76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502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Additive Noise and Signal-to-Noise Ratios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Let’s underscore the distinction between desired signal power and unwanted</a:t>
                </a:r>
                <a:r>
                  <a:rPr lang="tr-TR" sz="2800" dirty="0"/>
                  <a:t> </a:t>
                </a:r>
                <a:r>
                  <a:rPr lang="en-US" sz="2800" dirty="0"/>
                  <a:t>noise power by introducing the notation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acc>
                  </m:oMath>
                </a14:m>
                <a:endParaRPr lang="tr-TR" sz="2800" dirty="0"/>
              </a:p>
              <a:p>
                <a:pPr algn="just"/>
                <a:r>
                  <a:rPr lang="tr-TR" sz="2800" dirty="0" err="1"/>
                  <a:t>so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that</a:t>
                </a:r>
                <a:r>
                  <a:rPr lang="tr-TR" sz="28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acc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endParaRPr lang="tr-TR" sz="28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502905"/>
              </a:xfrm>
              <a:prstGeom prst="rect">
                <a:avLst/>
              </a:prstGeom>
              <a:blipFill>
                <a:blip r:embed="rId2"/>
                <a:stretch>
                  <a:fillRect l="-1683" t="-1147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55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511</Words>
  <Application>Microsoft Office PowerPoint</Application>
  <PresentationFormat>Geniş ekran</PresentationFormat>
  <Paragraphs>138</Paragraphs>
  <Slides>13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20</cp:revision>
  <dcterms:created xsi:type="dcterms:W3CDTF">2019-01-31T13:56:40Z</dcterms:created>
  <dcterms:modified xsi:type="dcterms:W3CDTF">2019-04-06T11:25:01Z</dcterms:modified>
</cp:coreProperties>
</file>