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7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63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47DCC-2293-4CA3-9A41-5BA36647D6A1}" type="datetimeFigureOut">
              <a:rPr lang="tr-TR" smtClean="0"/>
              <a:t>6.4.2019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270B0-07BA-4694-B91C-E89AC4039A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26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D47E222-EFAC-4E98-9EE1-0FB622BE4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97F22F55-CF54-4C84-A68A-97E1B444A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3F4C4FC-8113-4CC4-86D5-28AC2AF3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DF5-38DA-4B28-B9A8-9D10E5A97105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A4801CC-B3E4-4438-9EDB-EDF29DD6F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05EE9B57-404D-4966-A137-CBC80563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99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A6CA94E-B32D-4651-B36D-CD89D3E1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E5B0AF00-77E4-4EFA-A79C-0FDDC9F7E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04F8FC5-0422-48E2-843B-4F2F86A20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A8995-8A85-4163-B9DD-21EA2ACC3186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F724320-2A3C-4B61-9C27-EBF0227EA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1F4D27C-F16E-4A56-B157-61817BC2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73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89880094-6D84-4A0A-A02A-24BFC3775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7181946-3729-46F8-AC39-F08D5845E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29BDD5D-FCAA-4AE3-B5F3-E54641C4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7445F-8F6F-44EB-B67D-B9BAD562853C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164E904D-D24B-4A54-8987-4A1EA731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F955AA27-0E53-44CE-829C-EB35AA3A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87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FDB0222-4253-4D7D-A9B3-CE598F143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7334708-4DEE-4B4B-AD7D-78FE09FCD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98C8477-3A67-4915-AEE3-561B431C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0B6D-E188-4FA0-9FD4-3DECD495D9AB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E1CEB008-B42A-4F2A-81E1-27AC472E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1163802-9C9D-4B33-BF7A-F9064F4A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84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9C811F0-2459-4DE1-AFA6-26A97166A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A8FCD65B-C16D-4553-AB60-700944269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843E5E27-149D-46EB-8BB2-6E6796A85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C24E7-548A-468E-9EC7-17D575B41EC1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0366FCF-9563-4871-BD56-BAF19AEC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14D2866-F762-438C-A649-BDC0B2F8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3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FF02F0E-3632-435D-AD33-7A9DE181D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2C455A8-E4F5-42A3-B0CC-E7C0F864EB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8A969280-613A-4914-9F9F-A892F4E6D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9177FBFE-F9E8-4016-916A-CD0A5745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E0617-591A-49DE-8C43-1DDC9FF21015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771BC5B2-CD53-48C7-9FA4-8FCE7CEB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C7C4495-09B5-430D-85B5-EA0FEC31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91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0DF595D-8E89-424F-9F29-AE4534E94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413DEA5-D065-4D9B-8ABA-7EEB21F81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A3D7F167-6541-4961-B455-0BE72494E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4738620C-017A-4185-9974-2685F2621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1133783D-F2EC-466A-B98E-CF9F310C6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336EEF35-6A30-4079-A3B1-D34245C1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5088B-1B0E-4028-84C5-2CF542D45F96}" type="datetime1">
              <a:rPr lang="tr-TR" smtClean="0"/>
              <a:t>6.4.2019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DAF33A8C-5860-4BBF-9210-BD2D83B0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9399C27D-3025-46F4-B4AB-1577761E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10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22AA600-1F01-4A26-B427-9C9DD0BAA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49D0178F-F601-4523-B0F1-F3CC62782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1E8B-080D-450A-97B6-201B4D81F082}" type="datetime1">
              <a:rPr lang="tr-TR" smtClean="0"/>
              <a:t>6.4.2019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B956D79F-BF4D-423D-A496-32B88AEAA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AD16D4B4-99D4-4C1F-90DA-A3098191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25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5426BE15-D802-4763-8F94-69C98132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652D-8651-4876-B355-80EF2631DC93}" type="datetime1">
              <a:rPr lang="tr-TR" smtClean="0"/>
              <a:t>6.4.2019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94030729-0DC7-4FA9-9B5D-9FA7FE5C2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F9D0265E-9DBE-4004-B1F8-823989B6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50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38B53C8-729E-4CC2-8A67-3D1B3126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50C6979-31E2-4F7D-8C26-B3AFDD2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86FC20C-86F9-4D01-99B2-9A6B99C2F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88ACFDDE-8196-469A-BB9D-FCD55212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3786-7C0B-4E66-9EF7-34032A1FAA96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CAF33557-97EE-4366-8977-49E6E9F6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3C1CA4D-EDCE-4E7A-9F85-F015EEB1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00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D114379-B799-4072-A798-368408E67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5CCB73B5-63F6-42E3-A38C-C714519EE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4307F50-F5E3-4D5C-BAED-D8A9EA68B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D4DD3C2-5AA5-4E59-9AC3-2E585C5F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3350-5B39-44B3-94A1-C80C79D4F575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E4A11C98-81AA-46C6-9054-67812790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1B23DFE9-E940-4DB8-9DE2-00086676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6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11AF88C7-29CB-432F-954B-587D70CBF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9C4ABA2-95CA-4863-87EE-38E6F9975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CCA31C9-2AD8-427A-BE70-D6FEF437F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607F9-DBB0-4DD4-BDC1-E09E36522839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388C7EB-5B18-4885-A7C0-484A2042A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DBF7DC0-85B3-48EA-B39F-D7B04977D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75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ELE427</a:t>
            </a:r>
            <a:br>
              <a:rPr lang="tr-TR" sz="5400" dirty="0"/>
            </a:br>
            <a:r>
              <a:rPr lang="tr-TR" sz="5400" dirty="0"/>
              <a:t>COMMUNICATION THEORY – II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86367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/>
                  <a:t>Additive Noise and Signal-to-Noise Ratios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</a:t>
                </a:r>
                <a:r>
                  <a:rPr lang="en-US" sz="2800" b="1" dirty="0"/>
                  <a:t>signal-to-noise ratio </a:t>
                </a:r>
                <a:r>
                  <a:rPr lang="en-US" sz="2800" dirty="0"/>
                  <a:t>(SNR) will now be defined as the ratio of signal power to</a:t>
                </a:r>
                <a:r>
                  <a:rPr lang="tr-TR" sz="2800" dirty="0"/>
                  <a:t> </a:t>
                </a:r>
                <a:r>
                  <a:rPr lang="tr-TR" sz="2800" dirty="0" err="1"/>
                  <a:t>noise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power</a:t>
                </a:r>
                <a:r>
                  <a:rPr lang="tr-TR" sz="2800" dirty="0"/>
                  <a:t>, </a:t>
                </a:r>
                <a:r>
                  <a:rPr lang="tr-TR" sz="2800" dirty="0" err="1"/>
                  <a:t>symbolized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by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num>
                          <m:den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den>
                        </m:f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</m:den>
                    </m:f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Sup>
                          <m:sSubSup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  <m:sup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acc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/</m:t>
                    </m:r>
                    <m:acc>
                      <m:accPr>
                        <m:chr m:val="̅"/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Sup>
                          <m:sSubSup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  <m:sup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acc>
                  </m:oMath>
                </a14:m>
                <a:r>
                  <a:rPr lang="tr-TR" sz="2800" dirty="0"/>
                  <a:t> </a:t>
                </a: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r>
                  <a:rPr lang="en-US" sz="2800" dirty="0"/>
                  <a:t>and often expressed in decibels.</a:t>
                </a:r>
                <a:endParaRPr lang="tr-TR" sz="2800" dirty="0"/>
              </a:p>
              <a:p>
                <a:pPr algn="just"/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This ratio provides an important and handy indication of the degree to which the</a:t>
                </a:r>
                <a:r>
                  <a:rPr lang="tr-TR" sz="2800" dirty="0"/>
                  <a:t> </a:t>
                </a:r>
                <a:r>
                  <a:rPr lang="en-US" sz="2800" dirty="0"/>
                  <a:t>signal has been contaminated with additive noise.</a:t>
                </a: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8636788"/>
              </a:xfrm>
              <a:prstGeom prst="rect">
                <a:avLst/>
              </a:prstGeom>
              <a:blipFill>
                <a:blip r:embed="rId2"/>
                <a:stretch>
                  <a:fillRect l="-1683" t="-1129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566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6124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Additive Noise and Signal-to-Noise Ratios</a:t>
                </a:r>
                <a:endParaRPr lang="tr-TR" sz="3600" dirty="0"/>
              </a:p>
              <a:p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For analytic work, we generally take the case of </a:t>
                </a:r>
                <a:r>
                  <a:rPr lang="en-US" sz="2800" i="1" dirty="0"/>
                  <a:t>white noise </a:t>
                </a:r>
                <a:r>
                  <a:rPr lang="en-US" sz="2800" dirty="0"/>
                  <a:t>with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/2</m:t>
                    </m:r>
                  </m:oMath>
                </a14:m>
                <a:r>
                  <a:rPr lang="tr-TR" sz="2800" dirty="0"/>
                  <a:t>.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If the receiver has gain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en-US" sz="2800" i="1" dirty="0"/>
                  <a:t> </a:t>
                </a:r>
                <a:r>
                  <a:rPr lang="en-US" sz="2800" dirty="0"/>
                  <a:t>and noise bandwidth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sz="2800" dirty="0"/>
                  <a:t>, the destination noise power</a:t>
                </a:r>
                <a:r>
                  <a:rPr lang="tr-TR" sz="2800" dirty="0"/>
                  <a:t> </a:t>
                </a:r>
                <a:r>
                  <a:rPr lang="tr-TR" sz="2800" dirty="0" err="1"/>
                  <a:t>becomes</a:t>
                </a:r>
                <a:endParaRPr lang="tr-TR" sz="2800" dirty="0"/>
              </a:p>
              <a:p>
                <a:endParaRPr lang="tr-TR" sz="3600" dirty="0"/>
              </a:p>
              <a:p>
                <a:pPr algn="just"/>
                <a:endParaRPr lang="tr-TR" sz="3600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6124754"/>
              </a:xfrm>
              <a:prstGeom prst="rect">
                <a:avLst/>
              </a:prstGeom>
              <a:blipFill>
                <a:blip r:embed="rId2"/>
                <a:stretch>
                  <a:fillRect l="-1683" t="-1594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Resim 2">
            <a:extLst>
              <a:ext uri="{FF2B5EF4-FFF2-40B4-BE49-F238E27FC236}">
                <a16:creationId xmlns:a16="http://schemas.microsoft.com/office/drawing/2014/main" xmlns="" id="{61A82BE1-23A3-4004-A55C-BFC0D93A6C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3132" y="4068192"/>
            <a:ext cx="2165736" cy="513904"/>
          </a:xfrm>
          <a:prstGeom prst="rect">
            <a:avLst/>
          </a:prstGeo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855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Additive Noise and Signal-to-Noise Ratios</a:t>
            </a:r>
            <a:endParaRPr lang="tr-TR" sz="3600" dirty="0"/>
          </a:p>
          <a:p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When the noise has a gaussian distribution, this case is called </a:t>
            </a:r>
            <a:r>
              <a:rPr lang="en-US" sz="2800" b="1" dirty="0"/>
              <a:t>additive white gaussian</a:t>
            </a:r>
            <a:r>
              <a:rPr lang="tr-TR" sz="2800" b="1" dirty="0"/>
              <a:t> </a:t>
            </a:r>
            <a:r>
              <a:rPr lang="en-US" sz="2800" b="1" dirty="0"/>
              <a:t>noise </a:t>
            </a:r>
            <a:r>
              <a:rPr lang="en-US" sz="2800" dirty="0"/>
              <a:t>(AWGN), which is often the assumed model.</a:t>
            </a:r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3600" dirty="0"/>
          </a:p>
          <a:p>
            <a:endParaRPr lang="tr-TR" sz="3600" dirty="0"/>
          </a:p>
          <a:p>
            <a:endParaRPr lang="tr-TR" sz="3600" dirty="0"/>
          </a:p>
          <a:p>
            <a:pPr algn="just"/>
            <a:endParaRPr lang="tr-TR" sz="3600" dirty="0"/>
          </a:p>
          <a:p>
            <a:endParaRPr lang="tr-TR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9483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ELE427 </a:t>
            </a:r>
            <a:br>
              <a:rPr lang="tr-TR" sz="3600" dirty="0"/>
            </a:br>
            <a:r>
              <a:rPr lang="tr-TR" sz="3600" dirty="0"/>
              <a:t>COMMUNICATION THEORY - II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4</a:t>
            </a:r>
          </a:p>
          <a:p>
            <a:pPr marL="0" indent="0">
              <a:buNone/>
            </a:pPr>
            <a:r>
              <a:rPr lang="tr-TR" dirty="0"/>
              <a:t>NOISE EFFECT ON BASEBAND TRANSMISSION: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400" dirty="0"/>
              <a:t>ADDITIVE NOISE AND SIGNAL-TO-NOISE RATIO 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6555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/>
                  <a:t>Additive Noise and Signal-to-Noise Ratios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Noise often adds to the information-bearing signal at various points between</a:t>
                </a:r>
                <a:r>
                  <a:rPr lang="tr-TR" sz="2800" dirty="0"/>
                  <a:t> </a:t>
                </a:r>
                <a:r>
                  <a:rPr lang="en-US" sz="2800" dirty="0"/>
                  <a:t>the source and the destination.</a:t>
                </a:r>
                <a:endParaRPr lang="tr-TR" sz="2800" dirty="0"/>
              </a:p>
              <a:p>
                <a:pPr algn="just"/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For purposes of analysis, all the noise will be lumped into one source added to the</a:t>
                </a:r>
                <a:r>
                  <a:rPr lang="tr-TR" sz="2800" dirty="0"/>
                  <a:t> </a:t>
                </a:r>
                <a:r>
                  <a:rPr lang="en-US" sz="2800" dirty="0"/>
                  <a:t>signal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at the input of the receiver.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6555641"/>
              </a:xfrm>
              <a:prstGeom prst="rect">
                <a:avLst/>
              </a:prstGeom>
              <a:blipFill>
                <a:blip r:embed="rId2"/>
                <a:stretch>
                  <a:fillRect l="-1683" t="-1488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86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7909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/>
              <a:t>Additive Noise and Signal-to-Noise Ratios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Figure 9.4–1</a:t>
            </a:r>
            <a:r>
              <a:rPr lang="tr-TR" sz="2800" dirty="0"/>
              <a:t> 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423)</a:t>
            </a:r>
            <a:r>
              <a:rPr lang="en-US" sz="2800" dirty="0"/>
              <a:t> diagrams our model of additive</a:t>
            </a:r>
            <a:r>
              <a:rPr lang="tr-TR" sz="2800" dirty="0"/>
              <a:t> </a:t>
            </a:r>
            <a:r>
              <a:rPr lang="tr-TR" sz="2800" dirty="0" err="1"/>
              <a:t>noise</a:t>
            </a:r>
            <a:r>
              <a:rPr lang="tr-TR" sz="28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This model emphasizes the fact that the most vulnerable point in a transmission</a:t>
            </a:r>
            <a:r>
              <a:rPr lang="tr-TR" sz="2800" dirty="0"/>
              <a:t> </a:t>
            </a:r>
            <a:r>
              <a:rPr lang="en-US" sz="2800" dirty="0"/>
              <a:t>system is the receiver input where the signal level has its weakest value.</a:t>
            </a:r>
            <a:endParaRPr lang="tr-TR" sz="2800" dirty="0"/>
          </a:p>
          <a:p>
            <a:pPr algn="just"/>
            <a:endParaRPr lang="tr-TR" sz="44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7078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84023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/>
                  <a:t>Additive Noise and Signal-to-Noise Ratios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Since the receiver is presumed to be linear, its combined input produces output</a:t>
                </a:r>
                <a:r>
                  <a:rPr lang="tr-TR" sz="2800" dirty="0"/>
                  <a:t> </a:t>
                </a:r>
                <a:r>
                  <a:rPr lang="tr-TR" sz="2800" i="1" dirty="0" err="1"/>
                  <a:t>signal</a:t>
                </a:r>
                <a:r>
                  <a:rPr lang="tr-TR" sz="2800" i="1" dirty="0"/>
                  <a:t> </a:t>
                </a:r>
                <a:r>
                  <a:rPr lang="tr-TR" sz="2800" i="1" dirty="0" err="1"/>
                  <a:t>plus</a:t>
                </a:r>
                <a:r>
                  <a:rPr lang="tr-TR" sz="2800" i="1" dirty="0"/>
                  <a:t> </a:t>
                </a:r>
                <a:r>
                  <a:rPr lang="tr-TR" sz="2800" i="1" dirty="0" err="1"/>
                  <a:t>noise</a:t>
                </a:r>
                <a:r>
                  <a:rPr lang="tr-TR" sz="2800" i="1" dirty="0"/>
                  <a:t> </a:t>
                </a:r>
                <a:r>
                  <a:rPr lang="tr-TR" sz="2800" dirty="0"/>
                  <a:t>at </a:t>
                </a:r>
                <a:r>
                  <a:rPr lang="tr-TR" sz="2800" dirty="0" err="1"/>
                  <a:t>the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destination</a:t>
                </a:r>
                <a:r>
                  <a:rPr lang="tr-TR" sz="2800" dirty="0"/>
                  <a:t>.</a:t>
                </a:r>
              </a:p>
              <a:p>
                <a:pPr algn="just"/>
                <a:endParaRPr lang="tr-TR" sz="2800" dirty="0"/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Accordingly, we write the output waveform as</a:t>
                </a:r>
                <a:endParaRPr lang="tr-TR" sz="2800" dirty="0"/>
              </a:p>
              <a:p>
                <a:pPr algn="just"/>
                <a:endParaRPr lang="tr-TR" sz="28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tr-TR" sz="2800" dirty="0"/>
              </a:p>
              <a:p>
                <a:pPr algn="just"/>
                <a:endParaRPr lang="tr-TR" sz="2800" dirty="0"/>
              </a:p>
              <a:p>
                <a:pPr algn="just"/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stand for the signal and noise waveforms at the destination.</a:t>
                </a: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8402300"/>
              </a:xfrm>
              <a:prstGeom prst="rect">
                <a:avLst/>
              </a:prstGeom>
              <a:blipFill>
                <a:blip r:embed="rId2"/>
                <a:stretch>
                  <a:fillRect l="-1683" t="-1161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3625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67018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Additive Noise and Signal-to-Noise Ratios</a:t>
                </a:r>
                <a:endParaRPr lang="tr-TR" sz="3600" dirty="0"/>
              </a:p>
              <a:p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tr-TR" sz="2800" dirty="0" err="1"/>
                  <a:t>The</a:t>
                </a:r>
                <a:r>
                  <a:rPr lang="tr-TR" sz="2800" dirty="0"/>
                  <a:t> </a:t>
                </a:r>
                <a:r>
                  <a:rPr lang="en-US" sz="2800" dirty="0"/>
                  <a:t>total output power is then found by averaging</a:t>
                </a:r>
                <a:endParaRPr lang="tr-TR" sz="2800" dirty="0"/>
              </a:p>
              <a:p>
                <a:endParaRPr lang="tr-TR" sz="3600" dirty="0"/>
              </a:p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  <m:sup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+2</m:t>
                    </m:r>
                    <m:sSub>
                      <m:sSub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  <m:sup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tr-TR" sz="2800" dirty="0"/>
              </a:p>
              <a:p>
                <a:pPr algn="ctr"/>
                <a:endParaRPr lang="tr-TR" sz="3600" dirty="0"/>
              </a:p>
              <a:p>
                <a:endParaRPr lang="tr-TR" sz="3600" dirty="0"/>
              </a:p>
              <a:p>
                <a:endParaRPr lang="tr-TR" sz="3600" dirty="0"/>
              </a:p>
              <a:p>
                <a:pPr algn="just"/>
                <a:endParaRPr lang="tr-TR" sz="3600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6701899"/>
              </a:xfrm>
              <a:prstGeom prst="rect">
                <a:avLst/>
              </a:prstGeom>
              <a:blipFill>
                <a:blip r:embed="rId2"/>
                <a:stretch>
                  <a:fillRect l="-1683" t="-145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2265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8125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/>
                  <a:t>Additive Noise and Signal-to-Noise Ratios</a:t>
                </a:r>
                <a:endParaRPr lang="tr-TR" sz="3600" dirty="0"/>
              </a:p>
              <a:p>
                <a:pPr algn="just"/>
                <a:endParaRPr lang="tr-TR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To calculate this average, we’ll treat the signal as a sample function of an ergodic</a:t>
                </a:r>
                <a:r>
                  <a:rPr lang="tr-TR" sz="2800" dirty="0"/>
                  <a:t> </a:t>
                </a:r>
                <a:r>
                  <a:rPr lang="en-US" sz="2800" dirty="0"/>
                  <a:t>process and we’ll make two reasonable assumptions about additive noise: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 algn="just">
                  <a:buFont typeface="Wingdings" panose="05000000000000000000" pitchFamily="2" charset="2"/>
                  <a:buChar char="Ø"/>
                </a:pPr>
                <a:r>
                  <a:rPr lang="tr-TR" sz="2800" dirty="0"/>
                  <a:t>	</a:t>
                </a:r>
                <a:r>
                  <a:rPr lang="en-US" sz="2800" dirty="0"/>
                  <a:t>The noise comes from an ergodic source with zero mean and power </a:t>
                </a:r>
                <a:r>
                  <a:rPr lang="tr-TR" sz="2800" dirty="0"/>
                  <a:t>	</a:t>
                </a:r>
                <a:r>
                  <a:rPr lang="en-US" sz="2800" dirty="0"/>
                  <a:t>spectral</a:t>
                </a:r>
                <a:r>
                  <a:rPr lang="tr-TR" sz="2800" dirty="0"/>
                  <a:t> </a:t>
                </a:r>
                <a:r>
                  <a:rPr lang="tr-TR" sz="2800" dirty="0" err="1"/>
                  <a:t>density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800" dirty="0"/>
                  <a:t>.</a:t>
                </a:r>
              </a:p>
              <a:p>
                <a:pPr algn="just"/>
                <a:endParaRPr lang="tr-TR" sz="2800" dirty="0"/>
              </a:p>
              <a:p>
                <a:pPr marL="457200" indent="-457200" algn="just">
                  <a:buFont typeface="Wingdings" panose="05000000000000000000" pitchFamily="2" charset="2"/>
                  <a:buChar char="Ø"/>
                </a:pPr>
                <a:r>
                  <a:rPr lang="tr-TR" sz="2800" dirty="0"/>
                  <a:t>	</a:t>
                </a:r>
                <a:r>
                  <a:rPr lang="en-US" sz="2800" dirty="0"/>
                  <a:t>The noise is physically independent of the signal and therefore </a:t>
                </a:r>
                <a:r>
                  <a:rPr lang="tr-TR" sz="2800" dirty="0"/>
                  <a:t>	</a:t>
                </a:r>
                <a:r>
                  <a:rPr lang="en-US" sz="2800" dirty="0"/>
                  <a:t>uncorrelated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with</a:t>
                </a:r>
                <a:r>
                  <a:rPr lang="tr-TR" sz="2800" dirty="0"/>
                  <a:t> it.</a:t>
                </a:r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8125301"/>
              </a:xfrm>
              <a:prstGeom prst="rect">
                <a:avLst/>
              </a:prstGeom>
              <a:blipFill>
                <a:blip r:embed="rId2"/>
                <a:stretch>
                  <a:fillRect l="-1683" t="-1200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809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906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/>
                  <a:t>Additive Noise and Signal-to-Noise Ratios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Under these conditions the statistical average of the </a:t>
                </a:r>
                <a:r>
                  <a:rPr lang="en-US" sz="2800" dirty="0" err="1"/>
                  <a:t>crossproduct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equals</a:t>
                </a:r>
                <a:r>
                  <a:rPr lang="tr-TR" sz="2800" dirty="0"/>
                  <a:t> </a:t>
                </a:r>
                <a:r>
                  <a:rPr lang="en-US" sz="2800" dirty="0"/>
                  <a:t>zero because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are </a:t>
                </a:r>
                <a:r>
                  <a:rPr lang="en-US" sz="2800" i="1" dirty="0"/>
                  <a:t>incoherent.</a:t>
                </a:r>
                <a:endParaRPr lang="tr-TR" sz="2800" i="1" dirty="0"/>
              </a:p>
              <a:p>
                <a:pPr algn="just"/>
                <a:endParaRPr lang="tr-TR" sz="28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Thus, the statistical average of</a:t>
                </a:r>
                <a:r>
                  <a:rPr lang="tr-TR" sz="2800" dirty="0"/>
                  <a:t> </a:t>
                </a:r>
                <a:r>
                  <a:rPr lang="tr-TR" sz="2800" dirty="0" err="1"/>
                  <a:t>yields</a:t>
                </a:r>
                <a:endParaRPr lang="tr-TR" sz="2800" dirty="0"/>
              </a:p>
              <a:p>
                <a:pPr algn="just"/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Sup>
                            <m:sSubSup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  <m:sup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acc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Sup>
                            <m:sSubSup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  <m:sup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acc>
                      <m:r>
                        <a:rPr lang="tr-TR" sz="2800" b="0" i="0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Sup>
                            <m:sSubSup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  <m:sup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acc>
                    </m:oMath>
                  </m:oMathPara>
                </a14:m>
                <a:endParaRPr lang="tr-TR" sz="2800" dirty="0"/>
              </a:p>
              <a:p>
                <a:pPr algn="just"/>
                <a:endParaRPr lang="tr-TR" sz="2800" dirty="0"/>
              </a:p>
              <a:p>
                <a:pPr algn="just"/>
                <a:r>
                  <a:rPr lang="en-US" sz="2800" dirty="0"/>
                  <a:t>which states that we have </a:t>
                </a:r>
                <a:r>
                  <a:rPr lang="en-US" sz="2800" i="1" dirty="0"/>
                  <a:t>superposition of signal and noise power </a:t>
                </a:r>
                <a:r>
                  <a:rPr lang="en-US" sz="2800" dirty="0"/>
                  <a:t>at the destination.</a:t>
                </a: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9060301"/>
              </a:xfrm>
              <a:prstGeom prst="rect">
                <a:avLst/>
              </a:prstGeom>
              <a:blipFill>
                <a:blip r:embed="rId2"/>
                <a:stretch>
                  <a:fillRect l="-1683" t="-1077" r="-190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7761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8502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/>
                  <a:t>Additive Noise and Signal-to-Noise Ratios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Let’s underscore the distinction between desired signal power and unwanted</a:t>
                </a:r>
                <a:r>
                  <a:rPr lang="tr-TR" sz="2800" dirty="0"/>
                  <a:t> </a:t>
                </a:r>
                <a:r>
                  <a:rPr lang="en-US" sz="2800" dirty="0"/>
                  <a:t>noise power by introducing the notation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Sup>
                          <m:sSubSup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  <m:sup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acc>
                  </m:oMath>
                </a14:m>
                <a:endParaRPr lang="tr-TR" sz="2800" dirty="0"/>
              </a:p>
              <a:p>
                <a:pPr algn="just"/>
                <a:r>
                  <a:rPr lang="tr-TR" sz="2800" dirty="0" err="1"/>
                  <a:t>so</a:t>
                </a:r>
                <a:r>
                  <a:rPr lang="tr-TR" sz="2800" dirty="0"/>
                  <a:t> </a:t>
                </a:r>
                <a:r>
                  <a:rPr lang="tr-TR" sz="2800" dirty="0" err="1"/>
                  <a:t>that</a:t>
                </a:r>
                <a:r>
                  <a:rPr lang="tr-TR" sz="28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Sup>
                          <m:sSubSup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  <m:sup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acc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endParaRPr lang="tr-TR" sz="28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8502905"/>
              </a:xfrm>
              <a:prstGeom prst="rect">
                <a:avLst/>
              </a:prstGeom>
              <a:blipFill>
                <a:blip r:embed="rId2"/>
                <a:stretch>
                  <a:fillRect l="-1683" t="-1147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7551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511</Words>
  <Application>Microsoft Office PowerPoint</Application>
  <PresentationFormat>Geniş ekran</PresentationFormat>
  <Paragraphs>138</Paragraphs>
  <Slides>13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Wingdings</vt:lpstr>
      <vt:lpstr>Office Teması</vt:lpstr>
      <vt:lpstr>ELE427 COMMUNICATION THEORY – II</vt:lpstr>
      <vt:lpstr>ELE427  COMMUNICATION THEORY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 COMMUNICATION THEORY – I</dc:title>
  <dc:creator>gulerhacer13@gmail.com</dc:creator>
  <cp:lastModifiedBy>Murat Hüsnü SAZLI</cp:lastModifiedBy>
  <cp:revision>20</cp:revision>
  <dcterms:created xsi:type="dcterms:W3CDTF">2019-01-31T13:56:40Z</dcterms:created>
  <dcterms:modified xsi:type="dcterms:W3CDTF">2019-04-06T11:25:01Z</dcterms:modified>
</cp:coreProperties>
</file>