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5" r:id="rId3"/>
    <p:sldId id="266" r:id="rId4"/>
    <p:sldId id="257" r:id="rId5"/>
    <p:sldId id="258" r:id="rId6"/>
    <p:sldId id="262" r:id="rId7"/>
    <p:sldId id="263" r:id="rId8"/>
    <p:sldId id="259" r:id="rId9"/>
    <p:sldId id="267" r:id="rId10"/>
    <p:sldId id="268" r:id="rId11"/>
    <p:sldId id="260" r:id="rId12"/>
    <p:sldId id="261" r:id="rId13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1" d="100"/>
          <a:sy n="81" d="100"/>
        </p:scale>
        <p:origin x="-400" y="-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ACF4-59C7-48F5-A2A7-0F893CF9640E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195-3831-4BA5-830C-5FBE16ADD9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8846430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ACF4-59C7-48F5-A2A7-0F893CF9640E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195-3831-4BA5-830C-5FBE16ADD9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792586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ACF4-59C7-48F5-A2A7-0F893CF9640E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195-3831-4BA5-830C-5FBE16ADD9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6532734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ACF4-59C7-48F5-A2A7-0F893CF9640E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195-3831-4BA5-830C-5FBE16ADD9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6031277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ACF4-59C7-48F5-A2A7-0F893CF9640E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195-3831-4BA5-830C-5FBE16ADD9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081074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ACF4-59C7-48F5-A2A7-0F893CF9640E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195-3831-4BA5-830C-5FBE16ADD9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13279900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ACF4-59C7-48F5-A2A7-0F893CF9640E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195-3831-4BA5-830C-5FBE16ADD9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888559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ACF4-59C7-48F5-A2A7-0F893CF9640E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195-3831-4BA5-830C-5FBE16ADD9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6508025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ACF4-59C7-48F5-A2A7-0F893CF9640E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195-3831-4BA5-830C-5FBE16ADD9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36671345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ACF4-59C7-48F5-A2A7-0F893CF9640E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195-3831-4BA5-830C-5FBE16ADD9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0708210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A5ACF4-59C7-48F5-A2A7-0F893CF9640E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0FB195-3831-4BA5-830C-5FBE16ADD9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576944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A5ACF4-59C7-48F5-A2A7-0F893CF9640E}" type="datetimeFigureOut">
              <a:rPr lang="tr-TR" smtClean="0"/>
              <a:pPr/>
              <a:t>10.1.2018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FB195-3831-4BA5-830C-5FBE16ADD918}" type="slidenum">
              <a:rPr lang="tr-TR" smtClean="0"/>
              <a:pPr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xmlns="" val="25573165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738312" y="797957"/>
            <a:ext cx="8643937" cy="2143125"/>
          </a:xfrm>
        </p:spPr>
        <p:txBody>
          <a:bodyPr rtlCol="0">
            <a:normAutofit fontScale="90000"/>
          </a:bodyPr>
          <a:lstStyle/>
          <a:p>
            <a:pPr>
              <a:defRPr/>
            </a:pPr>
            <a:r>
              <a:rPr lang="tr-TR" b="1" dirty="0" smtClean="0"/>
              <a:t>NATO</a:t>
            </a:r>
            <a:r>
              <a:rPr lang="tr-TR" dirty="0" smtClean="0"/>
              <a:t/>
            </a:r>
            <a:br>
              <a:rPr lang="tr-TR" dirty="0" smtClean="0"/>
            </a:br>
            <a:r>
              <a:rPr lang="tr-TR" sz="2700" b="1" dirty="0" smtClean="0"/>
              <a:t>North </a:t>
            </a:r>
            <a:r>
              <a:rPr lang="tr-TR" sz="2700" b="1" dirty="0" err="1"/>
              <a:t>Atlantic</a:t>
            </a:r>
            <a:r>
              <a:rPr lang="tr-TR" sz="2700" b="1" dirty="0"/>
              <a:t> </a:t>
            </a:r>
            <a:r>
              <a:rPr lang="tr-TR" sz="2700" b="1" dirty="0" err="1"/>
              <a:t>Treaty</a:t>
            </a:r>
            <a:r>
              <a:rPr lang="tr-TR" sz="2700" b="1" dirty="0"/>
              <a:t> </a:t>
            </a:r>
            <a:r>
              <a:rPr lang="tr-TR" sz="2700" b="1" dirty="0" err="1"/>
              <a:t>Organization</a:t>
            </a:r>
            <a:r>
              <a:rPr lang="tr-TR" b="1" dirty="0" smtClean="0"/>
              <a:t/>
            </a:r>
            <a:br>
              <a:rPr lang="tr-TR" b="1" dirty="0" smtClean="0"/>
            </a:br>
            <a:r>
              <a:rPr lang="tr-TR" b="1" dirty="0" smtClean="0"/>
              <a:t>Kuzey </a:t>
            </a:r>
            <a:r>
              <a:rPr lang="tr-TR" b="1" dirty="0"/>
              <a:t>Atlantik </a:t>
            </a:r>
            <a:r>
              <a:rPr lang="tr-TR" b="1" dirty="0" smtClean="0"/>
              <a:t>Antlaşması Örgütü</a:t>
            </a:r>
            <a:endParaRPr lang="tr-TR" dirty="0" smtClean="0"/>
          </a:p>
        </p:txBody>
      </p:sp>
      <p:pic>
        <p:nvPicPr>
          <p:cNvPr id="2052" name="Picture 2" descr="http://www.tbmm.gov.tr/develop/owa/dokumanlar/F929713608_nato.gi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274344" y="3101357"/>
            <a:ext cx="3571875" cy="357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9355546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Örgütlenme yapısı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tr-TR" dirty="0" smtClean="0"/>
              <a:t>Genel Sekreterliğe bağlı çeşitli uzmanlık daireleri bulunmaktadır.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tr-TR" dirty="0" smtClean="0"/>
              <a:t>Siyasi İşler Dairesi, Savunma Planlaması ve Politikası Dairesi, Savunma Desteği İşleri Dairesi, Bilimsel İşler Dairesi, Altyapı-Lojistik ve Konsey Harekat Dairesi.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tr-TR" dirty="0" smtClean="0"/>
              <a:t>NATO’nun en üst düzey askeri örgütü </a:t>
            </a:r>
            <a:r>
              <a:rPr lang="tr-TR" b="1" dirty="0" smtClean="0"/>
              <a:t>Askeri Komite</a:t>
            </a:r>
            <a:r>
              <a:rPr lang="tr-TR" dirty="0" smtClean="0"/>
              <a:t>’dir.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tr-TR" dirty="0" smtClean="0"/>
              <a:t>Askeri Komite, Konsey’e ve genel Sekretere danışmanlık yapan bir koordinasyon merkezi işlevi görür. </a:t>
            </a:r>
            <a:r>
              <a:rPr lang="tr-TR" i="1" dirty="0" smtClean="0"/>
              <a:t>Üyelerin ordularının genelkurmay başkanlarından oluşur. 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tr-TR" dirty="0" smtClean="0"/>
              <a:t>İzlanda ordusu olmadığı için, Fransa ise askeri kanattan çekildiği için bu iki ülke birer temsilciyle katılır. (Fransa 1966’da De </a:t>
            </a:r>
            <a:r>
              <a:rPr lang="tr-TR" dirty="0" err="1" smtClean="0"/>
              <a:t>Gaulle’ün</a:t>
            </a:r>
            <a:r>
              <a:rPr lang="tr-TR" dirty="0" smtClean="0"/>
              <a:t> bağımsız dış politikası çerçevesinde NATO’dan çekilmiştir)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57808657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İşleyiş/Karar alma süreçleri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endParaRPr lang="tr-TR" dirty="0" smtClean="0"/>
          </a:p>
          <a:p>
            <a:r>
              <a:rPr lang="tr-TR" dirty="0" smtClean="0"/>
              <a:t>Bir NATO kararı, tüm üye ülkelerin ortak iradesini yansıtır</a:t>
            </a:r>
          </a:p>
          <a:p>
            <a:endParaRPr lang="tr-TR" dirty="0" smtClean="0"/>
          </a:p>
          <a:p>
            <a:r>
              <a:rPr lang="tr-TR" dirty="0" smtClean="0"/>
              <a:t>Temel karar alma ilkesi konsensüs – oylama yok, tüm tarafların kabul ettiği bir karara ulaşana kadar istişare</a:t>
            </a:r>
          </a:p>
          <a:p>
            <a:endParaRPr lang="tr-TR" dirty="0"/>
          </a:p>
          <a:p>
            <a:r>
              <a:rPr lang="tr-TR" dirty="0" smtClean="0"/>
              <a:t>Düzenli toplantılar ve sürekli temasla istişare sürecini kolaylaştırma</a:t>
            </a:r>
          </a:p>
          <a:p>
            <a:endParaRPr lang="tr-TR" dirty="0"/>
          </a:p>
          <a:p>
            <a:r>
              <a:rPr lang="tr-TR" dirty="0" smtClean="0"/>
              <a:t>Her üyenin veto hakkı var – uzlaşı sağlanmadan karar alınamaz</a:t>
            </a:r>
            <a:endParaRPr lang="tr-TR" dirty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05071023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tr-TR" dirty="0" smtClean="0"/>
              <a:t>Soğuk Savaş dönemi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tr-TR" dirty="0" smtClean="0"/>
          </a:p>
          <a:p>
            <a:r>
              <a:rPr lang="tr-TR" smtClean="0"/>
              <a:t>Caydırıcılık</a:t>
            </a:r>
            <a:endParaRPr lang="tr-TR" dirty="0" smtClean="0"/>
          </a:p>
          <a:p>
            <a:endParaRPr lang="tr-TR" dirty="0" smtClean="0"/>
          </a:p>
          <a:p>
            <a:r>
              <a:rPr lang="tr-TR" dirty="0" smtClean="0"/>
              <a:t>Kore Savaşı </a:t>
            </a:r>
          </a:p>
          <a:p>
            <a:endParaRPr lang="tr-TR" dirty="0" smtClean="0"/>
          </a:p>
          <a:p>
            <a:r>
              <a:rPr lang="tr-TR" dirty="0" smtClean="0"/>
              <a:t>1954 – </a:t>
            </a:r>
            <a:r>
              <a:rPr lang="tr-TR" dirty="0" err="1" smtClean="0"/>
              <a:t>Sovyetler’in</a:t>
            </a:r>
            <a:r>
              <a:rPr lang="tr-TR" dirty="0" smtClean="0"/>
              <a:t> üyelik talebinin reddi ve Varşova Paktı</a:t>
            </a:r>
          </a:p>
          <a:p>
            <a:endParaRPr lang="tr-TR" dirty="0" smtClean="0"/>
          </a:p>
          <a:p>
            <a:r>
              <a:rPr lang="tr-TR" dirty="0" smtClean="0"/>
              <a:t>Fransa’nın askeri kanattan çekilmesi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5152124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ap of Nato’s eastward movement since the end of the Cold War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381375" y="428625"/>
            <a:ext cx="5334000" cy="5695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TextBox 2"/>
          <p:cNvSpPr txBox="1">
            <a:spLocks noChangeArrowheads="1"/>
          </p:cNvSpPr>
          <p:nvPr/>
        </p:nvSpPr>
        <p:spPr bwMode="auto">
          <a:xfrm>
            <a:off x="2667001" y="6286500"/>
            <a:ext cx="6638925" cy="369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r>
              <a:rPr lang="tr-TR" altLang="tr-TR" dirty="0"/>
              <a:t>2009 Nisanında Hırvatistan ve Arnavutluk </a:t>
            </a:r>
            <a:r>
              <a:rPr lang="tr-TR" altLang="tr-TR" dirty="0" smtClean="0"/>
              <a:t>da </a:t>
            </a:r>
            <a:r>
              <a:rPr lang="tr-TR" altLang="tr-TR" dirty="0"/>
              <a:t>NATO üyesi oldu.</a:t>
            </a:r>
          </a:p>
        </p:txBody>
      </p:sp>
    </p:spTree>
    <p:extLst>
      <p:ext uri="{BB962C8B-B14F-4D97-AF65-F5344CB8AC3E}">
        <p14:creationId xmlns:p14="http://schemas.microsoft.com/office/powerpoint/2010/main" xmlns="" val="2131273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Kuruluş ve kökenler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tr-TR" dirty="0" smtClean="0"/>
              <a:t>1948-49 İkinci Dünya Savaşı sonrası Avrupa’nın güvenliğini sağlamaya yönelik bir girişim (Fransa, İngiltere, Hollanda, Belçika ve Lüksemburg)</a:t>
            </a:r>
          </a:p>
          <a:p>
            <a:pPr eaLnBrk="1" hangingPunct="1">
              <a:buFont typeface="Arial" charset="0"/>
              <a:buChar char="•"/>
              <a:defRPr/>
            </a:pPr>
            <a:endParaRPr lang="tr-TR" dirty="0" smtClean="0"/>
          </a:p>
          <a:p>
            <a:pPr eaLnBrk="1" hangingPunct="1">
              <a:buFont typeface="Arial" charset="0"/>
              <a:buChar char="•"/>
              <a:defRPr/>
            </a:pPr>
            <a:r>
              <a:rPr lang="tr-TR" dirty="0" smtClean="0"/>
              <a:t>A.B.D.’</a:t>
            </a:r>
            <a:r>
              <a:rPr lang="tr-TR" dirty="0" err="1" smtClean="0"/>
              <a:t>nin</a:t>
            </a:r>
            <a:r>
              <a:rPr lang="tr-TR" dirty="0" smtClean="0"/>
              <a:t> dahil olmasıyla </a:t>
            </a:r>
            <a:r>
              <a:rPr lang="tr-TR" dirty="0" err="1" smtClean="0"/>
              <a:t>Sovyetler’e</a:t>
            </a:r>
            <a:r>
              <a:rPr lang="tr-TR" dirty="0" smtClean="0"/>
              <a:t> yönelik çevreleme politikasının yürütücüsü</a:t>
            </a:r>
          </a:p>
          <a:p>
            <a:pPr eaLnBrk="1" hangingPunct="1">
              <a:buFont typeface="Arial" charset="0"/>
              <a:buChar char="•"/>
              <a:defRPr/>
            </a:pPr>
            <a:endParaRPr lang="tr-TR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NATO’nun kuruluşuna ilişkin antlaşma, 12 ülkenin katılımıyla 4 Nisan 1949’da Washington’da imzalandı. </a:t>
            </a:r>
          </a:p>
          <a:p>
            <a:pPr eaLnBrk="1" hangingPunct="1">
              <a:lnSpc>
                <a:spcPct val="80000"/>
              </a:lnSpc>
            </a:pPr>
            <a:endParaRPr lang="tr-TR" altLang="tr-TR" dirty="0" smtClean="0"/>
          </a:p>
          <a:p>
            <a:pPr eaLnBrk="1" hangingPunct="1">
              <a:lnSpc>
                <a:spcPct val="80000"/>
              </a:lnSpc>
            </a:pPr>
            <a:r>
              <a:rPr lang="tr-TR" altLang="tr-TR" dirty="0" smtClean="0"/>
              <a:t>Washington Antlaşması olarak da bilinen antlaşma, bütün imzacı devletlerin onayları </a:t>
            </a:r>
            <a:r>
              <a:rPr lang="tr-TR" altLang="tr-TR" dirty="0" err="1" smtClean="0"/>
              <a:t>depoziter</a:t>
            </a:r>
            <a:r>
              <a:rPr lang="tr-TR" altLang="tr-TR" dirty="0" smtClean="0"/>
              <a:t> devlet olan </a:t>
            </a:r>
            <a:r>
              <a:rPr lang="tr-TR" altLang="tr-TR" dirty="0" err="1" smtClean="0"/>
              <a:t>olan</a:t>
            </a:r>
            <a:r>
              <a:rPr lang="tr-TR" altLang="tr-TR" dirty="0" smtClean="0"/>
              <a:t> ABD’ye verildikten sonra 24 Ağustos 1949’da yürürlüğe girdi.</a:t>
            </a:r>
          </a:p>
          <a:p>
            <a:pPr eaLnBrk="1" hangingPunct="1">
              <a:buFont typeface="Arial" charset="0"/>
              <a:buChar char="•"/>
              <a:defRPr/>
            </a:pPr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29571751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Temel hedefler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Siyasi – Üye ülkeler arasında savunma ve güvenlik meselelerinde güven ilişkileri inşa ederek uzun vadede çatışmayı önlemek</a:t>
            </a:r>
          </a:p>
          <a:p>
            <a:endParaRPr lang="tr-TR" dirty="0"/>
          </a:p>
          <a:p>
            <a:r>
              <a:rPr lang="tr-TR" dirty="0" smtClean="0"/>
              <a:t>Ekonomik – Anlaşmazlıkların barışçıl çözümlenmesi -  Öncelikli olarak diplomatik yöntemlerle, diplomatik yöntemlerin sonuç vermediği noktada askeri «kriz çözücü» operasyonlarla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3364491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Kolektif savunma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Üye bir ülkeye saldırı tüm üyelere saldırı sayılır</a:t>
            </a:r>
          </a:p>
          <a:p>
            <a:endParaRPr lang="tr-TR" dirty="0"/>
          </a:p>
          <a:p>
            <a:r>
              <a:rPr lang="tr-TR" dirty="0" smtClean="0"/>
              <a:t>Transatlantik bağ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8578742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Üyeler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1949 – Belçika, Kanada, Danimarka, Fransa, İzlanda, İtalya, Lüksemburg, Hollanda, Norveç, Portekiz, İngiltere, A.B.D.</a:t>
            </a:r>
            <a:endParaRPr lang="tr-TR" dirty="0"/>
          </a:p>
          <a:p>
            <a:r>
              <a:rPr lang="tr-TR" dirty="0" smtClean="0"/>
              <a:t>1952 – Yunanistan, Türkiye</a:t>
            </a:r>
          </a:p>
          <a:p>
            <a:r>
              <a:rPr lang="tr-TR" dirty="0" smtClean="0"/>
              <a:t>1955 – Almanya</a:t>
            </a:r>
          </a:p>
          <a:p>
            <a:r>
              <a:rPr lang="tr-TR" dirty="0" smtClean="0"/>
              <a:t>1982 – İspanya</a:t>
            </a:r>
          </a:p>
          <a:p>
            <a:r>
              <a:rPr lang="tr-TR" dirty="0" smtClean="0"/>
              <a:t>1999 – Çek Cumhuriyeti, Macaristan, Polonya</a:t>
            </a:r>
          </a:p>
          <a:p>
            <a:r>
              <a:rPr lang="tr-TR" dirty="0" smtClean="0"/>
              <a:t>2004 – Bulgaristan, Estonya, Letonya, Litvanya, Romanya, Slovakya, Slovenya</a:t>
            </a:r>
          </a:p>
          <a:p>
            <a:r>
              <a:rPr lang="tr-TR" dirty="0" smtClean="0"/>
              <a:t>2009 – Arnavutluk, Hırvatistan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xmlns="" val="142495955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Üyelik koşulları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 smtClean="0"/>
              <a:t>Üyelik Eylem Planı – Bosna Hersek, Makedonya, Karadağ</a:t>
            </a:r>
          </a:p>
          <a:p>
            <a:endParaRPr lang="tr-TR" dirty="0" smtClean="0"/>
          </a:p>
          <a:p>
            <a:r>
              <a:rPr lang="tr-TR" dirty="0" smtClean="0"/>
              <a:t>Siyasi, ekonomik, savunma, kaynak, güvenlik ve hukuki yönlerden tavsiye, yardım ve destek</a:t>
            </a:r>
          </a:p>
          <a:p>
            <a:endParaRPr lang="tr-TR" dirty="0" smtClean="0"/>
          </a:p>
          <a:p>
            <a:r>
              <a:rPr lang="tr-TR" dirty="0" smtClean="0"/>
              <a:t>Yıllık Konsey toplantıları – savunma planlama ve ortak hedef belirleme</a:t>
            </a:r>
          </a:p>
          <a:p>
            <a:endParaRPr lang="tr-TR" dirty="0"/>
          </a:p>
          <a:p>
            <a:r>
              <a:rPr lang="tr-TR" dirty="0" smtClean="0"/>
              <a:t>Barış İçin Ortaklık – NATO ile ikili ilişkiler: AB, Japonya, İsrail, Kuzey Afrika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5978500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81750"/>
          </a:xfrm>
        </p:spPr>
        <p:txBody>
          <a:bodyPr/>
          <a:lstStyle/>
          <a:p>
            <a:pPr algn="ctr"/>
            <a:r>
              <a:rPr lang="tr-TR" dirty="0" smtClean="0"/>
              <a:t>İç yapısı</a:t>
            </a:r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8200" y="1146876"/>
            <a:ext cx="10515600" cy="5030087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NATO Konseyi –  Her üye ülkenin merkezde bir delegasyonu bulunmakta, delegasyonun üst düzey kalıcı üyesi Daimi Temsilci</a:t>
            </a:r>
          </a:p>
          <a:p>
            <a:pPr lvl="1"/>
            <a:endParaRPr lang="tr-TR" dirty="0" smtClean="0"/>
          </a:p>
          <a:p>
            <a:pPr lvl="1"/>
            <a:r>
              <a:rPr lang="tr-TR" dirty="0" smtClean="0"/>
              <a:t>Konsey, daimi temsilcilerden oluşur ve NATO Genel Sekreteri başkanlığındaki haftalık toplantılarla karar alır.  Yönetim ve karar yetkisi konseye aittir.</a:t>
            </a:r>
          </a:p>
          <a:p>
            <a:endParaRPr lang="tr-TR" dirty="0"/>
          </a:p>
          <a:p>
            <a:r>
              <a:rPr lang="tr-TR" dirty="0" smtClean="0"/>
              <a:t>NATO Parlamenter Asamblesi – Daha geniş stratejik hedeflerin belirlenmesinde etkindir.  NATO’dan ayrı bir yapıdır, politika belirlemek için üye ülkelerin temsilcilerini bir araya getirir.</a:t>
            </a:r>
          </a:p>
          <a:p>
            <a:endParaRPr lang="tr-TR" dirty="0"/>
          </a:p>
          <a:p>
            <a:r>
              <a:rPr lang="tr-TR" dirty="0" smtClean="0"/>
              <a:t>Askeri Komite – Üye ülkelerin askeri temsilcileri</a:t>
            </a:r>
          </a:p>
          <a:p>
            <a:endParaRPr lang="tr-TR" dirty="0"/>
          </a:p>
          <a:p>
            <a:r>
              <a:rPr lang="tr-TR" dirty="0" smtClean="0"/>
              <a:t>NATO zirveleri – Üye ülkelerin devlet başkanları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369318836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smtClean="0"/>
              <a:t>Örgütlenme yapısı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buFont typeface="Arial" charset="0"/>
              <a:buChar char="•"/>
              <a:defRPr/>
            </a:pPr>
            <a:r>
              <a:rPr lang="tr-TR" dirty="0" smtClean="0"/>
              <a:t>NATO’nun en üst organı </a:t>
            </a:r>
            <a:r>
              <a:rPr lang="tr-TR" b="1" dirty="0" smtClean="0"/>
              <a:t>Kuzey Atlantik Konseyi</a:t>
            </a:r>
            <a:r>
              <a:rPr lang="tr-TR" dirty="0" smtClean="0"/>
              <a:t>’dir. Tüm üye devletler birer oyla temsil edilir ve kararlar oy birliğiyle alınır.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tr-TR" dirty="0" smtClean="0"/>
              <a:t>1966’da Fransa’nın askeri kanattan çekilmesi üzerine Konsey’in yapısı yeniden düzenlenmiştir. Askeri konular için </a:t>
            </a:r>
            <a:r>
              <a:rPr lang="tr-TR" b="1" dirty="0" smtClean="0"/>
              <a:t>Savunma Planlama Komitesi</a:t>
            </a:r>
            <a:r>
              <a:rPr lang="tr-TR" dirty="0" smtClean="0"/>
              <a:t> kurulmuştur.</a:t>
            </a:r>
          </a:p>
          <a:p>
            <a:pPr eaLnBrk="1" hangingPunct="1">
              <a:buFont typeface="Arial" charset="0"/>
              <a:buChar char="•"/>
              <a:defRPr/>
            </a:pPr>
            <a:r>
              <a:rPr lang="tr-TR" dirty="0" smtClean="0"/>
              <a:t>NATO Genel Sekreteri en üst düzeydeki sivil yetkilidir. Hem Konsey’e hem Komite’ye başkanlık eder.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xmlns="" val="214995559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562</Words>
  <Application>Microsoft Office PowerPoint</Application>
  <PresentationFormat>Özel</PresentationFormat>
  <Paragraphs>72</Paragraphs>
  <Slides>12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12</vt:i4>
      </vt:variant>
    </vt:vector>
  </HeadingPairs>
  <TitlesOfParts>
    <vt:vector size="13" baseType="lpstr">
      <vt:lpstr>Office Teması</vt:lpstr>
      <vt:lpstr>NATO North Atlantic Treaty Organization Kuzey Atlantik Antlaşması Örgütü</vt:lpstr>
      <vt:lpstr>Slayt 2</vt:lpstr>
      <vt:lpstr>Kuruluş ve kökenler</vt:lpstr>
      <vt:lpstr>Temel hedefler</vt:lpstr>
      <vt:lpstr>Kolektif savunma</vt:lpstr>
      <vt:lpstr>Üyeler</vt:lpstr>
      <vt:lpstr>Üyelik koşulları</vt:lpstr>
      <vt:lpstr>İç yapısı</vt:lpstr>
      <vt:lpstr>Örgütlenme yapısı</vt:lpstr>
      <vt:lpstr>Örgütlenme yapısı</vt:lpstr>
      <vt:lpstr>İşleyiş/Karar alma süreçleri</vt:lpstr>
      <vt:lpstr>Soğuk Savaş dönemi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Kuzey Atlantik Antlaşması Örgütü (NATO)</dc:title>
  <dc:creator>EZGIKAYA</dc:creator>
  <cp:lastModifiedBy>Cenk Saraçoğlu</cp:lastModifiedBy>
  <cp:revision>9</cp:revision>
  <dcterms:created xsi:type="dcterms:W3CDTF">2016-04-12T10:57:23Z</dcterms:created>
  <dcterms:modified xsi:type="dcterms:W3CDTF">2018-01-10T13:27:54Z</dcterms:modified>
</cp:coreProperties>
</file>