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58" r:id="rId6"/>
    <p:sldId id="262" r:id="rId7"/>
    <p:sldId id="263" r:id="rId8"/>
    <p:sldId id="259" r:id="rId9"/>
    <p:sldId id="267" r:id="rId10"/>
    <p:sldId id="268" r:id="rId11"/>
    <p:sldId id="260" r:id="rId12"/>
    <p:sldId id="26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40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46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925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327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31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107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279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855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08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71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082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694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ACF4-59C7-48F5-A2A7-0F893CF9640E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B195-3831-4BA5-830C-5FBE16ADD9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731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38312" y="797957"/>
            <a:ext cx="8643937" cy="2143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b="1" dirty="0" smtClean="0"/>
              <a:t>NATO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1" dirty="0" smtClean="0"/>
              <a:t>North </a:t>
            </a:r>
            <a:r>
              <a:rPr lang="tr-TR" sz="2700" b="1" dirty="0" err="1"/>
              <a:t>Atlantic</a:t>
            </a:r>
            <a:r>
              <a:rPr lang="tr-TR" sz="2700" b="1" dirty="0"/>
              <a:t> </a:t>
            </a:r>
            <a:r>
              <a:rPr lang="tr-TR" sz="2700" b="1" dirty="0" err="1"/>
              <a:t>Treaty</a:t>
            </a:r>
            <a:r>
              <a:rPr lang="tr-TR" sz="2700" b="1" dirty="0"/>
              <a:t> </a:t>
            </a:r>
            <a:r>
              <a:rPr lang="tr-TR" sz="2700" b="1" dirty="0" err="1"/>
              <a:t>Organization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Kuzey </a:t>
            </a:r>
            <a:r>
              <a:rPr lang="tr-TR" b="1" dirty="0"/>
              <a:t>Atlantik </a:t>
            </a:r>
            <a:r>
              <a:rPr lang="tr-TR" b="1" dirty="0" smtClean="0"/>
              <a:t>Antlaşması Örgütü</a:t>
            </a:r>
            <a:endParaRPr lang="tr-TR" dirty="0" smtClean="0"/>
          </a:p>
        </p:txBody>
      </p:sp>
      <p:pic>
        <p:nvPicPr>
          <p:cNvPr id="2052" name="Picture 2" descr="http://www.tbmm.gov.tr/develop/owa/dokumanlar/F929713608_nat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4344" y="3101357"/>
            <a:ext cx="35718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55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Örgütlenme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Genel Sekreterliğe bağlı çeşitli uzmanlık daireleri bulunmaktadır.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Siyasi İşler Dairesi, Savunma Planlaması ve Politikası Dairesi, Savunma Desteği İşleri Dairesi, Bilimsel İşler Dairesi, Altyapı-Lojistik ve Konsey Harekat Dairesi.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NATO’nun en üst düzey askeri örgütü </a:t>
            </a:r>
            <a:r>
              <a:rPr lang="tr-TR" b="1" dirty="0" smtClean="0"/>
              <a:t>Askeri Komite</a:t>
            </a:r>
            <a:r>
              <a:rPr lang="tr-TR" dirty="0" smtClean="0"/>
              <a:t>’dir.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Askeri Komite, Konsey’e ve genel Sekretere danışmanlık yapan bir koordinasyon merkezi işlevi görür. </a:t>
            </a:r>
            <a:r>
              <a:rPr lang="tr-TR" i="1" dirty="0" smtClean="0"/>
              <a:t>Üyelerin ordularının genelkurmay başkanlarından oluşur.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İzlanda ordusu olmadığı için, Fransa ise askeri kanattan çekildiği için bu iki ülke birer temsilciyle katılır. (Fransa 1966’da De </a:t>
            </a:r>
            <a:r>
              <a:rPr lang="tr-TR" dirty="0" err="1" smtClean="0"/>
              <a:t>Gaulle’ün</a:t>
            </a:r>
            <a:r>
              <a:rPr lang="tr-TR" dirty="0" smtClean="0"/>
              <a:t> bağımsız dış politikası çerçevesinde NATO’dan çekilmiştir)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7808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İşleyiş/Karar alma süreçleri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Bir NATO kararı, tüm üye ülkelerin ortak iradesini yansıtır</a:t>
            </a:r>
          </a:p>
          <a:p>
            <a:endParaRPr lang="tr-TR" dirty="0" smtClean="0"/>
          </a:p>
          <a:p>
            <a:r>
              <a:rPr lang="tr-TR" dirty="0" smtClean="0"/>
              <a:t>Temel karar alma ilkesi konsensüs – oylama yok, tüm tarafların kabul ettiği bir karara ulaşana kadar istişare</a:t>
            </a:r>
          </a:p>
          <a:p>
            <a:endParaRPr lang="tr-TR" dirty="0"/>
          </a:p>
          <a:p>
            <a:r>
              <a:rPr lang="tr-TR" dirty="0" smtClean="0"/>
              <a:t>Düzenli toplantılar ve sürekli temasla istişare sürecini kolaylaştırma</a:t>
            </a:r>
          </a:p>
          <a:p>
            <a:endParaRPr lang="tr-TR" dirty="0"/>
          </a:p>
          <a:p>
            <a:r>
              <a:rPr lang="tr-TR" dirty="0" smtClean="0"/>
              <a:t>Her üyenin veto hakkı var – uzlaşı sağlanmadan karar alınamaz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5071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Soğuk Savaş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mtClean="0"/>
              <a:t>Caydırıcılık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Kore Savaşı </a:t>
            </a:r>
          </a:p>
          <a:p>
            <a:endParaRPr lang="tr-TR" dirty="0" smtClean="0"/>
          </a:p>
          <a:p>
            <a:r>
              <a:rPr lang="tr-TR" dirty="0" smtClean="0"/>
              <a:t>1954 – </a:t>
            </a:r>
            <a:r>
              <a:rPr lang="tr-TR" dirty="0" err="1" smtClean="0"/>
              <a:t>Sovyetler’in</a:t>
            </a:r>
            <a:r>
              <a:rPr lang="tr-TR" dirty="0" smtClean="0"/>
              <a:t> üyelik talebinin reddi ve Varşova Paktı</a:t>
            </a:r>
          </a:p>
          <a:p>
            <a:endParaRPr lang="tr-TR" dirty="0" smtClean="0"/>
          </a:p>
          <a:p>
            <a:r>
              <a:rPr lang="tr-TR" dirty="0" smtClean="0"/>
              <a:t>Fransa’nın askeri kanattan çekilmesi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1521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p of Nato’s eastward movement since the end of the Cold 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375" y="428625"/>
            <a:ext cx="53340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667001" y="6286500"/>
            <a:ext cx="663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2009 Nisanında Hırvatistan ve Arnavutluk </a:t>
            </a:r>
            <a:r>
              <a:rPr lang="tr-TR" altLang="tr-TR" dirty="0" smtClean="0"/>
              <a:t>da </a:t>
            </a:r>
            <a:r>
              <a:rPr lang="tr-TR" altLang="tr-TR" dirty="0"/>
              <a:t>NATO üyesi oldu.</a:t>
            </a:r>
          </a:p>
        </p:txBody>
      </p:sp>
    </p:spTree>
    <p:extLst>
      <p:ext uri="{BB962C8B-B14F-4D97-AF65-F5344CB8AC3E}">
        <p14:creationId xmlns:p14="http://schemas.microsoft.com/office/powerpoint/2010/main" xmlns="" val="21312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Kuruluş ve kökenler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1948-49 İkinci Dünya Savaşı sonrası Avrupa’nın güvenliğini sağlamaya yönelik bir girişim (Fransa, İngiltere, Hollanda, Belçika ve Lüksemburg)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tr-TR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A.B.D.’</a:t>
            </a:r>
            <a:r>
              <a:rPr lang="tr-TR" dirty="0" err="1" smtClean="0"/>
              <a:t>nin</a:t>
            </a:r>
            <a:r>
              <a:rPr lang="tr-TR" dirty="0" smtClean="0"/>
              <a:t> dahil olmasıyla </a:t>
            </a:r>
            <a:r>
              <a:rPr lang="tr-TR" dirty="0" err="1" smtClean="0"/>
              <a:t>Sovyetler’e</a:t>
            </a:r>
            <a:r>
              <a:rPr lang="tr-TR" dirty="0" smtClean="0"/>
              <a:t> yönelik çevreleme politikasının yürütücüsü</a:t>
            </a:r>
          </a:p>
          <a:p>
            <a:pPr eaLnBrk="1" hangingPunct="1">
              <a:buFont typeface="Arial" charset="0"/>
              <a:buChar char="•"/>
              <a:defRPr/>
            </a:pPr>
            <a:endParaRPr 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NATO’nun kuruluşuna ilişkin antlaşma, 12 ülkenin katılımıyla 4 Nisan 1949’da Washington’da imzalandı. 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Washington Antlaşması olarak da bilinen antlaşma, bütün imzacı devletlerin onayları </a:t>
            </a:r>
            <a:r>
              <a:rPr lang="tr-TR" altLang="tr-TR" dirty="0" err="1" smtClean="0"/>
              <a:t>depoziter</a:t>
            </a:r>
            <a:r>
              <a:rPr lang="tr-TR" altLang="tr-TR" dirty="0" smtClean="0"/>
              <a:t> devlet olan </a:t>
            </a:r>
            <a:r>
              <a:rPr lang="tr-TR" altLang="tr-TR" dirty="0" err="1" smtClean="0"/>
              <a:t>olan</a:t>
            </a:r>
            <a:r>
              <a:rPr lang="tr-TR" altLang="tr-TR" dirty="0" smtClean="0"/>
              <a:t> ABD’ye verildikten sonra 24 Ağustos 1949’da yürürlüğe girdi.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95717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Siyasi – Üye ülkeler arasında savunma ve güvenlik meselelerinde güven ilişkileri inşa ederek uzun vadede çatışmayı önlemek</a:t>
            </a:r>
          </a:p>
          <a:p>
            <a:endParaRPr lang="tr-TR" dirty="0"/>
          </a:p>
          <a:p>
            <a:r>
              <a:rPr lang="tr-TR" dirty="0" smtClean="0"/>
              <a:t>Ekonomik – Anlaşmazlıkların barışçıl çözümlenmesi -  Öncelikli olarak diplomatik yöntemlerle, diplomatik yöntemlerin sonuç vermediği noktada askeri «kriz çözücü» operasyonlarla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3644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Kolektif savunma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Üye bir ülkeye saldırı tüm üyelere saldırı sayılır</a:t>
            </a:r>
          </a:p>
          <a:p>
            <a:endParaRPr lang="tr-TR" dirty="0"/>
          </a:p>
          <a:p>
            <a:r>
              <a:rPr lang="tr-TR" dirty="0" smtClean="0"/>
              <a:t>Transatlantik bağ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5787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Üyeler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1949 – Belçika, Kanada, Danimarka, Fransa, İzlanda, İtalya, Lüksemburg, Hollanda, Norveç, Portekiz, İngiltere, A.B.D.</a:t>
            </a:r>
            <a:endParaRPr lang="tr-TR" dirty="0"/>
          </a:p>
          <a:p>
            <a:r>
              <a:rPr lang="tr-TR" dirty="0" smtClean="0"/>
              <a:t>1952 – Yunanistan, Türkiye</a:t>
            </a:r>
          </a:p>
          <a:p>
            <a:r>
              <a:rPr lang="tr-TR" dirty="0" smtClean="0"/>
              <a:t>1955 – Almanya</a:t>
            </a:r>
          </a:p>
          <a:p>
            <a:r>
              <a:rPr lang="tr-TR" dirty="0" smtClean="0"/>
              <a:t>1982 – İspanya</a:t>
            </a:r>
          </a:p>
          <a:p>
            <a:r>
              <a:rPr lang="tr-TR" dirty="0" smtClean="0"/>
              <a:t>1999 – Çek Cumhuriyeti, Macaristan, Polonya</a:t>
            </a:r>
          </a:p>
          <a:p>
            <a:r>
              <a:rPr lang="tr-TR" dirty="0" smtClean="0"/>
              <a:t>2004 – Bulgaristan, Estonya, Letonya, Litvanya, Romanya, Slovakya, Slovenya</a:t>
            </a:r>
          </a:p>
          <a:p>
            <a:r>
              <a:rPr lang="tr-TR" dirty="0" smtClean="0"/>
              <a:t>2009 – Arnavutluk, Hırvatistan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42495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Üyelik koşulları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Üyelik Eylem Planı – Bosna Hersek, Makedonya, Karadağ</a:t>
            </a:r>
          </a:p>
          <a:p>
            <a:endParaRPr lang="tr-TR" dirty="0" smtClean="0"/>
          </a:p>
          <a:p>
            <a:r>
              <a:rPr lang="tr-TR" dirty="0" smtClean="0"/>
              <a:t>Siyasi, ekonomik, savunma, kaynak, güvenlik ve hukuki yönlerden tavsiye, yardım ve destek</a:t>
            </a:r>
          </a:p>
          <a:p>
            <a:endParaRPr lang="tr-TR" dirty="0" smtClean="0"/>
          </a:p>
          <a:p>
            <a:r>
              <a:rPr lang="tr-TR" dirty="0" smtClean="0"/>
              <a:t>Yıllık Konsey toplantıları – savunma planlama ve ortak hedef belirleme</a:t>
            </a:r>
          </a:p>
          <a:p>
            <a:endParaRPr lang="tr-TR" dirty="0"/>
          </a:p>
          <a:p>
            <a:r>
              <a:rPr lang="tr-TR" dirty="0" smtClean="0"/>
              <a:t>Barış İçin Ortaklık – NATO ile ikili ilişkiler: AB, Japonya, İsrail, Kuzey Afrika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9785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750"/>
          </a:xfrm>
        </p:spPr>
        <p:txBody>
          <a:bodyPr/>
          <a:lstStyle/>
          <a:p>
            <a:pPr algn="ctr"/>
            <a:r>
              <a:rPr lang="tr-TR" dirty="0" smtClean="0"/>
              <a:t>İç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6876"/>
            <a:ext cx="10515600" cy="5030087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NATO Konseyi –  Her üye ülkenin merkezde bir delegasyonu bulunmakta, delegasyonun üst düzey kalıcı üyesi Daimi Temsilci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Konsey, daimi temsilcilerden oluşur ve NATO Genel Sekreteri başkanlığındaki haftalık toplantılarla karar alır.  Yönetim ve karar yetkisi konseye aittir.</a:t>
            </a:r>
          </a:p>
          <a:p>
            <a:endParaRPr lang="tr-TR" dirty="0"/>
          </a:p>
          <a:p>
            <a:r>
              <a:rPr lang="tr-TR" dirty="0" smtClean="0"/>
              <a:t>NATO Parlamenter Asamblesi – Daha geniş stratejik hedeflerin belirlenmesinde etkindir.  NATO’dan ayrı bir yapıdır, politika belirlemek için üye ülkelerin temsilcilerini bir araya getirir.</a:t>
            </a:r>
          </a:p>
          <a:p>
            <a:endParaRPr lang="tr-TR" dirty="0"/>
          </a:p>
          <a:p>
            <a:r>
              <a:rPr lang="tr-TR" dirty="0" smtClean="0"/>
              <a:t>Askeri Komite – Üye ülkelerin askeri temsilcileri</a:t>
            </a:r>
          </a:p>
          <a:p>
            <a:endParaRPr lang="tr-TR" dirty="0"/>
          </a:p>
          <a:p>
            <a:r>
              <a:rPr lang="tr-TR" dirty="0" smtClean="0"/>
              <a:t>NATO zirveleri – Üye ülkelerin devlet başkanları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9318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Örgütlenme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NATO’nun en üst organı </a:t>
            </a:r>
            <a:r>
              <a:rPr lang="tr-TR" b="1" dirty="0" smtClean="0"/>
              <a:t>Kuzey Atlantik Konseyi</a:t>
            </a:r>
            <a:r>
              <a:rPr lang="tr-TR" dirty="0" smtClean="0"/>
              <a:t>’dir. Tüm üye devletler birer oyla temsil edilir ve kararlar oy birliğiyle alınır.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1966’da Fransa’nın askeri kanattan çekilmesi üzerine Konsey’in yapısı yeniden düzenlenmiştir. Askeri konular için </a:t>
            </a:r>
            <a:r>
              <a:rPr lang="tr-TR" b="1" dirty="0" smtClean="0"/>
              <a:t>Savunma Planlama Komitesi</a:t>
            </a:r>
            <a:r>
              <a:rPr lang="tr-TR" dirty="0" smtClean="0"/>
              <a:t> kurulmuştur.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tr-TR" dirty="0" smtClean="0"/>
              <a:t>NATO Genel Sekreteri en üst düzeydeki sivil yetkilidir. Hem Konsey’e hem Komite’ye başkanlık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4995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562</Words>
  <Application>Microsoft Office PowerPoint</Application>
  <PresentationFormat>Özel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NATO North Atlantic Treaty Organization Kuzey Atlantik Antlaşması Örgütü</vt:lpstr>
      <vt:lpstr>Slayt 2</vt:lpstr>
      <vt:lpstr>Kuruluş ve kökenler</vt:lpstr>
      <vt:lpstr>Temel hedefler</vt:lpstr>
      <vt:lpstr>Kolektif savunma</vt:lpstr>
      <vt:lpstr>Üyeler</vt:lpstr>
      <vt:lpstr>Üyelik koşulları</vt:lpstr>
      <vt:lpstr>İç yapısı</vt:lpstr>
      <vt:lpstr>Örgütlenme yapısı</vt:lpstr>
      <vt:lpstr>Örgütlenme yapısı</vt:lpstr>
      <vt:lpstr>İşleyiş/Karar alma süreçleri</vt:lpstr>
      <vt:lpstr>Soğuk Savaş dönemi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Kuzey Atlantik Antlaşması Örgütü (NATO)</dc:title>
  <dc:creator>EZGIKAYA</dc:creator>
  <cp:lastModifiedBy>Cenk Saraçoğlu</cp:lastModifiedBy>
  <cp:revision>9</cp:revision>
  <dcterms:created xsi:type="dcterms:W3CDTF">2016-04-12T10:57:23Z</dcterms:created>
  <dcterms:modified xsi:type="dcterms:W3CDTF">2018-01-10T13:27:54Z</dcterms:modified>
</cp:coreProperties>
</file>