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8" r:id="rId8"/>
    <p:sldId id="271" r:id="rId9"/>
    <p:sldId id="27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tr-TR" smtClean="0"/>
              <a:t>Asıl başlık stili için tıklatın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3795" y="2912232"/>
            <a:ext cx="5107208"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912232"/>
            <a:ext cx="5095357"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tr-TR" smtClean="0"/>
              <a:t>Asıl başlık stili için tıklatın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11/22/2019</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0" y="1122363"/>
            <a:ext cx="12192000" cy="2387600"/>
          </a:xfrm>
        </p:spPr>
        <p:txBody>
          <a:bodyPr>
            <a:normAutofit/>
          </a:bodyPr>
          <a:lstStyle/>
          <a:p>
            <a:r>
              <a:rPr lang="tr-TR" sz="7200" dirty="0" smtClean="0">
                <a:latin typeface="Times New Roman" panose="02020603050405020304" pitchFamily="18" charset="0"/>
                <a:cs typeface="Times New Roman" panose="02020603050405020304" pitchFamily="18" charset="0"/>
              </a:rPr>
              <a:t>KONGRE VE FUAR YÖNETİMİ</a:t>
            </a:r>
            <a:endParaRPr lang="tr-TR" sz="72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24046" y="4323255"/>
            <a:ext cx="12167954" cy="1655762"/>
          </a:xfrm>
        </p:spPr>
        <p:txBody>
          <a:bodyPr>
            <a:normAutofit/>
          </a:bodyPr>
          <a:lstStyle/>
          <a:p>
            <a:pPr algn="l"/>
            <a:r>
              <a:rPr lang="tr-TR" sz="2800" b="1" dirty="0" smtClean="0">
                <a:solidFill>
                  <a:srgbClr val="00B0F0"/>
                </a:solidFill>
                <a:latin typeface="Times New Roman" panose="02020603050405020304" pitchFamily="18" charset="0"/>
                <a:cs typeface="Times New Roman" panose="02020603050405020304" pitchFamily="18" charset="0"/>
              </a:rPr>
              <a:t>Türkiye’de Kongre Turizmi</a:t>
            </a:r>
            <a:endParaRPr lang="tr-TR" sz="2800" b="1"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9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223234"/>
            <a:ext cx="12191999" cy="1154806"/>
          </a:xfrm>
        </p:spPr>
        <p:txBody>
          <a:bodyPr>
            <a:normAutofit/>
          </a:bodyPr>
          <a:lstStyle/>
          <a:p>
            <a:r>
              <a:rPr lang="tr-TR" sz="3600" dirty="0">
                <a:latin typeface="Times New Roman" panose="02020603050405020304" pitchFamily="18" charset="0"/>
                <a:cs typeface="Times New Roman" panose="02020603050405020304" pitchFamily="18" charset="0"/>
              </a:rPr>
              <a:t>TÜRKİYE’DE KONGRE TURİZMİ</a:t>
            </a:r>
          </a:p>
        </p:txBody>
      </p:sp>
      <p:sp>
        <p:nvSpPr>
          <p:cNvPr id="3" name="İçerik Yer Tutucusu 2"/>
          <p:cNvSpPr>
            <a:spLocks noGrp="1"/>
          </p:cNvSpPr>
          <p:nvPr>
            <p:ph idx="1"/>
          </p:nvPr>
        </p:nvSpPr>
        <p:spPr>
          <a:xfrm>
            <a:off x="1" y="1854558"/>
            <a:ext cx="12192000" cy="5003442"/>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Kısa bir süreyi kapsayan deniz, güneş ve kum (tatil) turizmi dışındaki sezonun uzatılmaya, </a:t>
            </a:r>
            <a:r>
              <a:rPr lang="tr-TR" sz="2400" dirty="0" smtClean="0">
                <a:latin typeface="Times New Roman" panose="02020603050405020304" pitchFamily="18" charset="0"/>
                <a:cs typeface="Times New Roman" panose="02020603050405020304" pitchFamily="18" charset="0"/>
              </a:rPr>
              <a:t>konaklama tesislerinin </a:t>
            </a:r>
            <a:r>
              <a:rPr lang="tr-TR" sz="2400" dirty="0">
                <a:latin typeface="Times New Roman" panose="02020603050405020304" pitchFamily="18" charset="0"/>
                <a:cs typeface="Times New Roman" panose="02020603050405020304" pitchFamily="18" charset="0"/>
              </a:rPr>
              <a:t>doluluklarının arttırılmaya, turizmden sağlanan gelirlerin maksimize </a:t>
            </a:r>
            <a:r>
              <a:rPr lang="tr-TR" sz="2400" dirty="0" smtClean="0">
                <a:latin typeface="Times New Roman" panose="02020603050405020304" pitchFamily="18" charset="0"/>
                <a:cs typeface="Times New Roman" panose="02020603050405020304" pitchFamily="18" charset="0"/>
              </a:rPr>
              <a:t>edilmeye, işsizliğin </a:t>
            </a:r>
            <a:r>
              <a:rPr lang="tr-TR" sz="2400" dirty="0">
                <a:latin typeface="Times New Roman" panose="02020603050405020304" pitchFamily="18" charset="0"/>
                <a:cs typeface="Times New Roman" panose="02020603050405020304" pitchFamily="18" charset="0"/>
              </a:rPr>
              <a:t>önlenmeye çalışıldığı ülkemizde kongre turizmi tüm bu sorunların cevabı olarak görülmektedir</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Türkiye henüz dünyada bir kongre ülkesi olarak tanınmamaktadır. Bu konuda en fazla tanınan </a:t>
            </a:r>
            <a:r>
              <a:rPr lang="tr-TR" sz="2400" dirty="0" smtClean="0">
                <a:latin typeface="Times New Roman" panose="02020603050405020304" pitchFamily="18" charset="0"/>
                <a:cs typeface="Times New Roman" panose="02020603050405020304" pitchFamily="18" charset="0"/>
              </a:rPr>
              <a:t>ülkeler Avrupa </a:t>
            </a:r>
            <a:r>
              <a:rPr lang="tr-TR" sz="2400" dirty="0">
                <a:latin typeface="Times New Roman" panose="02020603050405020304" pitchFamily="18" charset="0"/>
                <a:cs typeface="Times New Roman" panose="02020603050405020304" pitchFamily="18" charset="0"/>
              </a:rPr>
              <a:t>ve Kuzey Amerika ülkeleridir. Ancak son yıllarda Asya, Afrika ve Avustralya’ya doğru </a:t>
            </a:r>
            <a:r>
              <a:rPr lang="tr-TR" sz="2400" dirty="0" smtClean="0">
                <a:latin typeface="Times New Roman" panose="02020603050405020304" pitchFamily="18" charset="0"/>
                <a:cs typeface="Times New Roman" panose="02020603050405020304" pitchFamily="18" charset="0"/>
              </a:rPr>
              <a:t>bir kayma </a:t>
            </a:r>
            <a:r>
              <a:rPr lang="tr-TR" sz="2400" dirty="0">
                <a:latin typeface="Times New Roman" panose="02020603050405020304" pitchFamily="18" charset="0"/>
                <a:cs typeface="Times New Roman" panose="02020603050405020304" pitchFamily="18" charset="0"/>
              </a:rPr>
              <a:t>görülmektedir. Ülkemizde de bir takım kongreler olmakla birlikte ülkemiz yeterince </a:t>
            </a:r>
            <a:r>
              <a:rPr lang="tr-TR" sz="2400" dirty="0" smtClean="0">
                <a:latin typeface="Times New Roman" panose="02020603050405020304" pitchFamily="18" charset="0"/>
                <a:cs typeface="Times New Roman" panose="02020603050405020304" pitchFamily="18" charset="0"/>
              </a:rPr>
              <a:t>duyurulamadığından kongre </a:t>
            </a:r>
            <a:r>
              <a:rPr lang="tr-TR" sz="2400" dirty="0">
                <a:latin typeface="Times New Roman" panose="02020603050405020304" pitchFamily="18" charset="0"/>
                <a:cs typeface="Times New Roman" panose="02020603050405020304" pitchFamily="18" charset="0"/>
              </a:rPr>
              <a:t>merkezi imajı henüz ülkemiz için uzaktır.</a:t>
            </a:r>
          </a:p>
        </p:txBody>
      </p:sp>
    </p:spTree>
    <p:extLst>
      <p:ext uri="{BB962C8B-B14F-4D97-AF65-F5344CB8AC3E}">
        <p14:creationId xmlns:p14="http://schemas.microsoft.com/office/powerpoint/2010/main" val="1218114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48313"/>
          </a:xfrm>
        </p:spPr>
        <p:txBody>
          <a:bodyPr>
            <a:normAutofit/>
          </a:bodyPr>
          <a:lstStyle/>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Buna </a:t>
            </a:r>
            <a:r>
              <a:rPr lang="tr-TR" sz="2400" dirty="0">
                <a:latin typeface="Times New Roman" panose="02020603050405020304" pitchFamily="18" charset="0"/>
                <a:cs typeface="Times New Roman" panose="02020603050405020304" pitchFamily="18" charset="0"/>
              </a:rPr>
              <a:t>rağmen Türkiye İstanbul, İzmir, Antalya ve Ankara gibi yeterli alt ve üst yapıya sahip </a:t>
            </a:r>
            <a:r>
              <a:rPr lang="tr-TR" sz="2400" dirty="0" smtClean="0">
                <a:latin typeface="Times New Roman" panose="02020603050405020304" pitchFamily="18" charset="0"/>
                <a:cs typeface="Times New Roman" panose="02020603050405020304" pitchFamily="18" charset="0"/>
              </a:rPr>
              <a:t>bölgeleri ile </a:t>
            </a:r>
            <a:r>
              <a:rPr lang="tr-TR" sz="2400" dirty="0">
                <a:latin typeface="Times New Roman" panose="02020603050405020304" pitchFamily="18" charset="0"/>
                <a:cs typeface="Times New Roman" panose="02020603050405020304" pitchFamily="18" charset="0"/>
              </a:rPr>
              <a:t>dünya kongre pazarında isminden söz ettirmektedir. Dünyada kongre turizmi yıllık en az </a:t>
            </a:r>
            <a:r>
              <a:rPr lang="tr-TR" sz="2400" dirty="0" smtClean="0">
                <a:latin typeface="Times New Roman" panose="02020603050405020304" pitchFamily="18" charset="0"/>
                <a:cs typeface="Times New Roman" panose="02020603050405020304" pitchFamily="18" charset="0"/>
              </a:rPr>
              <a:t>% 5’lik </a:t>
            </a:r>
            <a:r>
              <a:rPr lang="tr-TR" sz="2400" dirty="0">
                <a:latin typeface="Times New Roman" panose="02020603050405020304" pitchFamily="18" charset="0"/>
                <a:cs typeface="Times New Roman" panose="02020603050405020304" pitchFamily="18" charset="0"/>
              </a:rPr>
              <a:t>bir hızla gelişirken dünyaya açılma çabalarının giderek yoğunlaştığı, çeşitli sosyal ve </a:t>
            </a:r>
            <a:r>
              <a:rPr lang="tr-TR" sz="2400" dirty="0" smtClean="0">
                <a:latin typeface="Times New Roman" panose="02020603050405020304" pitchFamily="18" charset="0"/>
                <a:cs typeface="Times New Roman" panose="02020603050405020304" pitchFamily="18" charset="0"/>
              </a:rPr>
              <a:t>ekonomik örgütlenmelerin </a:t>
            </a:r>
            <a:r>
              <a:rPr lang="tr-TR" sz="2400" dirty="0">
                <a:latin typeface="Times New Roman" panose="02020603050405020304" pitchFamily="18" charset="0"/>
                <a:cs typeface="Times New Roman" panose="02020603050405020304" pitchFamily="18" charset="0"/>
              </a:rPr>
              <a:t>arttığı ülkemizde, kongre ve fuarların sayısı ile turizm sektörü içinde kongre </a:t>
            </a:r>
            <a:r>
              <a:rPr lang="tr-TR" sz="2400" dirty="0" smtClean="0">
                <a:latin typeface="Times New Roman" panose="02020603050405020304" pitchFamily="18" charset="0"/>
                <a:cs typeface="Times New Roman" panose="02020603050405020304" pitchFamily="18" charset="0"/>
              </a:rPr>
              <a:t>turizminin payı </a:t>
            </a:r>
            <a:r>
              <a:rPr lang="tr-TR" sz="2400" dirty="0">
                <a:latin typeface="Times New Roman" panose="02020603050405020304" pitchFamily="18" charset="0"/>
                <a:cs typeface="Times New Roman" panose="02020603050405020304" pitchFamily="18" charset="0"/>
              </a:rPr>
              <a:t>gittikçe yükselmektedir</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Bir ülkenin veya şehrin kongre ülkesi ya da şehri olması, o ülkenin veya şehrin çağı yakalamış </a:t>
            </a:r>
            <a:r>
              <a:rPr lang="tr-TR" sz="2400" dirty="0" smtClean="0">
                <a:latin typeface="Times New Roman" panose="02020603050405020304" pitchFamily="18" charset="0"/>
                <a:cs typeface="Times New Roman" panose="02020603050405020304" pitchFamily="18" charset="0"/>
              </a:rPr>
              <a:t>olduğunu gösterir</a:t>
            </a:r>
            <a:r>
              <a:rPr lang="tr-TR" sz="2400" dirty="0">
                <a:latin typeface="Times New Roman" panose="02020603050405020304" pitchFamily="18" charset="0"/>
                <a:cs typeface="Times New Roman" panose="02020603050405020304" pitchFamily="18" charset="0"/>
              </a:rPr>
              <a:t>. Türkiye gibi Avrupa Birliği ve dünya ile entegre olmaya çalışan ülkeler üst </a:t>
            </a:r>
            <a:r>
              <a:rPr lang="tr-TR" sz="2400" dirty="0" smtClean="0">
                <a:latin typeface="Times New Roman" panose="02020603050405020304" pitchFamily="18" charset="0"/>
                <a:cs typeface="Times New Roman" panose="02020603050405020304" pitchFamily="18" charset="0"/>
              </a:rPr>
              <a:t>düzey yönetici</a:t>
            </a:r>
            <a:r>
              <a:rPr lang="tr-TR" sz="2400" dirty="0">
                <a:latin typeface="Times New Roman" panose="02020603050405020304" pitchFamily="18" charset="0"/>
                <a:cs typeface="Times New Roman" panose="02020603050405020304" pitchFamily="18" charset="0"/>
              </a:rPr>
              <a:t>, bürokrat, işadamı ve bilim adamlarının katıldığı kongrelerden yararlanmayı </a:t>
            </a:r>
            <a:r>
              <a:rPr lang="tr-TR" sz="2400" dirty="0" smtClean="0">
                <a:latin typeface="Times New Roman" panose="02020603050405020304" pitchFamily="18" charset="0"/>
                <a:cs typeface="Times New Roman" panose="02020603050405020304" pitchFamily="18" charset="0"/>
              </a:rPr>
              <a:t>bilmelidir. Çünkü </a:t>
            </a:r>
            <a:r>
              <a:rPr lang="tr-TR" sz="2400" dirty="0">
                <a:latin typeface="Times New Roman" panose="02020603050405020304" pitchFamily="18" charset="0"/>
                <a:cs typeface="Times New Roman" panose="02020603050405020304" pitchFamily="18" charset="0"/>
              </a:rPr>
              <a:t>kongre turizmi ülke turizmine prestij kazandırarak ülkenin yurtdışı tanıtımına katkıda </a:t>
            </a:r>
            <a:r>
              <a:rPr lang="tr-TR" sz="2400" dirty="0" smtClean="0">
                <a:latin typeface="Times New Roman" panose="02020603050405020304" pitchFamily="18" charset="0"/>
                <a:cs typeface="Times New Roman" panose="02020603050405020304" pitchFamily="18" charset="0"/>
              </a:rPr>
              <a:t>bulunmaktadır. Bu </a:t>
            </a:r>
            <a:r>
              <a:rPr lang="tr-TR" sz="2400" dirty="0">
                <a:latin typeface="Times New Roman" panose="02020603050405020304" pitchFamily="18" charset="0"/>
                <a:cs typeface="Times New Roman" panose="02020603050405020304" pitchFamily="18" charset="0"/>
              </a:rPr>
              <a:t>nedenle kongre turizmine yönelik faaliyetlerde organize olmak ve titiz </a:t>
            </a:r>
            <a:r>
              <a:rPr lang="tr-TR" sz="2400" dirty="0" smtClean="0">
                <a:latin typeface="Times New Roman" panose="02020603050405020304" pitchFamily="18" charset="0"/>
                <a:cs typeface="Times New Roman" panose="02020603050405020304" pitchFamily="18" charset="0"/>
              </a:rPr>
              <a:t>davranmak zorunluluğu </a:t>
            </a:r>
            <a:r>
              <a:rPr lang="tr-TR" sz="2400" dirty="0">
                <a:latin typeface="Times New Roman" panose="02020603050405020304" pitchFamily="18" charset="0"/>
                <a:cs typeface="Times New Roman" panose="02020603050405020304" pitchFamily="18" charset="0"/>
              </a:rPr>
              <a:t>vardır.</a:t>
            </a:r>
          </a:p>
        </p:txBody>
      </p:sp>
    </p:spTree>
    <p:extLst>
      <p:ext uri="{BB962C8B-B14F-4D97-AF65-F5344CB8AC3E}">
        <p14:creationId xmlns:p14="http://schemas.microsoft.com/office/powerpoint/2010/main" val="917092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Kongre delegesinin, bir kongre ülkesini ya da şehrini diğerine tercih etmesi, ancak destinasyon ve</a:t>
            </a:r>
          </a:p>
          <a:p>
            <a:pPr marL="0" indent="0" algn="just">
              <a:buNone/>
            </a:pPr>
            <a:r>
              <a:rPr lang="tr-TR" sz="2400" dirty="0">
                <a:latin typeface="Times New Roman" panose="02020603050405020304" pitchFamily="18" charset="0"/>
                <a:cs typeface="Times New Roman" panose="02020603050405020304" pitchFamily="18" charset="0"/>
              </a:rPr>
              <a:t>kendilerine sunulacak olanaklar hakkında bilgi ve olumlu imaj sahibi olmasıyla mümkündür. </a:t>
            </a:r>
            <a:r>
              <a:rPr lang="tr-TR" sz="2400" dirty="0" smtClean="0">
                <a:latin typeface="Times New Roman" panose="02020603050405020304" pitchFamily="18" charset="0"/>
                <a:cs typeface="Times New Roman" panose="02020603050405020304" pitchFamily="18" charset="0"/>
              </a:rPr>
              <a:t>Bu olumlu </a:t>
            </a:r>
            <a:r>
              <a:rPr lang="tr-TR" sz="2400" dirty="0">
                <a:latin typeface="Times New Roman" panose="02020603050405020304" pitchFamily="18" charset="0"/>
                <a:cs typeface="Times New Roman" panose="02020603050405020304" pitchFamily="18" charset="0"/>
              </a:rPr>
              <a:t>imajın yaratılabilmesi için gereken koşullar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1. Çekici bir destinasyon</a:t>
            </a:r>
          </a:p>
          <a:p>
            <a:pPr marL="0" indent="0" algn="just">
              <a:buNone/>
            </a:pPr>
            <a:r>
              <a:rPr lang="tr-TR" sz="2400" dirty="0">
                <a:latin typeface="Times New Roman" panose="02020603050405020304" pitchFamily="18" charset="0"/>
                <a:cs typeface="Times New Roman" panose="02020603050405020304" pitchFamily="18" charset="0"/>
              </a:rPr>
              <a:t>2. Toplantı imkanlarının çeşitliliği</a:t>
            </a:r>
          </a:p>
          <a:p>
            <a:pPr marL="0" indent="0" algn="just">
              <a:buNone/>
            </a:pPr>
            <a:r>
              <a:rPr lang="tr-TR" sz="2400" dirty="0">
                <a:latin typeface="Times New Roman" panose="02020603050405020304" pitchFamily="18" charset="0"/>
                <a:cs typeface="Times New Roman" panose="02020603050405020304" pitchFamily="18" charset="0"/>
              </a:rPr>
              <a:t>3. Modern ve rahat konaklama imkanları</a:t>
            </a:r>
          </a:p>
          <a:p>
            <a:pPr marL="0" indent="0" algn="just">
              <a:buNone/>
            </a:pPr>
            <a:r>
              <a:rPr lang="tr-TR" sz="2400" dirty="0">
                <a:latin typeface="Times New Roman" panose="02020603050405020304" pitchFamily="18" charset="0"/>
                <a:cs typeface="Times New Roman" panose="02020603050405020304" pitchFamily="18" charset="0"/>
              </a:rPr>
              <a:t>4. Düzenli ulaşım imkanları</a:t>
            </a:r>
          </a:p>
          <a:p>
            <a:pPr marL="0" indent="0" algn="just">
              <a:buNone/>
            </a:pPr>
            <a:r>
              <a:rPr lang="tr-TR" sz="2400" dirty="0">
                <a:latin typeface="Times New Roman" panose="02020603050405020304" pitchFamily="18" charset="0"/>
                <a:cs typeface="Times New Roman" panose="02020603050405020304" pitchFamily="18" charset="0"/>
              </a:rPr>
              <a:t>5. Kamu yönetimlerinin delegeleri misafir etme isteği</a:t>
            </a:r>
          </a:p>
        </p:txBody>
      </p:sp>
    </p:spTree>
    <p:extLst>
      <p:ext uri="{BB962C8B-B14F-4D97-AF65-F5344CB8AC3E}">
        <p14:creationId xmlns:p14="http://schemas.microsoft.com/office/powerpoint/2010/main" val="3569972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fontScale="92500" lnSpcReduction="10000"/>
          </a:bodyPr>
          <a:lstStyle/>
          <a:p>
            <a:pPr marL="0" indent="0" algn="just">
              <a:buNone/>
            </a:pPr>
            <a:r>
              <a:rPr lang="tr-TR" sz="2400" dirty="0">
                <a:latin typeface="Times New Roman" panose="02020603050405020304" pitchFamily="18" charset="0"/>
                <a:cs typeface="Times New Roman" panose="02020603050405020304" pitchFamily="18" charset="0"/>
              </a:rPr>
              <a:t>Bu özellikler göz önünde tutularak bir şehrin kongre şehri unvanı alabilmesi için aşağıdaki </a:t>
            </a:r>
            <a:r>
              <a:rPr lang="tr-TR" sz="2400" dirty="0" smtClean="0">
                <a:latin typeface="Times New Roman" panose="02020603050405020304" pitchFamily="18" charset="0"/>
                <a:cs typeface="Times New Roman" panose="02020603050405020304" pitchFamily="18" charset="0"/>
              </a:rPr>
              <a:t>özelliklere sahip </a:t>
            </a:r>
            <a:r>
              <a:rPr lang="tr-TR" sz="2400" dirty="0">
                <a:latin typeface="Times New Roman" panose="02020603050405020304" pitchFamily="18" charset="0"/>
                <a:cs typeface="Times New Roman" panose="02020603050405020304" pitchFamily="18" charset="0"/>
              </a:rPr>
              <a:t>olması gerekir:</a:t>
            </a:r>
          </a:p>
          <a:p>
            <a:pPr marL="0" indent="0" algn="just">
              <a:buNone/>
            </a:pPr>
            <a:r>
              <a:rPr lang="tr-TR" sz="2400" dirty="0">
                <a:latin typeface="Times New Roman" panose="02020603050405020304" pitchFamily="18" charset="0"/>
                <a:cs typeface="Times New Roman" panose="02020603050405020304" pitchFamily="18" charset="0"/>
              </a:rPr>
              <a:t>• Ulaşım, altyapı</a:t>
            </a:r>
          </a:p>
          <a:p>
            <a:pPr marL="0" indent="0" algn="just">
              <a:buNone/>
            </a:pPr>
            <a:r>
              <a:rPr lang="tr-TR" sz="2400" dirty="0">
                <a:latin typeface="Times New Roman" panose="02020603050405020304" pitchFamily="18" charset="0"/>
                <a:cs typeface="Times New Roman" panose="02020603050405020304" pitchFamily="18" charset="0"/>
              </a:rPr>
              <a:t>• Tesis ve işletmeler</a:t>
            </a:r>
          </a:p>
          <a:p>
            <a:pPr marL="0" indent="0" algn="just">
              <a:buNone/>
            </a:pPr>
            <a:r>
              <a:rPr lang="tr-TR" sz="2400" dirty="0">
                <a:latin typeface="Times New Roman" panose="02020603050405020304" pitchFamily="18" charset="0"/>
                <a:cs typeface="Times New Roman" panose="02020603050405020304" pitchFamily="18" charset="0"/>
              </a:rPr>
              <a:t>• Konaklama</a:t>
            </a:r>
          </a:p>
          <a:p>
            <a:pPr marL="0" indent="0" algn="just">
              <a:buNone/>
            </a:pPr>
            <a:r>
              <a:rPr lang="tr-TR" sz="2400" dirty="0">
                <a:latin typeface="Times New Roman" panose="02020603050405020304" pitchFamily="18" charset="0"/>
                <a:cs typeface="Times New Roman" panose="02020603050405020304" pitchFamily="18" charset="0"/>
              </a:rPr>
              <a:t>• Kongre salonu ve imkanları</a:t>
            </a:r>
          </a:p>
          <a:p>
            <a:pPr marL="0" indent="0" algn="just">
              <a:buNone/>
            </a:pPr>
            <a:r>
              <a:rPr lang="tr-TR" sz="2400" dirty="0">
                <a:latin typeface="Times New Roman" panose="02020603050405020304" pitchFamily="18" charset="0"/>
                <a:cs typeface="Times New Roman" panose="02020603050405020304" pitchFamily="18" charset="0"/>
              </a:rPr>
              <a:t>• Personel </a:t>
            </a:r>
            <a:r>
              <a:rPr lang="tr-TR" sz="2400" dirty="0" smtClean="0">
                <a:latin typeface="Times New Roman" panose="02020603050405020304" pitchFamily="18" charset="0"/>
                <a:cs typeface="Times New Roman" panose="02020603050405020304" pitchFamily="18" charset="0"/>
              </a:rPr>
              <a:t>kapasitesi</a:t>
            </a:r>
          </a:p>
          <a:p>
            <a:pPr marL="0" indent="0" algn="just">
              <a:buNone/>
            </a:pPr>
            <a:r>
              <a:rPr lang="tr-TR" sz="2400" dirty="0">
                <a:latin typeface="Times New Roman" panose="02020603050405020304" pitchFamily="18" charset="0"/>
                <a:cs typeface="Times New Roman" panose="02020603050405020304" pitchFamily="18" charset="0"/>
              </a:rPr>
              <a:t>• Güvenlik</a:t>
            </a:r>
          </a:p>
          <a:p>
            <a:pPr marL="0" indent="0" algn="just">
              <a:buNone/>
            </a:pPr>
            <a:r>
              <a:rPr lang="tr-TR" sz="2400" dirty="0">
                <a:latin typeface="Times New Roman" panose="02020603050405020304" pitchFamily="18" charset="0"/>
                <a:cs typeface="Times New Roman" panose="02020603050405020304" pitchFamily="18" charset="0"/>
              </a:rPr>
              <a:t>• Yan hizmetler</a:t>
            </a:r>
          </a:p>
          <a:p>
            <a:pPr marL="0" indent="0" algn="just">
              <a:buNone/>
            </a:pPr>
            <a:r>
              <a:rPr lang="tr-TR" sz="2400" dirty="0">
                <a:latin typeface="Times New Roman" panose="02020603050405020304" pitchFamily="18" charset="0"/>
                <a:cs typeface="Times New Roman" panose="02020603050405020304" pitchFamily="18" charset="0"/>
              </a:rPr>
              <a:t>• Çevre ve kültürel </a:t>
            </a:r>
            <a:r>
              <a:rPr lang="tr-TR" sz="2400" dirty="0" smtClean="0">
                <a:latin typeface="Times New Roman" panose="02020603050405020304" pitchFamily="18" charset="0"/>
                <a:cs typeface="Times New Roman" panose="02020603050405020304" pitchFamily="18" charset="0"/>
              </a:rPr>
              <a:t>zenginlikler</a:t>
            </a:r>
          </a:p>
          <a:p>
            <a:pPr marL="0" indent="0" algn="just">
              <a:buNone/>
            </a:pPr>
            <a:r>
              <a:rPr lang="tr-TR" sz="2400" dirty="0">
                <a:latin typeface="Times New Roman" panose="02020603050405020304" pitchFamily="18" charset="0"/>
                <a:cs typeface="Times New Roman" panose="02020603050405020304" pitchFamily="18" charset="0"/>
              </a:rPr>
              <a:t>Bunlardan biri veya birkaçındaki eksiklik sistemin sağlıklı uygulanmasını engeller. Bunlar göz </a:t>
            </a:r>
            <a:r>
              <a:rPr lang="tr-TR" sz="2400" dirty="0" smtClean="0">
                <a:latin typeface="Times New Roman" panose="02020603050405020304" pitchFamily="18" charset="0"/>
                <a:cs typeface="Times New Roman" panose="02020603050405020304" pitchFamily="18" charset="0"/>
              </a:rPr>
              <a:t>önüne alınarak </a:t>
            </a:r>
            <a:r>
              <a:rPr lang="tr-TR" sz="2400" dirty="0">
                <a:latin typeface="Times New Roman" panose="02020603050405020304" pitchFamily="18" charset="0"/>
                <a:cs typeface="Times New Roman" panose="02020603050405020304" pitchFamily="18" charset="0"/>
              </a:rPr>
              <a:t>“Türkiye’nin kongreye uygun kentleri hangileridir?” sorusuna gerçekçi açıdan </a:t>
            </a:r>
            <a:r>
              <a:rPr lang="tr-TR" sz="2400" dirty="0" smtClean="0">
                <a:latin typeface="Times New Roman" panose="02020603050405020304" pitchFamily="18" charset="0"/>
                <a:cs typeface="Times New Roman" panose="02020603050405020304" pitchFamily="18" charset="0"/>
              </a:rPr>
              <a:t>yaklaşıldığı zaman </a:t>
            </a:r>
            <a:r>
              <a:rPr lang="tr-TR" sz="2400" dirty="0">
                <a:latin typeface="Times New Roman" panose="02020603050405020304" pitchFamily="18" charset="0"/>
                <a:cs typeface="Times New Roman" panose="02020603050405020304" pitchFamily="18" charset="0"/>
              </a:rPr>
              <a:t>kanımızca gerçek kongre kenti özelliğine sahip sadece bir kentten söz edilebilir. O da </a:t>
            </a:r>
            <a:r>
              <a:rPr lang="tr-TR" sz="2400" dirty="0" smtClean="0">
                <a:latin typeface="Times New Roman" panose="02020603050405020304" pitchFamily="18" charset="0"/>
                <a:cs typeface="Times New Roman" panose="02020603050405020304" pitchFamily="18" charset="0"/>
              </a:rPr>
              <a:t>İstanbul’dur. İkinci </a:t>
            </a:r>
            <a:r>
              <a:rPr lang="tr-TR" sz="2400" dirty="0">
                <a:latin typeface="Times New Roman" panose="02020603050405020304" pitchFamily="18" charset="0"/>
                <a:cs typeface="Times New Roman" panose="02020603050405020304" pitchFamily="18" charset="0"/>
              </a:rPr>
              <a:t>planda kongre kentleri arasında Antalya, Ankara ve İzmir gelmektedir.</a:t>
            </a:r>
          </a:p>
        </p:txBody>
      </p:sp>
    </p:spTree>
    <p:extLst>
      <p:ext uri="{BB962C8B-B14F-4D97-AF65-F5344CB8AC3E}">
        <p14:creationId xmlns:p14="http://schemas.microsoft.com/office/powerpoint/2010/main" val="2449863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5.1. İstanbul Özelinde Kongre Turizmi</a:t>
            </a:r>
          </a:p>
          <a:p>
            <a:pPr marL="0" indent="0" algn="just">
              <a:buNone/>
            </a:pPr>
            <a:r>
              <a:rPr lang="tr-TR" sz="2400" dirty="0" smtClean="0">
                <a:latin typeface="Times New Roman" panose="02020603050405020304" pitchFamily="18" charset="0"/>
                <a:cs typeface="Times New Roman" panose="02020603050405020304" pitchFamily="18" charset="0"/>
              </a:rPr>
              <a:t>Konstantinopolis, </a:t>
            </a:r>
            <a:r>
              <a:rPr lang="tr-TR" sz="2400" dirty="0">
                <a:latin typeface="Times New Roman" panose="02020603050405020304" pitchFamily="18" charset="0"/>
                <a:cs typeface="Times New Roman" panose="02020603050405020304" pitchFamily="18" charset="0"/>
              </a:rPr>
              <a:t>Bizans ve İstanbul adlarıyla tüm tarih kitaplarında kentten söz edilmesi onu </a:t>
            </a:r>
            <a:r>
              <a:rPr lang="tr-TR" sz="2400" dirty="0" smtClean="0">
                <a:latin typeface="Times New Roman" panose="02020603050405020304" pitchFamily="18" charset="0"/>
                <a:cs typeface="Times New Roman" panose="02020603050405020304" pitchFamily="18" charset="0"/>
              </a:rPr>
              <a:t>insanların özlemleri </a:t>
            </a:r>
            <a:r>
              <a:rPr lang="tr-TR" sz="2400" dirty="0">
                <a:latin typeface="Times New Roman" panose="02020603050405020304" pitchFamily="18" charset="0"/>
                <a:cs typeface="Times New Roman" panose="02020603050405020304" pitchFamily="18" charset="0"/>
              </a:rPr>
              <a:t>arasına katmıştır. Tarih ve doğa güzelliklerinin bir arada yarattıkları </a:t>
            </a:r>
            <a:r>
              <a:rPr lang="tr-TR" sz="2400" dirty="0" smtClean="0">
                <a:latin typeface="Times New Roman" panose="02020603050405020304" pitchFamily="18" charset="0"/>
                <a:cs typeface="Times New Roman" panose="02020603050405020304" pitchFamily="18" charset="0"/>
              </a:rPr>
              <a:t>görünümler bugün </a:t>
            </a:r>
            <a:r>
              <a:rPr lang="tr-TR" sz="2400" dirty="0">
                <a:latin typeface="Times New Roman" panose="02020603050405020304" pitchFamily="18" charset="0"/>
                <a:cs typeface="Times New Roman" panose="02020603050405020304" pitchFamily="18" charset="0"/>
              </a:rPr>
              <a:t>turistin beklentileri arasında bulunan bir çok fantezi normlarına belki en iyi tatmini </a:t>
            </a:r>
            <a:r>
              <a:rPr lang="tr-TR" sz="2400" dirty="0" smtClean="0">
                <a:latin typeface="Times New Roman" panose="02020603050405020304" pitchFamily="18" charset="0"/>
                <a:cs typeface="Times New Roman" panose="02020603050405020304" pitchFamily="18" charset="0"/>
              </a:rPr>
              <a:t>getirebilecek özelliktedir.</a:t>
            </a:r>
          </a:p>
          <a:p>
            <a:pPr marL="0" indent="0" algn="just">
              <a:buNone/>
            </a:pPr>
            <a:r>
              <a:rPr lang="tr-TR" sz="2400" dirty="0">
                <a:latin typeface="Times New Roman" panose="02020603050405020304" pitchFamily="18" charset="0"/>
                <a:cs typeface="Times New Roman" panose="02020603050405020304" pitchFamily="18" charset="0"/>
              </a:rPr>
              <a:t>Ülkemizde düzenlenen kongrelerin % 85’i İstanbul’da yapılmaktadır. Ulaşım ve </a:t>
            </a:r>
            <a:r>
              <a:rPr lang="tr-TR" sz="2400" dirty="0" smtClean="0">
                <a:latin typeface="Times New Roman" panose="02020603050405020304" pitchFamily="18" charset="0"/>
                <a:cs typeface="Times New Roman" panose="02020603050405020304" pitchFamily="18" charset="0"/>
              </a:rPr>
              <a:t>telekomünikasyon kolaylıkları</a:t>
            </a:r>
            <a:r>
              <a:rPr lang="tr-TR" sz="2400" dirty="0">
                <a:latin typeface="Times New Roman" panose="02020603050405020304" pitchFamily="18" charset="0"/>
                <a:cs typeface="Times New Roman" panose="02020603050405020304" pitchFamily="18" charset="0"/>
              </a:rPr>
              <a:t>, gelişmiş konaklama tesisleri, alışveriş imkanları, çevre gezileri açısından çok </a:t>
            </a:r>
            <a:r>
              <a:rPr lang="tr-TR" sz="2400" dirty="0" smtClean="0">
                <a:latin typeface="Times New Roman" panose="02020603050405020304" pitchFamily="18" charset="0"/>
                <a:cs typeface="Times New Roman" panose="02020603050405020304" pitchFamily="18" charset="0"/>
              </a:rPr>
              <a:t>çeşitli alternatifler </a:t>
            </a:r>
            <a:r>
              <a:rPr lang="tr-TR" sz="2400" dirty="0">
                <a:latin typeface="Times New Roman" panose="02020603050405020304" pitchFamily="18" charset="0"/>
                <a:cs typeface="Times New Roman" panose="02020603050405020304" pitchFamily="18" charset="0"/>
              </a:rPr>
              <a:t>taşıması nedeniyle kongre düzenlemek isteyenlerin tercih ettikleri önemli bir </a:t>
            </a:r>
            <a:r>
              <a:rPr lang="tr-TR" sz="2400" dirty="0" smtClean="0">
                <a:latin typeface="Times New Roman" panose="02020603050405020304" pitchFamily="18" charset="0"/>
                <a:cs typeface="Times New Roman" panose="02020603050405020304" pitchFamily="18" charset="0"/>
              </a:rPr>
              <a:t>merkez durumundadır.</a:t>
            </a:r>
          </a:p>
          <a:p>
            <a:pPr marL="0" indent="0" algn="just">
              <a:buNone/>
            </a:pPr>
            <a:r>
              <a:rPr lang="tr-TR" sz="2400" dirty="0">
                <a:latin typeface="Times New Roman" panose="02020603050405020304" pitchFamily="18" charset="0"/>
                <a:cs typeface="Times New Roman" panose="02020603050405020304" pitchFamily="18" charset="0"/>
              </a:rPr>
              <a:t>İstanbul, lüks, birinci ve orta sınıf oteller yönünden de Türkiye’de en büyük yatak kapasitesine </a:t>
            </a:r>
            <a:r>
              <a:rPr lang="tr-TR" sz="2400" dirty="0" smtClean="0">
                <a:latin typeface="Times New Roman" panose="02020603050405020304" pitchFamily="18" charset="0"/>
                <a:cs typeface="Times New Roman" panose="02020603050405020304" pitchFamily="18" charset="0"/>
              </a:rPr>
              <a:t>sahip kent </a:t>
            </a:r>
            <a:r>
              <a:rPr lang="tr-TR" sz="2400" dirty="0">
                <a:latin typeface="Times New Roman" panose="02020603050405020304" pitchFamily="18" charset="0"/>
                <a:cs typeface="Times New Roman" panose="02020603050405020304" pitchFamily="18" charset="0"/>
              </a:rPr>
              <a:t>durumundadır. Turistin kendi başına ya da topluca eğlenebileceği gazino, gece </a:t>
            </a:r>
            <a:r>
              <a:rPr lang="tr-TR" sz="2400" dirty="0" smtClean="0">
                <a:latin typeface="Times New Roman" panose="02020603050405020304" pitchFamily="18" charset="0"/>
                <a:cs typeface="Times New Roman" panose="02020603050405020304" pitchFamily="18" charset="0"/>
              </a:rPr>
              <a:t>kulübü, lokanta </a:t>
            </a:r>
            <a:r>
              <a:rPr lang="tr-TR" sz="2400" dirty="0">
                <a:latin typeface="Times New Roman" panose="02020603050405020304" pitchFamily="18" charset="0"/>
                <a:cs typeface="Times New Roman" panose="02020603050405020304" pitchFamily="18" charset="0"/>
              </a:rPr>
              <a:t>ve alışveriş olanakları diğer kentlere nispeten daha çoktur. Şehir turu, müze, cami </a:t>
            </a:r>
            <a:r>
              <a:rPr lang="tr-TR" sz="2400" dirty="0" smtClean="0">
                <a:latin typeface="Times New Roman" panose="02020603050405020304" pitchFamily="18" charset="0"/>
                <a:cs typeface="Times New Roman" panose="02020603050405020304" pitchFamily="18" charset="0"/>
              </a:rPr>
              <a:t>ziyareti olanakları </a:t>
            </a:r>
            <a:r>
              <a:rPr lang="tr-TR" sz="2400" dirty="0">
                <a:latin typeface="Times New Roman" panose="02020603050405020304" pitchFamily="18" charset="0"/>
                <a:cs typeface="Times New Roman" panose="02020603050405020304" pitchFamily="18" charset="0"/>
              </a:rPr>
              <a:t>bakımından alabildiğine zengindir. Hava, deniz, demir ve karayolları ulaşımı </a:t>
            </a:r>
            <a:r>
              <a:rPr lang="tr-TR" sz="2400" dirty="0" smtClean="0">
                <a:latin typeface="Times New Roman" panose="02020603050405020304" pitchFamily="18" charset="0"/>
                <a:cs typeface="Times New Roman" panose="02020603050405020304" pitchFamily="18" charset="0"/>
              </a:rPr>
              <a:t>yönünden avantajlı </a:t>
            </a:r>
            <a:r>
              <a:rPr lang="tr-TR" sz="2400" dirty="0">
                <a:latin typeface="Times New Roman" panose="02020603050405020304" pitchFamily="18" charset="0"/>
                <a:cs typeface="Times New Roman" panose="02020603050405020304" pitchFamily="18" charset="0"/>
              </a:rPr>
              <a:t>bir durumdadır.</a:t>
            </a:r>
          </a:p>
        </p:txBody>
      </p:sp>
    </p:spTree>
    <p:extLst>
      <p:ext uri="{BB962C8B-B14F-4D97-AF65-F5344CB8AC3E}">
        <p14:creationId xmlns:p14="http://schemas.microsoft.com/office/powerpoint/2010/main" val="2048335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fontScale="92500" lnSpcReduction="20000"/>
          </a:bodyPr>
          <a:lstStyle/>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5.2. Antalya’da Kongre Turizmi</a:t>
            </a:r>
          </a:p>
          <a:p>
            <a:pPr marL="0" indent="0" algn="just">
              <a:buNone/>
            </a:pPr>
            <a:r>
              <a:rPr lang="tr-TR" sz="2400" dirty="0">
                <a:latin typeface="Times New Roman" panose="02020603050405020304" pitchFamily="18" charset="0"/>
                <a:cs typeface="Times New Roman" panose="02020603050405020304" pitchFamily="18" charset="0"/>
              </a:rPr>
              <a:t>Türkiye’nin bir numaralı turizm merkezi Antalya’da ekonomiyi turizm sektörü belirler. Tarih </a:t>
            </a:r>
            <a:r>
              <a:rPr lang="tr-TR" sz="2400" dirty="0" smtClean="0">
                <a:latin typeface="Times New Roman" panose="02020603050405020304" pitchFamily="18" charset="0"/>
                <a:cs typeface="Times New Roman" panose="02020603050405020304" pitchFamily="18" charset="0"/>
              </a:rPr>
              <a:t>boyunca birçok </a:t>
            </a:r>
            <a:r>
              <a:rPr lang="tr-TR" sz="2400" dirty="0">
                <a:latin typeface="Times New Roman" panose="02020603050405020304" pitchFamily="18" charset="0"/>
                <a:cs typeface="Times New Roman" panose="02020603050405020304" pitchFamily="18" charset="0"/>
              </a:rPr>
              <a:t>medeniyete ev sahipliği yapmış bu kent, bünyesinde yüzlerce oteli barındırır. 2003 ilk 10 </a:t>
            </a:r>
            <a:r>
              <a:rPr lang="tr-TR" sz="2400" dirty="0" smtClean="0">
                <a:latin typeface="Times New Roman" panose="02020603050405020304" pitchFamily="18" charset="0"/>
                <a:cs typeface="Times New Roman" panose="02020603050405020304" pitchFamily="18" charset="0"/>
              </a:rPr>
              <a:t>ay verilerine </a:t>
            </a:r>
            <a:r>
              <a:rPr lang="tr-TR" sz="2400" dirty="0">
                <a:latin typeface="Times New Roman" panose="02020603050405020304" pitchFamily="18" charset="0"/>
                <a:cs typeface="Times New Roman" panose="02020603050405020304" pitchFamily="18" charset="0"/>
              </a:rPr>
              <a:t>göre 4 milyona yakın turist gelen Antalya’nın kongre turizmi adına Türkiye’ye </a:t>
            </a:r>
            <a:r>
              <a:rPr lang="tr-TR" sz="2400" dirty="0" smtClean="0">
                <a:latin typeface="Times New Roman" panose="02020603050405020304" pitchFamily="18" charset="0"/>
                <a:cs typeface="Times New Roman" panose="02020603050405020304" pitchFamily="18" charset="0"/>
              </a:rPr>
              <a:t>kattıkları küçümsenemez</a:t>
            </a:r>
            <a:r>
              <a:rPr lang="tr-TR" sz="2400" dirty="0">
                <a:latin typeface="Times New Roman" panose="02020603050405020304" pitchFamily="18" charset="0"/>
                <a:cs typeface="Times New Roman" panose="02020603050405020304" pitchFamily="18" charset="0"/>
              </a:rPr>
              <a:t>. Antalya’nın merkezi ve Side, Alanya, Manavgat, Kemer gibi ilçelerindeki 5 </a:t>
            </a:r>
            <a:r>
              <a:rPr lang="tr-TR" sz="2400" dirty="0" smtClean="0">
                <a:latin typeface="Times New Roman" panose="02020603050405020304" pitchFamily="18" charset="0"/>
                <a:cs typeface="Times New Roman" panose="02020603050405020304" pitchFamily="18" charset="0"/>
              </a:rPr>
              <a:t>yıldızlı otelleri </a:t>
            </a:r>
            <a:r>
              <a:rPr lang="tr-TR" sz="2400" dirty="0">
                <a:latin typeface="Times New Roman" panose="02020603050405020304" pitchFamily="18" charset="0"/>
                <a:cs typeface="Times New Roman" panose="02020603050405020304" pitchFamily="18" charset="0"/>
              </a:rPr>
              <a:t>çok büyük kongreler için uygun koşullara sahiptir. Ülkemizde kongre turizmi açısından </a:t>
            </a:r>
            <a:r>
              <a:rPr lang="tr-TR" sz="2400" dirty="0" smtClean="0">
                <a:latin typeface="Times New Roman" panose="02020603050405020304" pitchFamily="18" charset="0"/>
                <a:cs typeface="Times New Roman" panose="02020603050405020304" pitchFamily="18" charset="0"/>
              </a:rPr>
              <a:t>İstanbul ile </a:t>
            </a:r>
            <a:r>
              <a:rPr lang="tr-TR" sz="2400" dirty="0">
                <a:latin typeface="Times New Roman" panose="02020603050405020304" pitchFamily="18" charset="0"/>
                <a:cs typeface="Times New Roman" panose="02020603050405020304" pitchFamily="18" charset="0"/>
              </a:rPr>
              <a:t>yarışan Antalya’nın tercih edilme sebebi konfor ile beraber özellikle kongrelere </a:t>
            </a:r>
            <a:r>
              <a:rPr lang="tr-TR" sz="2400" dirty="0" smtClean="0">
                <a:latin typeface="Times New Roman" panose="02020603050405020304" pitchFamily="18" charset="0"/>
                <a:cs typeface="Times New Roman" panose="02020603050405020304" pitchFamily="18" charset="0"/>
              </a:rPr>
              <a:t>eşleriyle gelen </a:t>
            </a:r>
            <a:r>
              <a:rPr lang="tr-TR" sz="2400" dirty="0">
                <a:latin typeface="Times New Roman" panose="02020603050405020304" pitchFamily="18" charset="0"/>
                <a:cs typeface="Times New Roman" panose="02020603050405020304" pitchFamily="18" charset="0"/>
              </a:rPr>
              <a:t>delegelerin kongre bitiminde tatil yapma istemidir</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smtClean="0">
                <a:latin typeface="Times New Roman" panose="02020603050405020304" pitchFamily="18" charset="0"/>
                <a:cs typeface="Times New Roman" panose="02020603050405020304" pitchFamily="18" charset="0"/>
              </a:rPr>
              <a:t>M.Ö</a:t>
            </a:r>
            <a:r>
              <a:rPr lang="tr-TR" sz="2400" dirty="0">
                <a:latin typeface="Times New Roman" panose="02020603050405020304" pitchFamily="18" charset="0"/>
                <a:cs typeface="Times New Roman" panose="02020603050405020304" pitchFamily="18" charset="0"/>
              </a:rPr>
              <a:t>. 2. yüzyılın ortalarında Bergama Kralı </a:t>
            </a:r>
            <a:r>
              <a:rPr lang="tr-TR" sz="2400" dirty="0" err="1">
                <a:latin typeface="Times New Roman" panose="02020603050405020304" pitchFamily="18" charset="0"/>
                <a:cs typeface="Times New Roman" panose="02020603050405020304" pitchFamily="18" charset="0"/>
              </a:rPr>
              <a:t>Attalos'un</a:t>
            </a:r>
            <a:r>
              <a:rPr lang="tr-TR" sz="2400" dirty="0">
                <a:latin typeface="Times New Roman" panose="02020603050405020304" pitchFamily="18" charset="0"/>
                <a:cs typeface="Times New Roman" panose="02020603050405020304" pitchFamily="18" charset="0"/>
              </a:rPr>
              <a:t> "bana bir yeryüzü </a:t>
            </a:r>
            <a:r>
              <a:rPr lang="tr-TR" sz="2400" dirty="0" smtClean="0">
                <a:latin typeface="Times New Roman" panose="02020603050405020304" pitchFamily="18" charset="0"/>
                <a:cs typeface="Times New Roman" panose="02020603050405020304" pitchFamily="18" charset="0"/>
              </a:rPr>
              <a:t>cenneti bulun</a:t>
            </a:r>
            <a:r>
              <a:rPr lang="tr-TR" sz="2400" dirty="0">
                <a:latin typeface="Times New Roman" panose="02020603050405020304" pitchFamily="18" charset="0"/>
                <a:cs typeface="Times New Roman" panose="02020603050405020304" pitchFamily="18" charset="0"/>
              </a:rPr>
              <a:t>" buyruğuyla kurulan ve adını kurucusundan alan Attaleia, bugünün Antalya'sı Antik </a:t>
            </a:r>
            <a:r>
              <a:rPr lang="tr-TR" sz="2400" dirty="0" err="1" smtClean="0">
                <a:latin typeface="Times New Roman" panose="02020603050405020304" pitchFamily="18" charset="0"/>
                <a:cs typeface="Times New Roman" panose="02020603050405020304" pitchFamily="18" charset="0"/>
              </a:rPr>
              <a:t>Pamfilya</a:t>
            </a:r>
            <a:r>
              <a:rPr lang="tr-TR" sz="2400" dirty="0" smtClean="0">
                <a:latin typeface="Times New Roman" panose="02020603050405020304" pitchFamily="18" charset="0"/>
                <a:cs typeface="Times New Roman" panose="02020603050405020304" pitchFamily="18" charset="0"/>
              </a:rPr>
              <a:t>, Pisidia</a:t>
            </a:r>
            <a:r>
              <a:rPr lang="tr-TR" sz="2400" dirty="0">
                <a:latin typeface="Times New Roman" panose="02020603050405020304" pitchFamily="18" charset="0"/>
                <a:cs typeface="Times New Roman" panose="02020603050405020304" pitchFamily="18" charset="0"/>
              </a:rPr>
              <a:t>, Likya Bölgelerinin kesiştiği, Anadolu'nun en bereketli coğrafyasında kurulmuştur. </a:t>
            </a:r>
            <a:r>
              <a:rPr lang="tr-TR" sz="2400" dirty="0" smtClean="0">
                <a:latin typeface="Times New Roman" panose="02020603050405020304" pitchFamily="18" charset="0"/>
                <a:cs typeface="Times New Roman" panose="02020603050405020304" pitchFamily="18" charset="0"/>
              </a:rPr>
              <a:t>Antalya, tarihi </a:t>
            </a:r>
            <a:r>
              <a:rPr lang="tr-TR" sz="2400" dirty="0">
                <a:latin typeface="Times New Roman" panose="02020603050405020304" pitchFamily="18" charset="0"/>
                <a:cs typeface="Times New Roman" panose="02020603050405020304" pitchFamily="18" charset="0"/>
              </a:rPr>
              <a:t>boyunca hep kültürün, sanatın, mimarinin, mitolojinin doruğudur. Çünkü doğasıyla esin </a:t>
            </a:r>
            <a:r>
              <a:rPr lang="tr-TR" sz="2400" dirty="0" smtClean="0">
                <a:latin typeface="Times New Roman" panose="02020603050405020304" pitchFamily="18" charset="0"/>
                <a:cs typeface="Times New Roman" panose="02020603050405020304" pitchFamily="18" charset="0"/>
              </a:rPr>
              <a:t>kaynağı olmuştur Antalyalı 'ya. </a:t>
            </a:r>
            <a:r>
              <a:rPr lang="tr-TR" sz="2400" dirty="0">
                <a:latin typeface="Times New Roman" panose="02020603050405020304" pitchFamily="18" charset="0"/>
                <a:cs typeface="Times New Roman" panose="02020603050405020304" pitchFamily="18" charset="0"/>
              </a:rPr>
              <a:t>Ulu önder Atatürk 1930 yılının ilkbaharında ilk kez gördüğü </a:t>
            </a:r>
            <a:r>
              <a:rPr lang="tr-TR" sz="2400" dirty="0" smtClean="0">
                <a:latin typeface="Times New Roman" panose="02020603050405020304" pitchFamily="18" charset="0"/>
                <a:cs typeface="Times New Roman" panose="02020603050405020304" pitchFamily="18" charset="0"/>
              </a:rPr>
              <a:t>Antalya'da lacivert </a:t>
            </a:r>
            <a:r>
              <a:rPr lang="tr-TR" sz="2400" dirty="0">
                <a:latin typeface="Times New Roman" panose="02020603050405020304" pitchFamily="18" charset="0"/>
                <a:cs typeface="Times New Roman" panose="02020603050405020304" pitchFamily="18" charset="0"/>
              </a:rPr>
              <a:t>denizlerin ardındaki dağların anlık renk renk değişimini izlerken boşuna "Antalya hiç </a:t>
            </a:r>
            <a:r>
              <a:rPr lang="tr-TR" sz="2400" dirty="0" smtClean="0">
                <a:latin typeface="Times New Roman" panose="02020603050405020304" pitchFamily="18" charset="0"/>
                <a:cs typeface="Times New Roman" panose="02020603050405020304" pitchFamily="18" charset="0"/>
              </a:rPr>
              <a:t>şüphesiz ki </a:t>
            </a:r>
            <a:r>
              <a:rPr lang="tr-TR" sz="2400" dirty="0">
                <a:latin typeface="Times New Roman" panose="02020603050405020304" pitchFamily="18" charset="0"/>
                <a:cs typeface="Times New Roman" panose="02020603050405020304" pitchFamily="18" charset="0"/>
              </a:rPr>
              <a:t>Dünyanın en güzel yeridir" dememiştir tarihin değişmezliği içinde... 19. yüzyılda </a:t>
            </a:r>
            <a:r>
              <a:rPr lang="tr-TR" sz="2400" dirty="0" smtClean="0">
                <a:latin typeface="Times New Roman" panose="02020603050405020304" pitchFamily="18" charset="0"/>
                <a:cs typeface="Times New Roman" panose="02020603050405020304" pitchFamily="18" charset="0"/>
              </a:rPr>
              <a:t>Avustralyalı bir </a:t>
            </a:r>
            <a:r>
              <a:rPr lang="tr-TR" sz="2400" dirty="0">
                <a:latin typeface="Times New Roman" panose="02020603050405020304" pitchFamily="18" charset="0"/>
                <a:cs typeface="Times New Roman" panose="02020603050405020304" pitchFamily="18" charset="0"/>
              </a:rPr>
              <a:t>araştırmacının benzetmesiyle Antalya "Avrupalı yazarların çizdikleri hayal ürünü güzel </a:t>
            </a:r>
            <a:r>
              <a:rPr lang="tr-TR" sz="2400" dirty="0" smtClean="0">
                <a:latin typeface="Times New Roman" panose="02020603050405020304" pitchFamily="18" charset="0"/>
                <a:cs typeface="Times New Roman" panose="02020603050405020304" pitchFamily="18" charset="0"/>
              </a:rPr>
              <a:t>manzaraların belki </a:t>
            </a:r>
            <a:r>
              <a:rPr lang="tr-TR" sz="2400" dirty="0">
                <a:latin typeface="Times New Roman" panose="02020603050405020304" pitchFamily="18" charset="0"/>
                <a:cs typeface="Times New Roman" panose="02020603050405020304" pitchFamily="18" charset="0"/>
              </a:rPr>
              <a:t>de hayal edilemeyecek kadar güzeli ve gerçeğidir". Bugün Antalya'yı "Turizmin </a:t>
            </a:r>
            <a:r>
              <a:rPr lang="tr-TR" sz="2400" dirty="0" smtClean="0">
                <a:latin typeface="Times New Roman" panose="02020603050405020304" pitchFamily="18" charset="0"/>
                <a:cs typeface="Times New Roman" panose="02020603050405020304" pitchFamily="18" charset="0"/>
              </a:rPr>
              <a:t>başkenti« kılan </a:t>
            </a:r>
            <a:r>
              <a:rPr lang="tr-TR" sz="2400" dirty="0">
                <a:latin typeface="Times New Roman" panose="02020603050405020304" pitchFamily="18" charset="0"/>
                <a:cs typeface="Times New Roman" panose="02020603050405020304" pitchFamily="18" charset="0"/>
              </a:rPr>
              <a:t>uzun ve zorlu bir serüvenin kaynağı işte bu gerçektir.</a:t>
            </a:r>
          </a:p>
        </p:txBody>
      </p:sp>
    </p:spTree>
    <p:extLst>
      <p:ext uri="{BB962C8B-B14F-4D97-AF65-F5344CB8AC3E}">
        <p14:creationId xmlns:p14="http://schemas.microsoft.com/office/powerpoint/2010/main" val="4001697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lvl="0" indent="0" algn="just">
              <a:buNone/>
            </a:pPr>
            <a:r>
              <a:rPr lang="tr-TR" sz="2200" dirty="0">
                <a:solidFill>
                  <a:prstClr val="white"/>
                </a:solidFill>
                <a:latin typeface="Times New Roman" panose="02020603050405020304" pitchFamily="18" charset="0"/>
                <a:cs typeface="Times New Roman" panose="02020603050405020304" pitchFamily="18" charset="0"/>
              </a:rPr>
              <a:t>M.Ö. 2. yüzyılın ortalarında Bergama Kralı </a:t>
            </a:r>
            <a:r>
              <a:rPr lang="tr-TR" sz="2200" dirty="0" err="1">
                <a:solidFill>
                  <a:prstClr val="white"/>
                </a:solidFill>
                <a:latin typeface="Times New Roman" panose="02020603050405020304" pitchFamily="18" charset="0"/>
                <a:cs typeface="Times New Roman" panose="02020603050405020304" pitchFamily="18" charset="0"/>
              </a:rPr>
              <a:t>Attalos'un</a:t>
            </a:r>
            <a:r>
              <a:rPr lang="tr-TR" sz="2200" dirty="0">
                <a:solidFill>
                  <a:prstClr val="white"/>
                </a:solidFill>
                <a:latin typeface="Times New Roman" panose="02020603050405020304" pitchFamily="18" charset="0"/>
                <a:cs typeface="Times New Roman" panose="02020603050405020304" pitchFamily="18" charset="0"/>
              </a:rPr>
              <a:t> "bana bir yeryüzü cenneti bulun" buyruğuyla kurulan ve adını kurucusundan alan Attaleia, bugünün Antalya'sı Antik </a:t>
            </a:r>
            <a:r>
              <a:rPr lang="tr-TR" sz="2200" dirty="0" err="1">
                <a:solidFill>
                  <a:prstClr val="white"/>
                </a:solidFill>
                <a:latin typeface="Times New Roman" panose="02020603050405020304" pitchFamily="18" charset="0"/>
                <a:cs typeface="Times New Roman" panose="02020603050405020304" pitchFamily="18" charset="0"/>
              </a:rPr>
              <a:t>Pamfilya</a:t>
            </a:r>
            <a:r>
              <a:rPr lang="tr-TR" sz="2200" dirty="0">
                <a:solidFill>
                  <a:prstClr val="white"/>
                </a:solidFill>
                <a:latin typeface="Times New Roman" panose="02020603050405020304" pitchFamily="18" charset="0"/>
                <a:cs typeface="Times New Roman" panose="02020603050405020304" pitchFamily="18" charset="0"/>
              </a:rPr>
              <a:t>, Pisidia, Likya Bölgelerinin kesiştiği, Anadolu'nun en bereketli coğrafyasında kurulmuştur. Antalya, tarihi boyunca hep kültürün, sanatın, mimarinin, mitolojinin doruğudur. Çünkü doğasıyla esin kaynağı olmuştur Antalyalı 'ya. Ulu önder Atatürk 1930 yılının ilkbaharında ilk kez gördüğü Antalya'da lacivert denizlerin ardındaki dağların anlık renk </a:t>
            </a:r>
            <a:r>
              <a:rPr lang="tr-TR" sz="2200" dirty="0" err="1">
                <a:solidFill>
                  <a:prstClr val="white"/>
                </a:solidFill>
                <a:latin typeface="Times New Roman" panose="02020603050405020304" pitchFamily="18" charset="0"/>
                <a:cs typeface="Times New Roman" panose="02020603050405020304" pitchFamily="18" charset="0"/>
              </a:rPr>
              <a:t>renk</a:t>
            </a:r>
            <a:r>
              <a:rPr lang="tr-TR" sz="2200" dirty="0">
                <a:solidFill>
                  <a:prstClr val="white"/>
                </a:solidFill>
                <a:latin typeface="Times New Roman" panose="02020603050405020304" pitchFamily="18" charset="0"/>
                <a:cs typeface="Times New Roman" panose="02020603050405020304" pitchFamily="18" charset="0"/>
              </a:rPr>
              <a:t> değişimini izlerken boşuna "Antalya hiç şüphesiz ki Dünyanın en güzel yeridir" dememiştir tarihin değişmezliği içinde... 19. yüzyılda Avustralyalı bir araştırmacının benzetmesiyle Antalya "Avrupalı yazarların çizdikleri hayal ürünü güzel manzaraların belki de hayal edilemeyecek kadar güzeli ve gerçeğidir". Bugün Antalya'yı "Turizmin başkenti« kılan uzun ve zorlu bir serüvenin kaynağı işte bu gerçektir.</a:t>
            </a:r>
          </a:p>
          <a:p>
            <a:endParaRPr lang="tr-TR" dirty="0"/>
          </a:p>
        </p:txBody>
      </p:sp>
    </p:spTree>
    <p:extLst>
      <p:ext uri="{BB962C8B-B14F-4D97-AF65-F5344CB8AC3E}">
        <p14:creationId xmlns:p14="http://schemas.microsoft.com/office/powerpoint/2010/main" val="4220905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609600"/>
            <a:ext cx="11267556" cy="1326321"/>
          </a:xfrm>
        </p:spPr>
        <p:txBody>
          <a:bodyPr>
            <a:normAutofit/>
          </a:bodyPr>
          <a:lstStyle/>
          <a:p>
            <a:pPr algn="l"/>
            <a:r>
              <a:rPr lang="tr-TR" sz="3600" dirty="0" smtClean="0">
                <a:latin typeface="Times New Roman" panose="02020603050405020304" pitchFamily="18" charset="0"/>
                <a:cs typeface="Times New Roman" panose="02020603050405020304" pitchFamily="18" charset="0"/>
              </a:rPr>
              <a:t>kaynakça</a:t>
            </a:r>
            <a:endParaRPr lang="tr-TR" sz="36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0" y="2096064"/>
            <a:ext cx="12191999" cy="3695136"/>
          </a:xfrm>
        </p:spPr>
        <p:txBody>
          <a:bodyPr>
            <a:normAutofit/>
          </a:bodyPr>
          <a:lstStyle/>
          <a:p>
            <a:pPr marL="0" indent="0" algn="just">
              <a:buNone/>
            </a:pPr>
            <a:r>
              <a:rPr lang="tr-TR" sz="2400" dirty="0" err="1" smtClean="0">
                <a:latin typeface="Times New Roman" panose="02020603050405020304" pitchFamily="18" charset="0"/>
                <a:cs typeface="Times New Roman" panose="02020603050405020304" pitchFamily="18" charset="0"/>
              </a:rPr>
              <a:t>Ankuzem</a:t>
            </a:r>
            <a:r>
              <a:rPr lang="tr-TR" sz="2400" dirty="0" smtClean="0">
                <a:latin typeface="Times New Roman" panose="02020603050405020304" pitchFamily="18" charset="0"/>
                <a:cs typeface="Times New Roman" panose="02020603050405020304" pitchFamily="18" charset="0"/>
              </a:rPr>
              <a:t>, Kongre ve Fuar Yönetimi</a:t>
            </a:r>
            <a:r>
              <a:rPr lang="tr-TR" sz="2400" smtClean="0">
                <a:latin typeface="Times New Roman" panose="02020603050405020304" pitchFamily="18" charset="0"/>
                <a:cs typeface="Times New Roman" panose="02020603050405020304" pitchFamily="18" charset="0"/>
              </a:rPr>
              <a:t>, Fasikül.</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22488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xmlns=""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28</TotalTime>
  <Words>948</Words>
  <Application>Microsoft Office PowerPoint</Application>
  <PresentationFormat>Özel</PresentationFormat>
  <Paragraphs>36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Damask</vt:lpstr>
      <vt:lpstr>KONGRE VE FUAR YÖNETİMİ</vt:lpstr>
      <vt:lpstr>TÜRKİYE’DE KONGRE TURİZMİ</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KONGRE VE FUAR YÖNETİMİ</dc:title>
  <dc:creator>kemal</dc:creator>
  <cp:lastModifiedBy>kumsaal</cp:lastModifiedBy>
  <cp:revision>5</cp:revision>
  <dcterms:created xsi:type="dcterms:W3CDTF">2018-09-20T16:33:45Z</dcterms:created>
  <dcterms:modified xsi:type="dcterms:W3CDTF">2019-11-22T20:08:04Z</dcterms:modified>
</cp:coreProperties>
</file>